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15.xml" ContentType="application/vnd.openxmlformats-officedocument.presentationml.slide+xml"/>
  <Override PartName="/ppt/slides/slide18.xml" ContentType="application/vnd.openxmlformats-officedocument.presentationml.slide+xml"/>
  <Override PartName="/ppt/slides/slide13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4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35" Type="http://schemas.openxmlformats.org/officeDocument/2006/relationships/customXml" Target="../customXml/item3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E9820-49B4-40B1-96B7-7E80C0F7C174}" type="datetimeFigureOut">
              <a:rPr lang="en-US" smtClean="0"/>
              <a:pPr/>
              <a:t>1/9/2012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E6F8E-C4B8-4EBD-9F3E-628C65CDBE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E9820-49B4-40B1-96B7-7E80C0F7C174}" type="datetimeFigureOut">
              <a:rPr lang="en-US" smtClean="0"/>
              <a:pPr/>
              <a:t>1/9/2012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E6F8E-C4B8-4EBD-9F3E-628C65CDBE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E9820-49B4-40B1-96B7-7E80C0F7C174}" type="datetimeFigureOut">
              <a:rPr lang="en-US" smtClean="0"/>
              <a:pPr/>
              <a:t>1/9/2012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E6F8E-C4B8-4EBD-9F3E-628C65CDBE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E9820-49B4-40B1-96B7-7E80C0F7C174}" type="datetimeFigureOut">
              <a:rPr lang="en-US" smtClean="0"/>
              <a:pPr/>
              <a:t>1/9/2012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E6F8E-C4B8-4EBD-9F3E-628C65CDBE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E9820-49B4-40B1-96B7-7E80C0F7C174}" type="datetimeFigureOut">
              <a:rPr lang="en-US" smtClean="0"/>
              <a:pPr/>
              <a:t>1/9/2012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E6F8E-C4B8-4EBD-9F3E-628C65CDBE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E9820-49B4-40B1-96B7-7E80C0F7C174}" type="datetimeFigureOut">
              <a:rPr lang="en-US" smtClean="0"/>
              <a:pPr/>
              <a:t>1/9/2012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E6F8E-C4B8-4EBD-9F3E-628C65CDBE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E9820-49B4-40B1-96B7-7E80C0F7C174}" type="datetimeFigureOut">
              <a:rPr lang="en-US" smtClean="0"/>
              <a:pPr/>
              <a:t>1/9/2012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E6F8E-C4B8-4EBD-9F3E-628C65CDBE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E9820-49B4-40B1-96B7-7E80C0F7C174}" type="datetimeFigureOut">
              <a:rPr lang="en-US" smtClean="0"/>
              <a:pPr/>
              <a:t>1/9/2012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E6F8E-C4B8-4EBD-9F3E-628C65CDBE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E9820-49B4-40B1-96B7-7E80C0F7C174}" type="datetimeFigureOut">
              <a:rPr lang="en-US" smtClean="0"/>
              <a:pPr/>
              <a:t>1/9/2012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E6F8E-C4B8-4EBD-9F3E-628C65CDBE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E9820-49B4-40B1-96B7-7E80C0F7C174}" type="datetimeFigureOut">
              <a:rPr lang="en-US" smtClean="0"/>
              <a:pPr/>
              <a:t>1/9/2012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E6F8E-C4B8-4EBD-9F3E-628C65CDBE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E9820-49B4-40B1-96B7-7E80C0F7C174}" type="datetimeFigureOut">
              <a:rPr lang="en-US" smtClean="0"/>
              <a:pPr/>
              <a:t>1/9/2012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E6F8E-C4B8-4EBD-9F3E-628C65CDBE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BE9820-49B4-40B1-96B7-7E80C0F7C174}" type="datetimeFigureOut">
              <a:rPr lang="en-US" smtClean="0"/>
              <a:pPr/>
              <a:t>1/9/2012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6E6F8E-C4B8-4EBD-9F3E-628C65CDBE0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owner\Documents\DoubleT emblem.gif"/>
          <p:cNvPicPr>
            <a:picLocks noChangeAspect="1" noChangeArrowheads="1"/>
          </p:cNvPicPr>
          <p:nvPr/>
        </p:nvPicPr>
        <p:blipFill>
          <a:blip r:embed="rId2" cstate="print">
            <a:lum bright="67000" contrast="-40000"/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23622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Northern Bobwhite Nest Site Characteristics and Artificial Brush Structure Use in Weeping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Lovegrass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CRP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057400"/>
            <a:ext cx="9144000" cy="4800600"/>
          </a:xfrm>
        </p:spPr>
        <p:txBody>
          <a:bodyPr>
            <a:normAutofit/>
          </a:bodyPr>
          <a:lstStyle/>
          <a:p>
            <a:pPr algn="l"/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C. Wade Abbott, 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Department 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of Range, Wildlife, and 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Fisheries, Texas 	Tech University</a:t>
            </a:r>
            <a:endParaRPr lang="en-US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C. Brad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Dabbert</a:t>
            </a:r>
            <a:r>
              <a:rPr lang="en-US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Department of Range, Wildlife, and Fisheries 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Management, Texas 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Tech 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University</a:t>
            </a:r>
          </a:p>
          <a:p>
            <a:pPr algn="l"/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Duane 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R. Lucia, 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Texas Parks and Wildlife 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Department</a:t>
            </a:r>
            <a:endParaRPr lang="en-US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Robert B. Mitchell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Department of Range, Wildlife, and 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Fisheries 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Management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Texas Tech 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University</a:t>
            </a:r>
          </a:p>
          <a:p>
            <a:pPr algn="l"/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Alicia K. Andes, 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Department of Natural Resource Management, Texas 	Tech University</a:t>
            </a:r>
            <a:endParaRPr lang="en-US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owner\Desktop\AB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0"/>
            <a:ext cx="55626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74638"/>
            <a:ext cx="7162800" cy="1143000"/>
          </a:xfrm>
        </p:spPr>
        <p:txBody>
          <a:bodyPr>
            <a:normAutofit/>
          </a:bodyPr>
          <a:lstStyle/>
          <a:p>
            <a:pPr algn="l"/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METHODS</a:t>
            </a:r>
            <a:endParaRPr lang="en-US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876800" cy="5257800"/>
          </a:xfrm>
        </p:spPr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Weld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4 t-posts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Remove upper 30cm to form a flat-topped teepee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structure</a:t>
            </a: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Weld rebar to top form a square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Cover with 5cm x 10cm welded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wire </a:t>
            </a: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Rebar, wire, vinyl siding, hog rings for door </a:t>
            </a:r>
          </a:p>
          <a:p>
            <a:pPr lvl="2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Screening cover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owner\Documents\DoubleT emblem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1600199" cy="17495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owner\Desktop\ABS Study Site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lum bright="14000"/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74638"/>
            <a:ext cx="7162800" cy="1143000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ABS SETUP</a:t>
            </a:r>
            <a:endParaRPr lang="en-US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2133600"/>
            <a:ext cx="9144000" cy="4724400"/>
          </a:xfrm>
        </p:spPr>
        <p:txBody>
          <a:bodyPr>
            <a:normAutofit fontScale="92500" lnSpcReduction="10000"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24 transported to study site</a:t>
            </a:r>
          </a:p>
          <a:p>
            <a:pPr lvl="5"/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1 Structure/2.7 ha</a:t>
            </a:r>
          </a:p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Cedar boughs (</a:t>
            </a:r>
            <a:r>
              <a:rPr lang="en-US" sz="4000" b="1" i="1" dirty="0" err="1" smtClean="0">
                <a:latin typeface="Times New Roman" pitchFamily="18" charset="0"/>
                <a:cs typeface="Times New Roman" pitchFamily="18" charset="0"/>
              </a:rPr>
              <a:t>Juniperus</a:t>
            </a:r>
            <a:r>
              <a:rPr lang="en-US" sz="4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latin typeface="Times New Roman" pitchFamily="18" charset="0"/>
                <a:cs typeface="Times New Roman" pitchFamily="18" charset="0"/>
              </a:rPr>
              <a:t>pinchotti</a:t>
            </a:r>
            <a:r>
              <a:rPr lang="en-US" sz="4000" b="1" i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lvl="5"/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screening cover</a:t>
            </a:r>
          </a:p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1 feeder + 1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waterer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/ ABS</a:t>
            </a:r>
          </a:p>
          <a:p>
            <a:pPr lvl="5"/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≥ 30% protein feed and water </a:t>
            </a:r>
            <a:endParaRPr lang="en-US" sz="3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Chicken wire at base</a:t>
            </a:r>
          </a:p>
          <a:p>
            <a:pPr lvl="5"/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Detain BOQU temporarily </a:t>
            </a:r>
            <a:endParaRPr lang="en-US" sz="3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owner\Documents\DoubleT emblem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1600200" cy="17495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DSC00560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143000"/>
            <a:ext cx="4267200" cy="2835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74638"/>
            <a:ext cx="7239000" cy="1143000"/>
          </a:xfrm>
        </p:spPr>
        <p:txBody>
          <a:bodyPr>
            <a:normAutofit/>
          </a:bodyPr>
          <a:lstStyle/>
          <a:p>
            <a:pPr algn="l"/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CAPTURE</a:t>
            </a:r>
            <a:endParaRPr lang="en-US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876800" cy="52578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2/20/2002-4/04/2002</a:t>
            </a:r>
          </a:p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3/01-24/2003</a:t>
            </a:r>
          </a:p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Walk-in funnel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traps</a:t>
            </a: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Trapped quail</a:t>
            </a:r>
          </a:p>
          <a:p>
            <a:pPr lvl="1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Ventilated cotton bags</a:t>
            </a:r>
          </a:p>
          <a:p>
            <a:pPr lvl="1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anded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Sexed</a:t>
            </a:r>
          </a:p>
          <a:p>
            <a:pPr lvl="1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Aged </a:t>
            </a:r>
          </a:p>
          <a:p>
            <a:pPr lvl="1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Weighed to nearest 0.01 g</a:t>
            </a:r>
          </a:p>
          <a:p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C:\Users\owner\Documents\DoubleT emblem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1600200" cy="1749552"/>
          </a:xfrm>
          <a:prstGeom prst="rect">
            <a:avLst/>
          </a:prstGeom>
          <a:noFill/>
        </p:spPr>
      </p:pic>
      <p:pic>
        <p:nvPicPr>
          <p:cNvPr id="2053" name="Picture 5" descr="F:\Quail project\Quail\IMG_74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4064000"/>
            <a:ext cx="4191000" cy="279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7" descr="DSC0033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3352800"/>
            <a:ext cx="4419600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F:\Quail project\Quail\Collared F BOB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152400"/>
            <a:ext cx="3547979" cy="308043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74638"/>
            <a:ext cx="7162800" cy="1143000"/>
          </a:xfrm>
        </p:spPr>
        <p:txBody>
          <a:bodyPr>
            <a:normAutofit/>
          </a:bodyPr>
          <a:lstStyle/>
          <a:p>
            <a:pPr algn="l"/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	RELEASE</a:t>
            </a:r>
            <a:endParaRPr lang="en-US" sz="6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owner\Documents\DoubleT emblem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0"/>
            <a:ext cx="1600200" cy="1749552"/>
          </a:xfrm>
          <a:prstGeom prst="rect">
            <a:avLst/>
          </a:prstGeom>
          <a:noFill/>
        </p:spPr>
      </p:pic>
      <p:sp>
        <p:nvSpPr>
          <p:cNvPr id="12" name="Content Placeholder 11"/>
          <p:cNvSpPr>
            <a:spLocks noGrp="1"/>
          </p:cNvSpPr>
          <p:nvPr>
            <p:ph sz="half" idx="1"/>
          </p:nvPr>
        </p:nvSpPr>
        <p:spPr>
          <a:xfrm>
            <a:off x="0" y="1600200"/>
            <a:ext cx="6477000" cy="52578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Ventilated cage</a:t>
            </a:r>
          </a:p>
          <a:p>
            <a:pPr lvl="2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Transportation</a:t>
            </a:r>
          </a:p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6.5 necklace style radio transmitter</a:t>
            </a:r>
          </a:p>
          <a:p>
            <a:pPr lvl="2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Monitored 1/ 3 days until 8/15</a:t>
            </a:r>
          </a:p>
          <a:p>
            <a:pPr lvl="2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Bird use of ABS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noted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Birds trapped together </a:t>
            </a:r>
          </a:p>
          <a:p>
            <a:pPr lvl="2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Released together as covey</a:t>
            </a:r>
          </a:p>
          <a:p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DSC0055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F:\Texas Wildlife 2011\IMG_08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219200"/>
            <a:ext cx="3962400" cy="2540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74638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NEST MONITORING</a:t>
            </a:r>
            <a:endParaRPr lang="en-US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981200"/>
            <a:ext cx="4876800" cy="4191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Incubation activity</a:t>
            </a:r>
          </a:p>
          <a:p>
            <a:pPr lvl="2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Determined by telemetry</a:t>
            </a:r>
          </a:p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Nest</a:t>
            </a:r>
          </a:p>
          <a:p>
            <a:pPr lvl="2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Found when hen absent</a:t>
            </a:r>
          </a:p>
          <a:p>
            <a:pPr lvl="2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Eggs counted</a:t>
            </a:r>
          </a:p>
          <a:p>
            <a:pPr lvl="2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Location flagged</a:t>
            </a:r>
          </a:p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Successful nest</a:t>
            </a:r>
          </a:p>
          <a:p>
            <a:pPr lvl="2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Any hatched eggs</a:t>
            </a:r>
          </a:p>
          <a:p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owner\Documents\DoubleT emblem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1600200" cy="1749552"/>
          </a:xfrm>
          <a:prstGeom prst="rect">
            <a:avLst/>
          </a:prstGeom>
          <a:noFill/>
        </p:spPr>
      </p:pic>
      <p:pic>
        <p:nvPicPr>
          <p:cNvPr id="5124" name="Picture 4" descr="F:\Texas Wildlife 2011\IMG_084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3962400"/>
            <a:ext cx="4038600" cy="2692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74638"/>
            <a:ext cx="7239000" cy="1143000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NEST SITE CHARACTERISTICS</a:t>
            </a:r>
            <a:endParaRPr lang="en-US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 lnSpcReduction="10000"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Evaluated after nest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termination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Visual obstruction with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Robel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pole</a:t>
            </a: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% ground cover</a:t>
            </a:r>
          </a:p>
          <a:p>
            <a:pPr lvl="5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Weeping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lovegrass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lvl="5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Native grass</a:t>
            </a:r>
          </a:p>
          <a:p>
            <a:pPr lvl="5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Forbs</a:t>
            </a:r>
          </a:p>
          <a:p>
            <a:pPr lvl="5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Bare ground</a:t>
            </a: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Measurements</a:t>
            </a:r>
          </a:p>
          <a:p>
            <a:pPr lvl="5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At nest site</a:t>
            </a:r>
          </a:p>
          <a:p>
            <a:pPr lvl="5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10 m in cardinal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directions</a:t>
            </a: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Characteristics measured at random points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4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owner\Documents\DoubleT emblem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1600200" cy="17495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74638"/>
            <a:ext cx="7239000" cy="1143000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DATA ANALYSIS</a:t>
            </a:r>
            <a:endParaRPr lang="en-US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 lnSpcReduction="10000"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Stepwise logistic regression</a:t>
            </a:r>
          </a:p>
          <a:p>
            <a:pPr lvl="2"/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Identify habitat characteristics of successful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vs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predated nests and selected by BOQU for nest sites</a:t>
            </a:r>
          </a:p>
          <a:p>
            <a:pPr lvl="5"/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Predictor variables - % weeping love grass, native grass, forbs, bare ground and visual obstruction</a:t>
            </a:r>
          </a:p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Predictor variables + distance from ABS → Successful nest characteristics</a:t>
            </a:r>
          </a:p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Nest site location and success solved separately</a:t>
            </a:r>
          </a:p>
          <a:p>
            <a:pPr lvl="2"/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Identify habitat characteristics of potential and successful nests sites</a:t>
            </a:r>
          </a:p>
          <a:p>
            <a:pPr>
              <a:buNone/>
            </a:pP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owner\Documents\DoubleT emblem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1600200" cy="17495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74638"/>
            <a:ext cx="7239000" cy="1143000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DATA ANALYSIS</a:t>
            </a:r>
            <a:endParaRPr lang="en-US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Interpreted logistic regression coefficients by stating odd ratios</a:t>
            </a: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2-factor ANOVA </a:t>
            </a:r>
          </a:p>
          <a:p>
            <a:pPr lvl="2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Year and location</a:t>
            </a:r>
          </a:p>
          <a:p>
            <a:pPr lvl="2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Year and success</a:t>
            </a:r>
          </a:p>
          <a:p>
            <a:pPr lvl="2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Determine differences in predictor variables</a:t>
            </a: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Binomial proportions tests </a:t>
            </a:r>
          </a:p>
          <a:p>
            <a:pPr lvl="2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Compare nest success between years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owner\Documents\DoubleT emblem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1600200" cy="17495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RESULTS</a:t>
            </a:r>
            <a:endParaRPr lang="en-US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2002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0" y="2174874"/>
            <a:ext cx="4724400" cy="4683125"/>
          </a:xfrm>
        </p:spPr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15 hens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radiomarked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5 hens nested in weeping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lovegrass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area</a:t>
            </a:r>
          </a:p>
          <a:p>
            <a:pPr lvl="2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7 nests</a:t>
            </a: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2 hens nested in a wheat (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Triticum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aestivum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field with no weeping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lovegrass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2 hens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renested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2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Occurred after loss of a nest</a:t>
            </a: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No hens nested &gt; 2</a:t>
            </a: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71% nest success</a:t>
            </a:r>
          </a:p>
          <a:p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2003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498975" cy="4683125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32 hens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radiomarked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15 BOQU nested in weeping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lovegrass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area</a:t>
            </a:r>
          </a:p>
          <a:p>
            <a:pPr lvl="2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20 nests</a:t>
            </a: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7 BOQU nested in areas with no weeping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lovegrass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8 nests</a:t>
            </a: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4 BOQU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renested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4 ♂ incubated a nest</a:t>
            </a: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No BOQU nested &gt; 2</a:t>
            </a:r>
          </a:p>
          <a:p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70% nest success</a:t>
            </a:r>
            <a:endParaRPr lang="en-US" sz="23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C:\Users\owner\Documents\DoubleT emblem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1600200" cy="17495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8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6705600" cy="1143000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INTRODUCTION</a:t>
            </a:r>
            <a:endParaRPr lang="en-US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495800" cy="52578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Decreasing populations of grassland birds</a:t>
            </a:r>
          </a:p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Northern bobwhite quail</a:t>
            </a:r>
          </a:p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Habitat loss and fragmentation</a:t>
            </a:r>
          </a:p>
        </p:txBody>
      </p:sp>
      <p:pic>
        <p:nvPicPr>
          <p:cNvPr id="3074" name="Picture 2" descr="C:\Users\owner\Documents\DoubleT emblem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143125" cy="1828800"/>
          </a:xfrm>
          <a:prstGeom prst="rect">
            <a:avLst/>
          </a:prstGeom>
          <a:noFill/>
        </p:spPr>
      </p:pic>
      <p:pic>
        <p:nvPicPr>
          <p:cNvPr id="3075" name="Picture 3" descr="F:\Texas Wildlife 2011\IMG_135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1462882"/>
            <a:ext cx="5014118" cy="50141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74638"/>
            <a:ext cx="7239000" cy="1143000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RESULTS</a:t>
            </a:r>
            <a:endParaRPr lang="en-US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81200"/>
            <a:ext cx="9144000" cy="4343400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% bare ground + nest location relationship</a:t>
            </a:r>
          </a:p>
          <a:p>
            <a:pPr lvl="2"/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B=-0.156, SE=0.040, Wald=15.61, P&lt;0.001, Exp(B)=0.856</a:t>
            </a: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Potential nest sites ↓ 14% with each 1% ↑ in bare ground</a:t>
            </a: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No other variable predicted nest location</a:t>
            </a: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% weeping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lovegrass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&gt; @ nest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vs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random site</a:t>
            </a:r>
          </a:p>
          <a:p>
            <a:pPr lvl="2"/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Not selected as predictor variable for location</a:t>
            </a: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No variables predicted successful nests (P=0.19)</a:t>
            </a:r>
          </a:p>
          <a:p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866" name="Picture 2" descr="C:\Users\owner\Documents\DoubleT emblem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1600199" cy="17495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74638"/>
            <a:ext cx="7239000" cy="1143000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RESULTS</a:t>
            </a:r>
            <a:endParaRPr lang="en-US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 lnSpcReduction="10000"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Variable vegetation characteristics between yrs</a:t>
            </a:r>
          </a:p>
          <a:p>
            <a:pPr lvl="2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No difference</a:t>
            </a:r>
          </a:p>
          <a:p>
            <a:pPr lvl="2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Except for nest site distance from ABS</a:t>
            </a:r>
          </a:p>
          <a:p>
            <a:pPr lvl="3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2002: Nest sites closer to ABS (n=7, v=32.9, SE=5.5)</a:t>
            </a:r>
          </a:p>
          <a:p>
            <a:pPr lvl="3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2003: Nest sites further from ABS (n=20, v=343.9, SE=72.8)</a:t>
            </a: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2-factor ANOVA revealed no differences in predictor variables (P &gt; 0.05)</a:t>
            </a: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BOQU observed frequently using ABS</a:t>
            </a:r>
          </a:p>
          <a:p>
            <a:pPr lvl="2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60% of nests located ≤ 55m </a:t>
            </a:r>
          </a:p>
          <a:p>
            <a:pPr lvl="2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Use peaked during hot summer temperatures</a:t>
            </a:r>
          </a:p>
          <a:p>
            <a:pPr lvl="2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♂ observed using structure as calling perches</a:t>
            </a:r>
          </a:p>
          <a:p>
            <a:pPr lvl="2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Brooding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adults used structures &gt; other individuals</a:t>
            </a:r>
          </a:p>
          <a:p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890" name="Picture 2" descr="C:\Users\owner\Documents\DoubleT emblem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1600200" cy="17495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74638"/>
            <a:ext cx="7162800" cy="1143000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DISCUSSION</a:t>
            </a:r>
            <a:endParaRPr lang="en-US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 lnSpcReduction="10000"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High nest success = 70-71%</a:t>
            </a:r>
          </a:p>
          <a:p>
            <a:pPr lvl="2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38% (Mueller 1999)</a:t>
            </a:r>
          </a:p>
          <a:p>
            <a:pPr lvl="2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46% (Hernandez 1999)</a:t>
            </a:r>
          </a:p>
          <a:p>
            <a:pPr lvl="2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38% (Carter et al. 2002)</a:t>
            </a:r>
          </a:p>
          <a:p>
            <a:pPr lvl="2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42% (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Treadway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2002)</a:t>
            </a: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Reasons for high nest success unclear</a:t>
            </a:r>
          </a:p>
          <a:p>
            <a:pPr lvl="2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Nest predators observed @ site throughout study</a:t>
            </a: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Weeping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lovegrass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CRP composition @ site</a:t>
            </a:r>
          </a:p>
          <a:p>
            <a:pPr lvl="2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thick but did not form monoculture</a:t>
            </a:r>
          </a:p>
          <a:p>
            <a:pPr lvl="2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Not avoided by BOQU</a:t>
            </a:r>
          </a:p>
          <a:p>
            <a:pPr lvl="2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Weeping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lovegrass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present in ¼ m</a:t>
            </a:r>
            <a:r>
              <a:rPr lang="en-US" b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quadrats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@ nest </a:t>
            </a:r>
          </a:p>
          <a:p>
            <a:pPr lvl="2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Suitable nest cover for BOQU</a:t>
            </a:r>
          </a:p>
          <a:p>
            <a:pPr lvl="2">
              <a:buNone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914" name="Picture 2" descr="C:\Users\owner\Documents\DoubleT emblem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1600200" cy="17495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74638"/>
            <a:ext cx="7239000" cy="1143000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DISCUSSION</a:t>
            </a:r>
            <a:endParaRPr lang="en-US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Reasons unclear why no variables differentiated successful from predated nests</a:t>
            </a: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Reasons unclear why nests closer to ABS in 2002 than 2003</a:t>
            </a:r>
          </a:p>
          <a:p>
            <a:pPr lvl="2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Possibly caused by increased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forb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abundance</a:t>
            </a:r>
          </a:p>
          <a:p>
            <a:pPr lvl="2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↑ forbs = ↑ food = ↓ reliance on ABS food source  =↑ nest distance from ABS</a:t>
            </a: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Confirmed consumption of high protein feed</a:t>
            </a:r>
          </a:p>
          <a:p>
            <a:pPr lvl="2"/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Radiomarked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bird predated but crop left intact</a:t>
            </a:r>
          </a:p>
        </p:txBody>
      </p:sp>
      <p:pic>
        <p:nvPicPr>
          <p:cNvPr id="39938" name="Picture 2" descr="C:\Users\owner\Documents\DoubleT emblem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1600200" cy="17495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74638"/>
            <a:ext cx="7696200" cy="11430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MANAGEMENT IMPLICATIONS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1000s  acres of weeping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lovegrass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CRP in Texas Southern High Plains</a:t>
            </a: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Landowners attempting to convert weeping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lovegrass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CRP to native grasses</a:t>
            </a:r>
          </a:p>
          <a:p>
            <a:pPr lvl="2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Land ownership changes</a:t>
            </a:r>
          </a:p>
          <a:p>
            <a:pPr lvl="2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CRP rules</a:t>
            </a:r>
          </a:p>
          <a:p>
            <a:pPr lvl="2"/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Belief that BOQU will not nest in weeping </a:t>
            </a:r>
            <a:r>
              <a:rPr lang="en-US" b="1" u="sng" dirty="0" err="1" smtClean="0">
                <a:latin typeface="Times New Roman" pitchFamily="18" charset="0"/>
                <a:cs typeface="Times New Roman" pitchFamily="18" charset="0"/>
              </a:rPr>
              <a:t>lovegrass</a:t>
            </a:r>
            <a:endParaRPr lang="en-US" b="1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Conversion process expensive </a:t>
            </a:r>
          </a:p>
          <a:p>
            <a:pPr lvl="2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Establishment of native grasses relies on substantial  &gt; average precipitation</a:t>
            </a:r>
          </a:p>
        </p:txBody>
      </p:sp>
      <p:pic>
        <p:nvPicPr>
          <p:cNvPr id="40962" name="Picture 2" descr="C:\Users\owner\Documents\DoubleT emblem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1600200" cy="17495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74638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MANAGEMENT IMPLICATIONS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Results suggest complete conversion of weeping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lovegrass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to native grass CRP unnecessary </a:t>
            </a: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Steps to ↑ BOQU usable space in weeping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lovegrass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CRP</a:t>
            </a:r>
          </a:p>
          <a:p>
            <a:pPr lvl="2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Burn strips in December-January</a:t>
            </a:r>
          </a:p>
          <a:p>
            <a:pPr lvl="2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Disk 10% of burnt strips to ↑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forb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abundance and diversity</a:t>
            </a:r>
          </a:p>
          <a:p>
            <a:pPr lvl="2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Plant woody species </a:t>
            </a:r>
          </a:p>
          <a:p>
            <a:pPr lvl="2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Install ABS</a:t>
            </a:r>
          </a:p>
          <a:p>
            <a:pPr lvl="5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Too expensive to install ABS @ densities used in study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986" name="Picture 2" descr="C:\Users\owner\Documents\DoubleT emblem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1600200" cy="17495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C:\Users\owner\Documents\DoubleT emblem.gif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lum bright="61000" contrast="-40000"/>
          </a:blip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 fontScale="90000"/>
          </a:bodyPr>
          <a:lstStyle/>
          <a:p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ACKNOWLEDGEMENTS</a:t>
            </a:r>
            <a:endParaRPr lang="en-US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0" y="1600200"/>
            <a:ext cx="9144000" cy="52578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Landowners</a:t>
            </a:r>
          </a:p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C. Johnson</a:t>
            </a:r>
          </a:p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C.B.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Edmiaston</a:t>
            </a:r>
            <a:endParaRPr lang="en-US" sz="4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G.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Dalby</a:t>
            </a:r>
            <a:endParaRPr lang="en-US" sz="4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Dr. L. Bromberg Charitable Trust Fund for their generosity</a:t>
            </a:r>
          </a:p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Technicians and personnel that helped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524000" y="274638"/>
            <a:ext cx="7162800" cy="1143000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LITERATURE CITED</a:t>
            </a:r>
            <a:endParaRPr lang="en-US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 fontScale="85000" lnSpcReduction="10000"/>
          </a:bodyPr>
          <a:lstStyle/>
          <a:p>
            <a:r>
              <a:rPr lang="en-US" sz="1900" b="1" dirty="0" smtClean="0">
                <a:latin typeface="Times New Roman" pitchFamily="18" charset="0"/>
                <a:cs typeface="Times New Roman" pitchFamily="18" charset="0"/>
              </a:rPr>
              <a:t>Abbott, C. W.  2003.  Transplanting northern bobwhite (</a:t>
            </a:r>
            <a:r>
              <a:rPr lang="en-US" sz="1900" b="1" i="1" dirty="0" err="1" smtClean="0">
                <a:latin typeface="Times New Roman" pitchFamily="18" charset="0"/>
                <a:cs typeface="Times New Roman" pitchFamily="18" charset="0"/>
              </a:rPr>
              <a:t>Colinus</a:t>
            </a:r>
            <a:r>
              <a:rPr lang="en-US" sz="19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b="1" i="1" dirty="0" err="1" smtClean="0">
                <a:latin typeface="Times New Roman" pitchFamily="18" charset="0"/>
                <a:cs typeface="Times New Roman" pitchFamily="18" charset="0"/>
              </a:rPr>
              <a:t>virginianus</a:t>
            </a:r>
            <a:r>
              <a:rPr lang="en-US" sz="1900" b="1" dirty="0" smtClean="0">
                <a:latin typeface="Times New Roman" pitchFamily="18" charset="0"/>
                <a:cs typeface="Times New Roman" pitchFamily="18" charset="0"/>
              </a:rPr>
              <a:t>) in the 	Southern High Plains of Texas.  Thesis, Texas Tech University, Lubbock, Texas, USA.</a:t>
            </a:r>
          </a:p>
          <a:p>
            <a:r>
              <a:rPr lang="en-US" sz="1900" b="1" dirty="0" smtClean="0">
                <a:latin typeface="Times New Roman" pitchFamily="18" charset="0"/>
                <a:cs typeface="Times New Roman" pitchFamily="18" charset="0"/>
              </a:rPr>
              <a:t>Carter, P. S., D. Rollins, and C. B. Scott. 2002.  Initial effects of prescribed burning on survival 	and nesting success of northern bobwhites in West-Central Texas.  National Quail 	Symposium 5:129-134.</a:t>
            </a:r>
          </a:p>
          <a:p>
            <a:r>
              <a:rPr lang="en-US" sz="1900" b="1" dirty="0" smtClean="0">
                <a:latin typeface="Times New Roman" pitchFamily="18" charset="0"/>
                <a:cs typeface="Times New Roman" pitchFamily="18" charset="0"/>
              </a:rPr>
              <a:t>Hernandez, F. 1999. The value of prickly pear cactus as nesting cover for northern bobwhite.  	Dissertation. Texas A&amp;M University, College Station, Texas, USA . </a:t>
            </a:r>
            <a:endParaRPr lang="en-US" sz="1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Hosmer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, D. W., and S.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Lemeshow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. 2000. Applied logistic regression, Second edition.  John Wiley and 	Sons, Inc., New York, New York, USA.</a:t>
            </a:r>
          </a:p>
          <a:p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Mowery, I. C., and G. S. McKee. 1959.  Soil survey of Lynn County, Texas.  U. S. Department of 	Agriculture, Soil Conservation Service, Washington D. C., USA.</a:t>
            </a:r>
          </a:p>
          <a:p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Robel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, R. J., J. N. Briggs, A. D. Dayton, and L. C. Hulbert. 1970. Relationship between visual 	obstruction measurements and weight of grassland vegetation. Journal of Range Management  	23:295-297.</a:t>
            </a:r>
          </a:p>
          <a:p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Rosene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, W. 1969.  The bobwhite quail: its life and management.  Rutgers University Press, New 	Brunswick, New Jersey, USA.</a:t>
            </a:r>
          </a:p>
          <a:p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Smith, H. D., F. A.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Stormer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, and R. D. Godfrey, Jr. 1981. A collapsible quail trap.  United States Forest 	Service, Research Note RM-400, Washington D.C., USA.</a:t>
            </a:r>
          </a:p>
          <a:p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Treadway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, J. H.  2002. Protecting northern bobwhite nests from mammalian predators In areas 	inhabited by the red imported fire ant.  Thesis, Texas Tech University, Lubbock, Texas, USA.</a:t>
            </a:r>
          </a:p>
          <a:p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Webb, W. M. and F. S.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Guthery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. 1982. Response of bobwhite to habitat management in 	northwest Texas.  Wildlife Society Bulletin 10:142-146.</a:t>
            </a:r>
            <a:endParaRPr lang="en-US" sz="1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4034" name="Picture 2" descr="C:\Users\owner\Documents\DoubleT emblem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1600200" cy="16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owner\Desktop\CRP 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4755995"/>
            <a:ext cx="2209800" cy="210200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7162800" cy="1143000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INTRODUCTION</a:t>
            </a:r>
            <a:endParaRPr lang="en-US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1985- Food Security Act initiated the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Conservation Reserve Program (CRP)</a:t>
            </a:r>
          </a:p>
          <a:p>
            <a:pPr lvl="2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Protect highly erodible lands</a:t>
            </a:r>
          </a:p>
          <a:p>
            <a:pPr lvl="2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Reduce crop surpluses</a:t>
            </a:r>
          </a:p>
          <a:p>
            <a:pPr lvl="2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Improve water quality </a:t>
            </a:r>
          </a:p>
          <a:p>
            <a:pPr lvl="2"/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PROVIDE WILDLIFE HABITAT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(secondary purpose)</a:t>
            </a: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≥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1 million acres enrolled into CRP in Texas Southern High Plains at one time</a:t>
            </a: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Native and exotic grasses seeded</a:t>
            </a:r>
          </a:p>
          <a:p>
            <a:endParaRPr lang="en-US" sz="3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owner\Documents\DoubleT emblem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143125" cy="182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owner\Desktop\weeping lovegrass CRP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lum bright="15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74638"/>
            <a:ext cx="7239000" cy="1143000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INTRODUCTION</a:t>
            </a:r>
            <a:endParaRPr lang="en-US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2209800"/>
            <a:ext cx="6858000" cy="4191000"/>
          </a:xfrm>
        </p:spPr>
        <p:txBody>
          <a:bodyPr>
            <a:normAutofit lnSpcReduction="10000"/>
          </a:bodyPr>
          <a:lstStyle/>
          <a:p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Northern bobwhite 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uail (NOBQ) nest success in weeping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lovegrass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800" b="1" i="1" dirty="0" err="1" smtClean="0">
                <a:latin typeface="Times New Roman" pitchFamily="18" charset="0"/>
                <a:cs typeface="Times New Roman" pitchFamily="18" charset="0"/>
              </a:rPr>
              <a:t>Eragrostis</a:t>
            </a:r>
            <a:r>
              <a:rPr lang="en-US" sz="3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 smtClean="0">
                <a:latin typeface="Times New Roman" pitchFamily="18" charset="0"/>
                <a:cs typeface="Times New Roman" pitchFamily="18" charset="0"/>
              </a:rPr>
              <a:t>curvula</a:t>
            </a:r>
            <a:r>
              <a:rPr lang="en-US" sz="3800" b="1" i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?</a:t>
            </a:r>
          </a:p>
          <a:p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Woody cover and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forb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production limiting factors?</a:t>
            </a:r>
          </a:p>
          <a:p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↑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woody cover = 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↑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BOQU use?</a:t>
            </a:r>
          </a:p>
          <a:p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owner\Documents\DoubleT emblem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143125" cy="175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Texas Wildlife 2011\IMG_0308.JPG"/>
          <p:cNvPicPr>
            <a:picLocks noChangeAspect="1" noChangeArrowheads="1"/>
          </p:cNvPicPr>
          <p:nvPr/>
        </p:nvPicPr>
        <p:blipFill>
          <a:blip r:embed="rId2" cstate="print">
            <a:lum bright="-30000" contras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74638"/>
            <a:ext cx="6781800" cy="1143000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INTRODUCTION</a:t>
            </a:r>
            <a:endParaRPr lang="en-US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3048000"/>
            <a:ext cx="9144000" cy="38100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Methods to increase woody cover</a:t>
            </a:r>
          </a:p>
          <a:p>
            <a:pPr lvl="2"/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Containerized or root stock shrubs</a:t>
            </a:r>
          </a:p>
          <a:p>
            <a:pPr lvl="5"/>
            <a:r>
              <a:rPr lang="en-US" sz="3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May take years to reach usable size</a:t>
            </a:r>
          </a:p>
          <a:p>
            <a:pPr lvl="2"/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Plant large shrubs </a:t>
            </a:r>
          </a:p>
          <a:p>
            <a:pPr lvl="5"/>
            <a:r>
              <a:rPr lang="en-US" sz="3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Expensive and not always feasible</a:t>
            </a:r>
          </a:p>
          <a:p>
            <a:pPr lvl="2"/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Artificial Brush Structures</a:t>
            </a:r>
          </a:p>
          <a:p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owner\Documents\DoubleT emblem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1981200" cy="167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owner\Desktop\CRP image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lum bright="-10000" contrast="40000"/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676400" y="274638"/>
            <a:ext cx="7010400" cy="1143000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INTRODUCTION</a:t>
            </a:r>
            <a:endParaRPr lang="en-US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0" y="1600200"/>
            <a:ext cx="9144000" cy="1143000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Artificial Brush Structures (ABS)</a:t>
            </a:r>
          </a:p>
        </p:txBody>
      </p:sp>
      <p:pic>
        <p:nvPicPr>
          <p:cNvPr id="4098" name="Picture 2" descr="C:\Users\owner\Documents\DoubleT emblem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1752600" cy="16002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4343400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Teepee-type ABS used most by BOQU 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(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Webb and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Guthery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1982)</a:t>
            </a:r>
          </a:p>
          <a:p>
            <a:pPr lvl="2">
              <a:buFont typeface="Arial" pitchFamily="34" charset="0"/>
              <a:buChar char="•"/>
            </a:pP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Nest 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Success ↑ 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2X by addition of predator exclusion welded wire on teepee-type ABS 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(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Treadway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2002)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752600" y="274638"/>
            <a:ext cx="6934200" cy="1143000"/>
          </a:xfrm>
        </p:spPr>
        <p:txBody>
          <a:bodyPr>
            <a:normAutofit/>
          </a:bodyPr>
          <a:lstStyle/>
          <a:p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OBJECTIVES</a:t>
            </a:r>
            <a:endParaRPr lang="en-US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0" y="2057400"/>
            <a:ext cx="9144000" cy="41910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Estimate nesting success in WL CRP</a:t>
            </a:r>
          </a:p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Identify habitat features associated with successful nests</a:t>
            </a:r>
          </a:p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Identify habitat features selected by BOQU for nest sites</a:t>
            </a:r>
          </a:p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Observe the use of ABS by BOQU</a:t>
            </a:r>
          </a:p>
          <a:p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owner\Documents\DoubleT emblem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1905000" cy="175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owner\Desktop\ABS Study Site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lum bright="24000"/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0" y="274638"/>
            <a:ext cx="7162800" cy="1143000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STUDY AREA</a:t>
            </a:r>
            <a:endParaRPr lang="en-US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0" y="2209800"/>
            <a:ext cx="9144000" cy="37338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400 ha CRP</a:t>
            </a:r>
          </a:p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Lynn County, TX</a:t>
            </a:r>
          </a:p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Weeping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lovegrass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, 			</a:t>
            </a:r>
          </a:p>
          <a:p>
            <a:pPr>
              <a:buNone/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	silver bluestem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Bothriochloa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laguroides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),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three awns (</a:t>
            </a:r>
            <a:r>
              <a:rPr lang="en-US" sz="4000" b="1" i="1" dirty="0" err="1" smtClean="0">
                <a:latin typeface="Times New Roman" pitchFamily="18" charset="0"/>
                <a:cs typeface="Times New Roman" pitchFamily="18" charset="0"/>
              </a:rPr>
              <a:t>Aristida</a:t>
            </a:r>
            <a:r>
              <a:rPr lang="en-US" sz="4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spp.)</a:t>
            </a:r>
          </a:p>
          <a:p>
            <a:endParaRPr lang="en-US" sz="4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owner\Documents\DoubleT emblem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1600199" cy="17495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owner\Desktop\ABS Study Site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lum bright="19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74638"/>
            <a:ext cx="7162800" cy="1143000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STUDY AREA</a:t>
            </a:r>
            <a:endParaRPr lang="en-US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2057400"/>
            <a:ext cx="9144000" cy="4800600"/>
          </a:xfrm>
        </p:spPr>
        <p:txBody>
          <a:bodyPr>
            <a:normAutofit fontScale="92500"/>
          </a:bodyPr>
          <a:lstStyle/>
          <a:p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Subhumid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climate</a:t>
            </a:r>
          </a:p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Hot summers and moderate winter 	temperatures</a:t>
            </a:r>
          </a:p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Loam and sandy loam soils with ≤ 1%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slopes</a:t>
            </a:r>
            <a:endParaRPr lang="en-US" sz="3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951 m elevation</a:t>
            </a:r>
          </a:p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51 cm average annual precipitation</a:t>
            </a:r>
          </a:p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85% precipitation between April 1</a:t>
            </a:r>
            <a:r>
              <a:rPr lang="en-US" sz="3600" b="1" baseline="30000" dirty="0" smtClean="0"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to 	October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	31</a:t>
            </a:r>
            <a:r>
              <a:rPr lang="en-US" sz="3600" b="1" baseline="30000" dirty="0" smtClean="0"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owner\Documents\DoubleT emblem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1600199" cy="17495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814B6CBD1238A44A01CFB00299E8417" ma:contentTypeVersion="0" ma:contentTypeDescription="Create a new document." ma:contentTypeScope="" ma:versionID="6cec03a45135842321bb40604d71da5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EF37EB0-621F-43AF-8365-A2EEFF86E5E2}"/>
</file>

<file path=customXml/itemProps2.xml><?xml version="1.0" encoding="utf-8"?>
<ds:datastoreItem xmlns:ds="http://schemas.openxmlformats.org/officeDocument/2006/customXml" ds:itemID="{4133AD45-F32B-4C1F-AD62-7FEDEDF15B7A}"/>
</file>

<file path=customXml/itemProps3.xml><?xml version="1.0" encoding="utf-8"?>
<ds:datastoreItem xmlns:ds="http://schemas.openxmlformats.org/officeDocument/2006/customXml" ds:itemID="{16D80B7E-0FEA-410C-ABF9-DEF968CF9B76}"/>
</file>

<file path=docProps/app.xml><?xml version="1.0" encoding="utf-8"?>
<Properties xmlns="http://schemas.openxmlformats.org/officeDocument/2006/extended-properties" xmlns:vt="http://schemas.openxmlformats.org/officeDocument/2006/docPropsVTypes">
  <TotalTime>1928</TotalTime>
  <Words>1035</Words>
  <Application>Microsoft Office PowerPoint</Application>
  <PresentationFormat>On-screen Show (4:3)</PresentationFormat>
  <Paragraphs>215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Northern Bobwhite Nest Site Characteristics and Artificial Brush Structure Use in Weeping Lovegrass CRP</vt:lpstr>
      <vt:lpstr>INTRODUCTION</vt:lpstr>
      <vt:lpstr>INTRODUCTION</vt:lpstr>
      <vt:lpstr>INTRODUCTION</vt:lpstr>
      <vt:lpstr>INTRODUCTION</vt:lpstr>
      <vt:lpstr>INTRODUCTION</vt:lpstr>
      <vt:lpstr>OBJECTIVES</vt:lpstr>
      <vt:lpstr>STUDY AREA</vt:lpstr>
      <vt:lpstr>STUDY AREA</vt:lpstr>
      <vt:lpstr>METHODS</vt:lpstr>
      <vt:lpstr>ABS SETUP</vt:lpstr>
      <vt:lpstr>CAPTURE</vt:lpstr>
      <vt:lpstr> RELEASE</vt:lpstr>
      <vt:lpstr>Slide 14</vt:lpstr>
      <vt:lpstr>NEST MONITORING</vt:lpstr>
      <vt:lpstr>NEST SITE CHARACTERISTICS</vt:lpstr>
      <vt:lpstr>DATA ANALYSIS</vt:lpstr>
      <vt:lpstr>DATA ANALYSIS</vt:lpstr>
      <vt:lpstr>RESULTS</vt:lpstr>
      <vt:lpstr>RESULTS</vt:lpstr>
      <vt:lpstr>RESULTS</vt:lpstr>
      <vt:lpstr>DISCUSSION</vt:lpstr>
      <vt:lpstr>DISCUSSION</vt:lpstr>
      <vt:lpstr>MANAGEMENT IMPLICATIONS</vt:lpstr>
      <vt:lpstr>MANAGEMENT IMPLICATIONS</vt:lpstr>
      <vt:lpstr>ACKNOWLEDGEMENTS</vt:lpstr>
      <vt:lpstr>LITERATURE CITED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Northern Bobwhite Nest Site Characteristics and Artificial Brush Structure Use in Weeping Lovegrass CRP</dc:title>
  <dc:creator>Indulgess</dc:creator>
  <cp:lastModifiedBy>Indulgess</cp:lastModifiedBy>
  <cp:revision>90</cp:revision>
  <dcterms:created xsi:type="dcterms:W3CDTF">2012-01-05T16:17:20Z</dcterms:created>
  <dcterms:modified xsi:type="dcterms:W3CDTF">2012-01-10T14:10:23Z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0x0101000814B6CBD1238A44A01CFB00299E8417</vt:lpwstr>
  </property>
</Properties>
</file>