
<file path=[Content_Types].xml><?xml version="1.0" encoding="utf-8"?>
<Types xmlns="http://schemas.openxmlformats.org/package/2006/content-types">
  <Default Extension="png" ContentType="image/png"/>
  <Default Extension="bin" ContentType="application/vnd.openxmlformats-officedocument.presentationml.printerSettings"/>
  <Default Extension="rels" ContentType="application/vnd.openxmlformats-package.relationships+xml"/>
  <Default Extension="jpeg" ContentType="image/jpeg"/>
  <Default Extension="emf" ContentType="image/x-emf"/>
  <Default Extension="docx" ContentType="application/vnd.openxmlformats-officedocument.wordprocessingml.document"/>
  <Default Extension="xml" ContentType="application/xml"/>
  <Default Extension="vml" ContentType="application/vnd.openxmlformats-officedocument.vmlDrawing"/>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45.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6.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8"/>
  </p:notesMasterIdLst>
  <p:sldIdLst>
    <p:sldId id="256" r:id="rId2"/>
    <p:sldId id="258" r:id="rId3"/>
    <p:sldId id="261" r:id="rId4"/>
    <p:sldId id="262" r:id="rId5"/>
    <p:sldId id="267" r:id="rId6"/>
    <p:sldId id="309" r:id="rId7"/>
    <p:sldId id="298" r:id="rId8"/>
    <p:sldId id="305" r:id="rId9"/>
    <p:sldId id="304" r:id="rId10"/>
    <p:sldId id="286" r:id="rId11"/>
    <p:sldId id="287" r:id="rId12"/>
    <p:sldId id="292" r:id="rId13"/>
    <p:sldId id="274" r:id="rId14"/>
    <p:sldId id="279" r:id="rId15"/>
    <p:sldId id="272" r:id="rId16"/>
    <p:sldId id="306" r:id="rId17"/>
    <p:sldId id="307" r:id="rId18"/>
    <p:sldId id="311" r:id="rId19"/>
    <p:sldId id="312" r:id="rId20"/>
    <p:sldId id="303" r:id="rId21"/>
    <p:sldId id="300" r:id="rId22"/>
    <p:sldId id="310" r:id="rId23"/>
    <p:sldId id="314" r:id="rId24"/>
    <p:sldId id="278" r:id="rId25"/>
    <p:sldId id="277" r:id="rId26"/>
    <p:sldId id="288" r:id="rId27"/>
    <p:sldId id="289" r:id="rId28"/>
    <p:sldId id="290" r:id="rId29"/>
    <p:sldId id="299" r:id="rId30"/>
    <p:sldId id="301" r:id="rId31"/>
    <p:sldId id="302" r:id="rId32"/>
    <p:sldId id="280" r:id="rId33"/>
    <p:sldId id="282" r:id="rId34"/>
    <p:sldId id="283" r:id="rId35"/>
    <p:sldId id="284" r:id="rId36"/>
    <p:sldId id="295" r:id="rId37"/>
    <p:sldId id="320" r:id="rId38"/>
    <p:sldId id="308" r:id="rId39"/>
    <p:sldId id="297" r:id="rId40"/>
    <p:sldId id="294" r:id="rId41"/>
    <p:sldId id="319" r:id="rId42"/>
    <p:sldId id="318" r:id="rId43"/>
    <p:sldId id="317" r:id="rId44"/>
    <p:sldId id="313" r:id="rId45"/>
    <p:sldId id="315" r:id="rId46"/>
    <p:sldId id="316"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64" autoAdjust="0"/>
    <p:restoredTop sz="96154" autoAdjust="0"/>
  </p:normalViewPr>
  <p:slideViewPr>
    <p:cSldViewPr snapToObjects="1">
      <p:cViewPr>
        <p:scale>
          <a:sx n="90" d="100"/>
          <a:sy n="90" d="100"/>
        </p:scale>
        <p:origin x="-1496" y="-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3" d="100"/>
        <a:sy n="63" d="100"/>
      </p:scale>
      <p:origin x="0" y="0"/>
    </p:cViewPr>
  </p:sorterViewPr>
  <p:gridSpacing cx="38405" cy="38405"/>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18" Type="http://schemas.openxmlformats.org/officeDocument/2006/relationships/slide" Target="slides/slide17.xml"/><Relationship Id="rId13" Type="http://schemas.openxmlformats.org/officeDocument/2006/relationships/slide" Target="slides/slide12.xml"/><Relationship Id="rId26" Type="http://schemas.openxmlformats.org/officeDocument/2006/relationships/slide" Target="slides/slide25.xml"/><Relationship Id="rId50" Type="http://schemas.openxmlformats.org/officeDocument/2006/relationships/presProps" Target="presProps.xml"/><Relationship Id="rId42" Type="http://schemas.openxmlformats.org/officeDocument/2006/relationships/slide" Target="slides/slide41.xml"/><Relationship Id="rId34" Type="http://schemas.openxmlformats.org/officeDocument/2006/relationships/slide" Target="slides/slide33.xml"/><Relationship Id="rId47" Type="http://schemas.openxmlformats.org/officeDocument/2006/relationships/slide" Target="slides/slide46.xml"/><Relationship Id="rId21" Type="http://schemas.openxmlformats.org/officeDocument/2006/relationships/slide" Target="slides/slide20.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29" Type="http://schemas.openxmlformats.org/officeDocument/2006/relationships/slide" Target="slides/slide28.xml"/><Relationship Id="rId16" Type="http://schemas.openxmlformats.org/officeDocument/2006/relationships/slide" Target="slides/slide15.xml"/><Relationship Id="rId45" Type="http://schemas.openxmlformats.org/officeDocument/2006/relationships/slide" Target="slides/slide44.xml"/><Relationship Id="rId40" Type="http://schemas.openxmlformats.org/officeDocument/2006/relationships/slide" Target="slides/slide39.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tableStyles" Target="tableStyles.xml"/><Relationship Id="rId11" Type="http://schemas.openxmlformats.org/officeDocument/2006/relationships/slide" Target="slides/slide10.xml"/><Relationship Id="rId5" Type="http://schemas.openxmlformats.org/officeDocument/2006/relationships/slide" Target="slides/slide4.xml"/><Relationship Id="rId10" Type="http://schemas.openxmlformats.org/officeDocument/2006/relationships/slide" Target="slides/slide9.xml"/><Relationship Id="rId44" Type="http://schemas.openxmlformats.org/officeDocument/2006/relationships/slide" Target="slides/slide43.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3" Type="http://schemas.openxmlformats.org/officeDocument/2006/relationships/slide" Target="slides/slide42.xml"/><Relationship Id="rId9" Type="http://schemas.openxmlformats.org/officeDocument/2006/relationships/slide" Target="slides/slide8.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35" Type="http://schemas.openxmlformats.org/officeDocument/2006/relationships/slide" Target="slides/slide34.xml"/><Relationship Id="rId48" Type="http://schemas.openxmlformats.org/officeDocument/2006/relationships/notesMaster" Target="notesMasters/notesMaster1.xml"/><Relationship Id="rId30" Type="http://schemas.openxmlformats.org/officeDocument/2006/relationships/slide" Target="slides/slide29.xml"/><Relationship Id="rId22" Type="http://schemas.openxmlformats.org/officeDocument/2006/relationships/slide" Target="slides/slide21.xml"/><Relationship Id="rId56" Type="http://schemas.openxmlformats.org/officeDocument/2006/relationships/customXml" Target="../customXml/item3.xml"/><Relationship Id="rId51"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17" Type="http://schemas.openxmlformats.org/officeDocument/2006/relationships/slide" Target="slides/slide16.xml"/><Relationship Id="rId38" Type="http://schemas.openxmlformats.org/officeDocument/2006/relationships/slide" Target="slides/slide37.xml"/><Relationship Id="rId46" Type="http://schemas.openxmlformats.org/officeDocument/2006/relationships/slide" Target="slides/slide45.xml"/><Relationship Id="rId12" Type="http://schemas.openxmlformats.org/officeDocument/2006/relationships/slide" Target="slides/slide11.xml"/><Relationship Id="rId33" Type="http://schemas.openxmlformats.org/officeDocument/2006/relationships/slide" Target="slides/slide3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6" Type="http://schemas.openxmlformats.org/officeDocument/2006/relationships/slide" Target="slides/slide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printerSettings" Target="printerSettings/printerSettings1.bin"/><Relationship Id="rId36" Type="http://schemas.openxmlformats.org/officeDocument/2006/relationships/slide" Target="slides/slide35.xml"/><Relationship Id="rId23" Type="http://schemas.openxmlformats.org/officeDocument/2006/relationships/slide" Target="slides/slide22.xml"/><Relationship Id="rId15"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oleObject" Target="file:///C:\Ken\iFolder\KCearley\Home\Research\Quail%20X%20Wildlfire\Quail%20X%20Wildfire%2006-08%20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Ken\iFolder\KCearley\Home\Research\Quail%20X%20Wildlfire\Quail%20X%20Wildfire%2006-08%20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Ken\iFolder\KCearley\Home\Research\Quail%20X%20Wildlfire\Quail%20X%20Wildfire%2006-08%20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Ken\iFolder\KCearley\Home\Research\Quail%20X%20Wildlfire\Quail%20X%20Wildfire%2006-08%20analysis.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Ken\iFolder\KCearley\Home\Research\Quail%20X%20Wildlfire\Quail%20X%20Wildfire%2006-08%20analysi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Ken\iFolder\KCearley\Home\Research\Quail%20X%20Wildlfire\Quail%20X%20Wildfire%2006-08%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1" kern="1200" baseline="0" dirty="0" smtClean="0">
                <a:solidFill>
                  <a:srgbClr val="FFFFFF"/>
                </a:solidFill>
                <a:latin typeface="+mn-lt"/>
              </a:rPr>
              <a:t>Borger  C (loamy site) </a:t>
            </a:r>
          </a:p>
          <a:p>
            <a:pPr>
              <a:defRPr/>
            </a:pPr>
            <a:r>
              <a:rPr lang="en-US" b="1" kern="1200" baseline="0" dirty="0" smtClean="0">
                <a:solidFill>
                  <a:srgbClr val="FFFFFF"/>
                </a:solidFill>
                <a:latin typeface="+mn-lt"/>
              </a:rPr>
              <a:t>Bobwhite calls and distance (ft) from and within (-) burn</a:t>
            </a:r>
          </a:p>
        </c:rich>
      </c:tx>
      <c:layout/>
      <c:overlay val="0"/>
    </c:title>
    <c:autoTitleDeleted val="0"/>
    <c:plotArea>
      <c:layout/>
      <c:lineChart>
        <c:grouping val="standard"/>
        <c:varyColors val="0"/>
        <c:ser>
          <c:idx val="0"/>
          <c:order val="0"/>
          <c:tx>
            <c:v>2006 BWs</c:v>
          </c:tx>
          <c:cat>
            <c:numRef>
              <c:f>'C:\Ken\iFolder\KCearley\Home\Research\Quail X Wildlfire\[Quail X Wildfire 2 2008 analysis 11 08.xls]Sheet1'!$E$17:$E$27</c:f>
              <c:numCache>
                <c:formatCode>General</c:formatCode>
                <c:ptCount val="11"/>
                <c:pt idx="0">
                  <c:v>-23700.0</c:v>
                </c:pt>
                <c:pt idx="1">
                  <c:v>-28800.0</c:v>
                </c:pt>
                <c:pt idx="2">
                  <c:v>-24000.0</c:v>
                </c:pt>
                <c:pt idx="3">
                  <c:v>-19575.0</c:v>
                </c:pt>
                <c:pt idx="4">
                  <c:v>-13900.0</c:v>
                </c:pt>
                <c:pt idx="5">
                  <c:v>-8815.0</c:v>
                </c:pt>
                <c:pt idx="6">
                  <c:v>-3900.0</c:v>
                </c:pt>
                <c:pt idx="7">
                  <c:v>1475.0</c:v>
                </c:pt>
                <c:pt idx="8">
                  <c:v>6550.0</c:v>
                </c:pt>
                <c:pt idx="9">
                  <c:v>10575.0</c:v>
                </c:pt>
                <c:pt idx="10">
                  <c:v>14200.0</c:v>
                </c:pt>
              </c:numCache>
            </c:numRef>
          </c:cat>
          <c:val>
            <c:numRef>
              <c:f>'C:\Ken\iFolder\KCearley\Home\Research\Quail X Wildlfire\[Quail x Wildfire Hernandez 06 analysis 11 08.xlsx]Call Counts Hayhook-Morrison'!$B$120:$B$130</c:f>
              <c:numCache>
                <c:formatCode>General</c:formatCode>
                <c:ptCount val="11"/>
                <c:pt idx="0">
                  <c:v>0.0</c:v>
                </c:pt>
                <c:pt idx="1">
                  <c:v>0.0</c:v>
                </c:pt>
                <c:pt idx="2">
                  <c:v>1.0</c:v>
                </c:pt>
                <c:pt idx="3">
                  <c:v>1.0</c:v>
                </c:pt>
                <c:pt idx="4">
                  <c:v>0.333333333333333</c:v>
                </c:pt>
                <c:pt idx="5">
                  <c:v>1.666666666666667</c:v>
                </c:pt>
                <c:pt idx="6">
                  <c:v>1.0</c:v>
                </c:pt>
                <c:pt idx="7">
                  <c:v>3.333333333333333</c:v>
                </c:pt>
                <c:pt idx="8">
                  <c:v>3.666666666666666</c:v>
                </c:pt>
                <c:pt idx="9">
                  <c:v>6.0</c:v>
                </c:pt>
                <c:pt idx="10">
                  <c:v>5.666666666666667</c:v>
                </c:pt>
              </c:numCache>
            </c:numRef>
          </c:val>
          <c:smooth val="0"/>
        </c:ser>
        <c:ser>
          <c:idx val="1"/>
          <c:order val="1"/>
          <c:tx>
            <c:v>2007 BWs</c:v>
          </c:tx>
          <c:cat>
            <c:numRef>
              <c:f>'C:\Ken\iFolder\KCearley\Home\Research\Quail X Wildlfire\[Quail X Wildfire 2 2008 analysis 11 08.xls]Sheet1'!$E$17:$E$27</c:f>
              <c:numCache>
                <c:formatCode>General</c:formatCode>
                <c:ptCount val="11"/>
                <c:pt idx="0">
                  <c:v>-23700.0</c:v>
                </c:pt>
                <c:pt idx="1">
                  <c:v>-28800.0</c:v>
                </c:pt>
                <c:pt idx="2">
                  <c:v>-24000.0</c:v>
                </c:pt>
                <c:pt idx="3">
                  <c:v>-19575.0</c:v>
                </c:pt>
                <c:pt idx="4">
                  <c:v>-13900.0</c:v>
                </c:pt>
                <c:pt idx="5">
                  <c:v>-8815.0</c:v>
                </c:pt>
                <c:pt idx="6">
                  <c:v>-3900.0</c:v>
                </c:pt>
                <c:pt idx="7">
                  <c:v>1475.0</c:v>
                </c:pt>
                <c:pt idx="8">
                  <c:v>6550.0</c:v>
                </c:pt>
                <c:pt idx="9">
                  <c:v>10575.0</c:v>
                </c:pt>
                <c:pt idx="10">
                  <c:v>14200.0</c:v>
                </c:pt>
              </c:numCache>
            </c:numRef>
          </c:cat>
          <c:val>
            <c:numRef>
              <c:f>'C:\Ken\iFolder\KCearley\Home\Research\Quail X Wildlfire\[wildfire 2007 data original analysis 11 08.xls]Sheet1'!$E$5:$E$15</c:f>
              <c:numCache>
                <c:formatCode>General</c:formatCode>
                <c:ptCount val="11"/>
                <c:pt idx="0">
                  <c:v>0.0</c:v>
                </c:pt>
                <c:pt idx="1">
                  <c:v>1.0</c:v>
                </c:pt>
                <c:pt idx="2">
                  <c:v>1.333333333333333</c:v>
                </c:pt>
                <c:pt idx="3">
                  <c:v>0.0</c:v>
                </c:pt>
                <c:pt idx="4">
                  <c:v>3.0</c:v>
                </c:pt>
                <c:pt idx="5">
                  <c:v>0.333333333333333</c:v>
                </c:pt>
                <c:pt idx="6">
                  <c:v>3.666666666666666</c:v>
                </c:pt>
                <c:pt idx="7">
                  <c:v>4.333333333333351</c:v>
                </c:pt>
                <c:pt idx="8">
                  <c:v>2.666666666666666</c:v>
                </c:pt>
                <c:pt idx="9">
                  <c:v>6.666666666666667</c:v>
                </c:pt>
                <c:pt idx="10">
                  <c:v>7.666666666666667</c:v>
                </c:pt>
              </c:numCache>
            </c:numRef>
          </c:val>
          <c:smooth val="0"/>
        </c:ser>
        <c:ser>
          <c:idx val="2"/>
          <c:order val="2"/>
          <c:tx>
            <c:v>2008 BWs</c:v>
          </c:tx>
          <c:cat>
            <c:numRef>
              <c:f>'C:\Ken\iFolder\KCearley\Home\Research\Quail X Wildlfire\[Quail X Wildfire 2 2008 analysis 11 08.xls]Sheet1'!$E$17:$E$27</c:f>
              <c:numCache>
                <c:formatCode>General</c:formatCode>
                <c:ptCount val="11"/>
                <c:pt idx="0">
                  <c:v>-23700.0</c:v>
                </c:pt>
                <c:pt idx="1">
                  <c:v>-28800.0</c:v>
                </c:pt>
                <c:pt idx="2">
                  <c:v>-24000.0</c:v>
                </c:pt>
                <c:pt idx="3">
                  <c:v>-19575.0</c:v>
                </c:pt>
                <c:pt idx="4">
                  <c:v>-13900.0</c:v>
                </c:pt>
                <c:pt idx="5">
                  <c:v>-8815.0</c:v>
                </c:pt>
                <c:pt idx="6">
                  <c:v>-3900.0</c:v>
                </c:pt>
                <c:pt idx="7">
                  <c:v>1475.0</c:v>
                </c:pt>
                <c:pt idx="8">
                  <c:v>6550.0</c:v>
                </c:pt>
                <c:pt idx="9">
                  <c:v>10575.0</c:v>
                </c:pt>
                <c:pt idx="10">
                  <c:v>14200.0</c:v>
                </c:pt>
              </c:numCache>
            </c:numRef>
          </c:cat>
          <c:val>
            <c:numRef>
              <c:f>'C:\Ken\iFolder\KCearley\Home\Research\Quail X Wildlfire\[Quail X Wildfire 2 2008 analysis 11 08.xls]Sheet1'!$B$17:$B$27</c:f>
              <c:numCache>
                <c:formatCode>General</c:formatCode>
                <c:ptCount val="11"/>
                <c:pt idx="0">
                  <c:v>0.0</c:v>
                </c:pt>
                <c:pt idx="1">
                  <c:v>0.0</c:v>
                </c:pt>
                <c:pt idx="2">
                  <c:v>0.666700000000003</c:v>
                </c:pt>
                <c:pt idx="3">
                  <c:v>0.0</c:v>
                </c:pt>
                <c:pt idx="4">
                  <c:v>0.333000000000001</c:v>
                </c:pt>
                <c:pt idx="5">
                  <c:v>1.333</c:v>
                </c:pt>
                <c:pt idx="6">
                  <c:v>3.6667</c:v>
                </c:pt>
                <c:pt idx="7">
                  <c:v>0.0</c:v>
                </c:pt>
                <c:pt idx="8">
                  <c:v>4.0</c:v>
                </c:pt>
                <c:pt idx="9">
                  <c:v>0.0</c:v>
                </c:pt>
                <c:pt idx="10">
                  <c:v>0.0</c:v>
                </c:pt>
              </c:numCache>
            </c:numRef>
          </c:val>
          <c:smooth val="0"/>
        </c:ser>
        <c:dLbls>
          <c:showLegendKey val="0"/>
          <c:showVal val="0"/>
          <c:showCatName val="0"/>
          <c:showSerName val="0"/>
          <c:showPercent val="0"/>
          <c:showBubbleSize val="0"/>
        </c:dLbls>
        <c:marker val="1"/>
        <c:smooth val="0"/>
        <c:axId val="639920408"/>
        <c:axId val="639923384"/>
      </c:lineChart>
      <c:catAx>
        <c:axId val="639920408"/>
        <c:scaling>
          <c:orientation val="minMax"/>
        </c:scaling>
        <c:delete val="0"/>
        <c:axPos val="b"/>
        <c:numFmt formatCode="General" sourceLinked="1"/>
        <c:majorTickMark val="out"/>
        <c:minorTickMark val="none"/>
        <c:tickLblPos val="nextTo"/>
        <c:crossAx val="639923384"/>
        <c:crosses val="autoZero"/>
        <c:auto val="1"/>
        <c:lblAlgn val="ctr"/>
        <c:lblOffset val="100"/>
        <c:noMultiLvlLbl val="0"/>
      </c:catAx>
      <c:valAx>
        <c:axId val="639923384"/>
        <c:scaling>
          <c:orientation val="minMax"/>
          <c:max val="16.0"/>
          <c:min val="0.0"/>
        </c:scaling>
        <c:delete val="0"/>
        <c:axPos val="l"/>
        <c:majorGridlines/>
        <c:numFmt formatCode="General" sourceLinked="1"/>
        <c:majorTickMark val="out"/>
        <c:minorTickMark val="none"/>
        <c:tickLblPos val="nextTo"/>
        <c:crossAx val="639920408"/>
        <c:crosses val="autoZero"/>
        <c:crossBetween val="midCat"/>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t>I-40  E (sandy site)</a:t>
            </a:r>
          </a:p>
          <a:p>
            <a:pPr>
              <a:defRPr/>
            </a:pPr>
            <a:r>
              <a:rPr lang="en-US" sz="1800" b="1" i="0" baseline="0" dirty="0" smtClean="0"/>
              <a:t>Bobwhite calls and distance (ft) from and within (-) burn</a:t>
            </a:r>
            <a:endParaRPr lang="en-US" sz="1800" b="1" i="0" baseline="0" dirty="0"/>
          </a:p>
        </c:rich>
      </c:tx>
      <c:layout/>
      <c:overlay val="0"/>
    </c:title>
    <c:autoTitleDeleted val="0"/>
    <c:plotArea>
      <c:layout/>
      <c:lineChart>
        <c:grouping val="standard"/>
        <c:varyColors val="0"/>
        <c:ser>
          <c:idx val="0"/>
          <c:order val="0"/>
          <c:tx>
            <c:v>2006 BWs</c:v>
          </c:tx>
          <c:cat>
            <c:numRef>
              <c:f>'[1]Call Counts Guetz-VanZandt'!$I$120:$I$130</c:f>
              <c:numCache>
                <c:formatCode>#,##0</c:formatCode>
                <c:ptCount val="11"/>
                <c:pt idx="0">
                  <c:v>-28980.0</c:v>
                </c:pt>
                <c:pt idx="1">
                  <c:v>-25000.0</c:v>
                </c:pt>
                <c:pt idx="2">
                  <c:v>-20610.0</c:v>
                </c:pt>
                <c:pt idx="3">
                  <c:v>-16125.0</c:v>
                </c:pt>
                <c:pt idx="4">
                  <c:v>-12860.0</c:v>
                </c:pt>
                <c:pt idx="5">
                  <c:v>-9800.0</c:v>
                </c:pt>
                <c:pt idx="6">
                  <c:v>-5740.0</c:v>
                </c:pt>
                <c:pt idx="7">
                  <c:v>-2235.0</c:v>
                </c:pt>
                <c:pt idx="8" formatCode="General">
                  <c:v>800.0</c:v>
                </c:pt>
                <c:pt idx="9">
                  <c:v>4420.0</c:v>
                </c:pt>
                <c:pt idx="10">
                  <c:v>8825.0</c:v>
                </c:pt>
              </c:numCache>
            </c:numRef>
          </c:cat>
          <c:val>
            <c:numRef>
              <c:f>'[1]Call Counts Guetz-VanZandt'!$B$120:$B$130</c:f>
              <c:numCache>
                <c:formatCode>0.0000</c:formatCode>
                <c:ptCount val="11"/>
                <c:pt idx="0">
                  <c:v>3.333333333333333</c:v>
                </c:pt>
                <c:pt idx="1">
                  <c:v>3.666666666666666</c:v>
                </c:pt>
                <c:pt idx="2">
                  <c:v>3.333333333333333</c:v>
                </c:pt>
                <c:pt idx="3">
                  <c:v>5.333333333333367</c:v>
                </c:pt>
                <c:pt idx="4">
                  <c:v>4.666666666666667</c:v>
                </c:pt>
                <c:pt idx="5">
                  <c:v>3.666666666666666</c:v>
                </c:pt>
                <c:pt idx="6">
                  <c:v>4.0</c:v>
                </c:pt>
                <c:pt idx="7">
                  <c:v>5.666666666666667</c:v>
                </c:pt>
                <c:pt idx="8">
                  <c:v>5.333333333333367</c:v>
                </c:pt>
                <c:pt idx="9">
                  <c:v>4.0</c:v>
                </c:pt>
                <c:pt idx="10">
                  <c:v>4.333333333333367</c:v>
                </c:pt>
              </c:numCache>
            </c:numRef>
          </c:val>
          <c:smooth val="0"/>
        </c:ser>
        <c:ser>
          <c:idx val="1"/>
          <c:order val="1"/>
          <c:tx>
            <c:v>2007 BWs</c:v>
          </c:tx>
          <c:cat>
            <c:numRef>
              <c:f>'[1]Call Counts Guetz-VanZandt'!$I$120:$I$130</c:f>
              <c:numCache>
                <c:formatCode>#,##0</c:formatCode>
                <c:ptCount val="11"/>
                <c:pt idx="0">
                  <c:v>-28980.0</c:v>
                </c:pt>
                <c:pt idx="1">
                  <c:v>-25000.0</c:v>
                </c:pt>
                <c:pt idx="2">
                  <c:v>-20610.0</c:v>
                </c:pt>
                <c:pt idx="3">
                  <c:v>-16125.0</c:v>
                </c:pt>
                <c:pt idx="4">
                  <c:v>-12860.0</c:v>
                </c:pt>
                <c:pt idx="5">
                  <c:v>-9800.0</c:v>
                </c:pt>
                <c:pt idx="6">
                  <c:v>-5740.0</c:v>
                </c:pt>
                <c:pt idx="7">
                  <c:v>-2235.0</c:v>
                </c:pt>
                <c:pt idx="8" formatCode="General">
                  <c:v>800.0</c:v>
                </c:pt>
                <c:pt idx="9">
                  <c:v>4420.0</c:v>
                </c:pt>
                <c:pt idx="10">
                  <c:v>8825.0</c:v>
                </c:pt>
              </c:numCache>
            </c:numRef>
          </c:cat>
          <c:val>
            <c:numRef>
              <c:f>[2]Sheet1!$E$106:$E$116</c:f>
              <c:numCache>
                <c:formatCode>General</c:formatCode>
                <c:ptCount val="11"/>
                <c:pt idx="0">
                  <c:v>12.33333333333333</c:v>
                </c:pt>
                <c:pt idx="1">
                  <c:v>12.33333333333333</c:v>
                </c:pt>
                <c:pt idx="2">
                  <c:v>8.0</c:v>
                </c:pt>
                <c:pt idx="3">
                  <c:v>7.0</c:v>
                </c:pt>
                <c:pt idx="4">
                  <c:v>10.66666666666672</c:v>
                </c:pt>
                <c:pt idx="5">
                  <c:v>9.333333333333335</c:v>
                </c:pt>
                <c:pt idx="6">
                  <c:v>3.333333333333333</c:v>
                </c:pt>
                <c:pt idx="7">
                  <c:v>6.666666666666667</c:v>
                </c:pt>
                <c:pt idx="8">
                  <c:v>6.333333333333367</c:v>
                </c:pt>
                <c:pt idx="9">
                  <c:v>6.0</c:v>
                </c:pt>
                <c:pt idx="10">
                  <c:v>6.5</c:v>
                </c:pt>
              </c:numCache>
            </c:numRef>
          </c:val>
          <c:smooth val="0"/>
        </c:ser>
        <c:ser>
          <c:idx val="2"/>
          <c:order val="2"/>
          <c:tx>
            <c:v>2008 BWs</c:v>
          </c:tx>
          <c:cat>
            <c:numRef>
              <c:f>'[1]Call Counts Guetz-VanZandt'!$I$120:$I$130</c:f>
              <c:numCache>
                <c:formatCode>#,##0</c:formatCode>
                <c:ptCount val="11"/>
                <c:pt idx="0">
                  <c:v>-28980.0</c:v>
                </c:pt>
                <c:pt idx="1">
                  <c:v>-25000.0</c:v>
                </c:pt>
                <c:pt idx="2">
                  <c:v>-20610.0</c:v>
                </c:pt>
                <c:pt idx="3">
                  <c:v>-16125.0</c:v>
                </c:pt>
                <c:pt idx="4">
                  <c:v>-12860.0</c:v>
                </c:pt>
                <c:pt idx="5">
                  <c:v>-9800.0</c:v>
                </c:pt>
                <c:pt idx="6">
                  <c:v>-5740.0</c:v>
                </c:pt>
                <c:pt idx="7">
                  <c:v>-2235.0</c:v>
                </c:pt>
                <c:pt idx="8" formatCode="General">
                  <c:v>800.0</c:v>
                </c:pt>
                <c:pt idx="9">
                  <c:v>4420.0</c:v>
                </c:pt>
                <c:pt idx="10">
                  <c:v>8825.0</c:v>
                </c:pt>
              </c:numCache>
            </c:numRef>
          </c:cat>
          <c:val>
            <c:numRef>
              <c:f>[3]Sheet1!$B$31:$B$41</c:f>
              <c:numCache>
                <c:formatCode>General</c:formatCode>
                <c:ptCount val="11"/>
                <c:pt idx="0">
                  <c:v>11.0</c:v>
                </c:pt>
                <c:pt idx="1">
                  <c:v>11.333</c:v>
                </c:pt>
                <c:pt idx="2">
                  <c:v>14.6667</c:v>
                </c:pt>
                <c:pt idx="3">
                  <c:v>10.6667</c:v>
                </c:pt>
                <c:pt idx="4">
                  <c:v>13.6667</c:v>
                </c:pt>
                <c:pt idx="5">
                  <c:v>12.333</c:v>
                </c:pt>
                <c:pt idx="6">
                  <c:v>9.333</c:v>
                </c:pt>
                <c:pt idx="7">
                  <c:v>8.0</c:v>
                </c:pt>
                <c:pt idx="8">
                  <c:v>8.333</c:v>
                </c:pt>
                <c:pt idx="9">
                  <c:v>4.6667</c:v>
                </c:pt>
                <c:pt idx="10">
                  <c:v>4.6667</c:v>
                </c:pt>
              </c:numCache>
            </c:numRef>
          </c:val>
          <c:smooth val="0"/>
        </c:ser>
        <c:dLbls>
          <c:showLegendKey val="0"/>
          <c:showVal val="0"/>
          <c:showCatName val="0"/>
          <c:showSerName val="0"/>
          <c:showPercent val="0"/>
          <c:showBubbleSize val="0"/>
        </c:dLbls>
        <c:marker val="1"/>
        <c:smooth val="0"/>
        <c:axId val="640049800"/>
        <c:axId val="640044136"/>
      </c:lineChart>
      <c:catAx>
        <c:axId val="640049800"/>
        <c:scaling>
          <c:orientation val="minMax"/>
        </c:scaling>
        <c:delete val="0"/>
        <c:axPos val="b"/>
        <c:numFmt formatCode="#,##0" sourceLinked="1"/>
        <c:majorTickMark val="out"/>
        <c:minorTickMark val="none"/>
        <c:tickLblPos val="nextTo"/>
        <c:crossAx val="640044136"/>
        <c:crosses val="autoZero"/>
        <c:auto val="1"/>
        <c:lblAlgn val="ctr"/>
        <c:lblOffset val="100"/>
        <c:noMultiLvlLbl val="0"/>
      </c:catAx>
      <c:valAx>
        <c:axId val="640044136"/>
        <c:scaling>
          <c:orientation val="minMax"/>
        </c:scaling>
        <c:delete val="0"/>
        <c:axPos val="l"/>
        <c:majorGridlines/>
        <c:numFmt formatCode="0" sourceLinked="0"/>
        <c:majorTickMark val="out"/>
        <c:minorTickMark val="none"/>
        <c:tickLblPos val="nextTo"/>
        <c:crossAx val="640049800"/>
        <c:crossesAt val="1.0"/>
        <c:crossBetween val="midCat"/>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Borger  W</a:t>
            </a:r>
          </a:p>
          <a:p>
            <a:pPr>
              <a:defRPr/>
            </a:pPr>
            <a:r>
              <a:rPr lang="en-US" dirty="0"/>
              <a:t>Bobwhite calls and distance </a:t>
            </a:r>
            <a:r>
              <a:rPr lang="en-US" dirty="0" smtClean="0"/>
              <a:t>(ft) from </a:t>
            </a:r>
            <a:r>
              <a:rPr lang="en-US" dirty="0"/>
              <a:t>and within (-) burn</a:t>
            </a:r>
          </a:p>
        </c:rich>
      </c:tx>
      <c:layout>
        <c:manualLayout>
          <c:xMode val="edge"/>
          <c:yMode val="edge"/>
          <c:x val="0.121186161970718"/>
          <c:y val="0.0185185185185186"/>
        </c:manualLayout>
      </c:layout>
      <c:overlay val="0"/>
    </c:title>
    <c:autoTitleDeleted val="0"/>
    <c:plotArea>
      <c:layout/>
      <c:lineChart>
        <c:grouping val="stacked"/>
        <c:varyColors val="0"/>
        <c:ser>
          <c:idx val="0"/>
          <c:order val="0"/>
          <c:tx>
            <c:v>2006 BWs</c:v>
          </c:tx>
          <c:cat>
            <c:numRef>
              <c:f>[4]Sheet1!$E$31:$E$41</c:f>
              <c:numCache>
                <c:formatCode>General</c:formatCode>
                <c:ptCount val="11"/>
                <c:pt idx="0">
                  <c:v>8300.0</c:v>
                </c:pt>
                <c:pt idx="1">
                  <c:v>6780.0</c:v>
                </c:pt>
                <c:pt idx="2">
                  <c:v>1180.0</c:v>
                </c:pt>
                <c:pt idx="3">
                  <c:v>-3840.0</c:v>
                </c:pt>
                <c:pt idx="4">
                  <c:v>-8970.0</c:v>
                </c:pt>
                <c:pt idx="5">
                  <c:v>-8855.0</c:v>
                </c:pt>
                <c:pt idx="6">
                  <c:v>-4360.0</c:v>
                </c:pt>
                <c:pt idx="7">
                  <c:v>815.0</c:v>
                </c:pt>
                <c:pt idx="8">
                  <c:v>5500.0</c:v>
                </c:pt>
                <c:pt idx="9">
                  <c:v>8025.0</c:v>
                </c:pt>
                <c:pt idx="10">
                  <c:v>11500.0</c:v>
                </c:pt>
              </c:numCache>
            </c:numRef>
          </c:cat>
          <c:val>
            <c:numRef>
              <c:f>'[1]Call Counts 6666'!$B$120:$B$130</c:f>
              <c:numCache>
                <c:formatCode>0.0000</c:formatCode>
                <c:ptCount val="11"/>
                <c:pt idx="0">
                  <c:v>2.333333333333333</c:v>
                </c:pt>
                <c:pt idx="1">
                  <c:v>0.0</c:v>
                </c:pt>
                <c:pt idx="2">
                  <c:v>0.666666666666667</c:v>
                </c:pt>
                <c:pt idx="3">
                  <c:v>0.333333333333333</c:v>
                </c:pt>
                <c:pt idx="4">
                  <c:v>7.0</c:v>
                </c:pt>
                <c:pt idx="5">
                  <c:v>3.333333333333333</c:v>
                </c:pt>
                <c:pt idx="6">
                  <c:v>2.666666666666666</c:v>
                </c:pt>
                <c:pt idx="7">
                  <c:v>3.333333333333333</c:v>
                </c:pt>
                <c:pt idx="8">
                  <c:v>4.0</c:v>
                </c:pt>
                <c:pt idx="9">
                  <c:v>3.666666666666666</c:v>
                </c:pt>
                <c:pt idx="10">
                  <c:v>0.333333333333333</c:v>
                </c:pt>
              </c:numCache>
            </c:numRef>
          </c:val>
          <c:smooth val="0"/>
        </c:ser>
        <c:ser>
          <c:idx val="1"/>
          <c:order val="1"/>
          <c:tx>
            <c:v>2007 BWs</c:v>
          </c:tx>
          <c:cat>
            <c:numRef>
              <c:f>[4]Sheet1!$E$31:$E$41</c:f>
              <c:numCache>
                <c:formatCode>General</c:formatCode>
                <c:ptCount val="11"/>
                <c:pt idx="0">
                  <c:v>8300.0</c:v>
                </c:pt>
                <c:pt idx="1">
                  <c:v>6780.0</c:v>
                </c:pt>
                <c:pt idx="2">
                  <c:v>1180.0</c:v>
                </c:pt>
                <c:pt idx="3">
                  <c:v>-3840.0</c:v>
                </c:pt>
                <c:pt idx="4">
                  <c:v>-8970.0</c:v>
                </c:pt>
                <c:pt idx="5">
                  <c:v>-8855.0</c:v>
                </c:pt>
                <c:pt idx="6">
                  <c:v>-4360.0</c:v>
                </c:pt>
                <c:pt idx="7">
                  <c:v>815.0</c:v>
                </c:pt>
                <c:pt idx="8">
                  <c:v>5500.0</c:v>
                </c:pt>
                <c:pt idx="9">
                  <c:v>8025.0</c:v>
                </c:pt>
                <c:pt idx="10">
                  <c:v>11500.0</c:v>
                </c:pt>
              </c:numCache>
            </c:numRef>
          </c:cat>
          <c:val>
            <c:numRef>
              <c:f>[2]Sheet1!$E$47:$E$57</c:f>
              <c:numCache>
                <c:formatCode>General</c:formatCode>
                <c:ptCount val="11"/>
                <c:pt idx="0">
                  <c:v>4.33333333333336</c:v>
                </c:pt>
                <c:pt idx="1">
                  <c:v>0.666666666666667</c:v>
                </c:pt>
                <c:pt idx="2">
                  <c:v>1.666666666666667</c:v>
                </c:pt>
                <c:pt idx="3">
                  <c:v>0.666666666666667</c:v>
                </c:pt>
                <c:pt idx="4">
                  <c:v>1.333333333333333</c:v>
                </c:pt>
                <c:pt idx="5">
                  <c:v>3.0</c:v>
                </c:pt>
                <c:pt idx="6">
                  <c:v>2.333333333333333</c:v>
                </c:pt>
                <c:pt idx="7">
                  <c:v>4.33333333333336</c:v>
                </c:pt>
                <c:pt idx="8">
                  <c:v>4.0</c:v>
                </c:pt>
                <c:pt idx="9">
                  <c:v>7.666666666666667</c:v>
                </c:pt>
                <c:pt idx="10">
                  <c:v>0.666666666666667</c:v>
                </c:pt>
              </c:numCache>
            </c:numRef>
          </c:val>
          <c:smooth val="0"/>
        </c:ser>
        <c:ser>
          <c:idx val="2"/>
          <c:order val="2"/>
          <c:tx>
            <c:v>2008 BWs</c:v>
          </c:tx>
          <c:cat>
            <c:numRef>
              <c:f>[4]Sheet1!$E$31:$E$41</c:f>
              <c:numCache>
                <c:formatCode>General</c:formatCode>
                <c:ptCount val="11"/>
                <c:pt idx="0">
                  <c:v>8300.0</c:v>
                </c:pt>
                <c:pt idx="1">
                  <c:v>6780.0</c:v>
                </c:pt>
                <c:pt idx="2">
                  <c:v>1180.0</c:v>
                </c:pt>
                <c:pt idx="3">
                  <c:v>-3840.0</c:v>
                </c:pt>
                <c:pt idx="4">
                  <c:v>-8970.0</c:v>
                </c:pt>
                <c:pt idx="5">
                  <c:v>-8855.0</c:v>
                </c:pt>
                <c:pt idx="6">
                  <c:v>-4360.0</c:v>
                </c:pt>
                <c:pt idx="7">
                  <c:v>815.0</c:v>
                </c:pt>
                <c:pt idx="8">
                  <c:v>5500.0</c:v>
                </c:pt>
                <c:pt idx="9">
                  <c:v>8025.0</c:v>
                </c:pt>
                <c:pt idx="10">
                  <c:v>11500.0</c:v>
                </c:pt>
              </c:numCache>
            </c:numRef>
          </c:cat>
          <c:val>
            <c:numRef>
              <c:f>[4]Sheet1!$B$31:$B$41</c:f>
              <c:numCache>
                <c:formatCode>General</c:formatCode>
                <c:ptCount val="11"/>
                <c:pt idx="0">
                  <c:v>0.333000000000002</c:v>
                </c:pt>
                <c:pt idx="1">
                  <c:v>0.0</c:v>
                </c:pt>
                <c:pt idx="2">
                  <c:v>0.0</c:v>
                </c:pt>
                <c:pt idx="3">
                  <c:v>0.333000000000002</c:v>
                </c:pt>
                <c:pt idx="4">
                  <c:v>1.333</c:v>
                </c:pt>
                <c:pt idx="5">
                  <c:v>1.6667</c:v>
                </c:pt>
                <c:pt idx="6">
                  <c:v>0.0</c:v>
                </c:pt>
                <c:pt idx="7">
                  <c:v>2.332999999999982</c:v>
                </c:pt>
                <c:pt idx="8">
                  <c:v>2.0</c:v>
                </c:pt>
                <c:pt idx="9">
                  <c:v>2.332999999999982</c:v>
                </c:pt>
                <c:pt idx="10">
                  <c:v>0.0</c:v>
                </c:pt>
              </c:numCache>
            </c:numRef>
          </c:val>
          <c:smooth val="0"/>
        </c:ser>
        <c:dLbls>
          <c:showLegendKey val="0"/>
          <c:showVal val="0"/>
          <c:showCatName val="0"/>
          <c:showSerName val="0"/>
          <c:showPercent val="0"/>
          <c:showBubbleSize val="0"/>
        </c:dLbls>
        <c:marker val="1"/>
        <c:smooth val="0"/>
        <c:axId val="640154600"/>
        <c:axId val="640157576"/>
      </c:lineChart>
      <c:catAx>
        <c:axId val="640154600"/>
        <c:scaling>
          <c:orientation val="minMax"/>
        </c:scaling>
        <c:delete val="0"/>
        <c:axPos val="b"/>
        <c:numFmt formatCode="General" sourceLinked="1"/>
        <c:majorTickMark val="out"/>
        <c:minorTickMark val="none"/>
        <c:tickLblPos val="nextTo"/>
        <c:crossAx val="640157576"/>
        <c:crosses val="autoZero"/>
        <c:auto val="1"/>
        <c:lblAlgn val="ctr"/>
        <c:lblOffset val="100"/>
        <c:noMultiLvlLbl val="0"/>
      </c:catAx>
      <c:valAx>
        <c:axId val="640157576"/>
        <c:scaling>
          <c:orientation val="minMax"/>
        </c:scaling>
        <c:delete val="0"/>
        <c:axPos val="l"/>
        <c:majorGridlines/>
        <c:numFmt formatCode="General" sourceLinked="0"/>
        <c:majorTickMark val="out"/>
        <c:minorTickMark val="none"/>
        <c:tickLblPos val="nextTo"/>
        <c:crossAx val="640154600"/>
        <c:crosses val="autoZero"/>
        <c:crossBetween val="midCat"/>
      </c:valAx>
    </c:plotArea>
    <c:legend>
      <c:legendPos val="r"/>
      <c:layou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t>Borger  E</a:t>
            </a:r>
            <a:endParaRPr lang="en-US" dirty="0" smtClean="0"/>
          </a:p>
          <a:p>
            <a:pPr>
              <a:defRPr/>
            </a:pPr>
            <a:r>
              <a:rPr lang="en-US" sz="1800" b="1" i="0" baseline="0" dirty="0" smtClean="0"/>
              <a:t>Bobwhite calls and distance (ft) from and within (-) burn</a:t>
            </a:r>
            <a:endParaRPr lang="en-US" dirty="0"/>
          </a:p>
        </c:rich>
      </c:tx>
      <c:layout/>
      <c:overlay val="0"/>
    </c:title>
    <c:autoTitleDeleted val="0"/>
    <c:plotArea>
      <c:layout/>
      <c:lineChart>
        <c:grouping val="standard"/>
        <c:varyColors val="0"/>
        <c:ser>
          <c:idx val="0"/>
          <c:order val="0"/>
          <c:tx>
            <c:v>2006 BWs</c:v>
          </c:tx>
          <c:cat>
            <c:numRef>
              <c:f>[4]Sheet1!$E$3:$E$13</c:f>
              <c:numCache>
                <c:formatCode>General</c:formatCode>
                <c:ptCount val="11"/>
                <c:pt idx="0">
                  <c:v>-19400.0</c:v>
                </c:pt>
                <c:pt idx="1">
                  <c:v>-18640.0</c:v>
                </c:pt>
                <c:pt idx="2">
                  <c:v>-13800.0</c:v>
                </c:pt>
                <c:pt idx="3">
                  <c:v>-9500.0</c:v>
                </c:pt>
                <c:pt idx="4">
                  <c:v>-4500.0</c:v>
                </c:pt>
                <c:pt idx="5">
                  <c:v>-1415.0</c:v>
                </c:pt>
                <c:pt idx="6">
                  <c:v>1095.0</c:v>
                </c:pt>
                <c:pt idx="7">
                  <c:v>2240.0</c:v>
                </c:pt>
                <c:pt idx="8">
                  <c:v>4695.0</c:v>
                </c:pt>
                <c:pt idx="9">
                  <c:v>5057.0</c:v>
                </c:pt>
                <c:pt idx="10">
                  <c:v>3268.0</c:v>
                </c:pt>
              </c:numCache>
            </c:numRef>
          </c:cat>
          <c:val>
            <c:numRef>
              <c:f>'[1]Call Counts Flowers-Hale'!$B$120:$B$130</c:f>
              <c:numCache>
                <c:formatCode>0.0000</c:formatCode>
                <c:ptCount val="11"/>
                <c:pt idx="0">
                  <c:v>0.0</c:v>
                </c:pt>
                <c:pt idx="1">
                  <c:v>0.0</c:v>
                </c:pt>
                <c:pt idx="2">
                  <c:v>0.0</c:v>
                </c:pt>
                <c:pt idx="3">
                  <c:v>0.0</c:v>
                </c:pt>
                <c:pt idx="4">
                  <c:v>0.0</c:v>
                </c:pt>
                <c:pt idx="5">
                  <c:v>0.0</c:v>
                </c:pt>
                <c:pt idx="6">
                  <c:v>1.666666666666667</c:v>
                </c:pt>
                <c:pt idx="7">
                  <c:v>1.333333333333333</c:v>
                </c:pt>
                <c:pt idx="8">
                  <c:v>2.666666666666666</c:v>
                </c:pt>
                <c:pt idx="9">
                  <c:v>4.666666666666667</c:v>
                </c:pt>
                <c:pt idx="10">
                  <c:v>4.33333333333336</c:v>
                </c:pt>
              </c:numCache>
            </c:numRef>
          </c:val>
          <c:smooth val="0"/>
        </c:ser>
        <c:ser>
          <c:idx val="1"/>
          <c:order val="1"/>
          <c:tx>
            <c:v>2007 BWs</c:v>
          </c:tx>
          <c:cat>
            <c:numRef>
              <c:f>[4]Sheet1!$E$3:$E$13</c:f>
              <c:numCache>
                <c:formatCode>General</c:formatCode>
                <c:ptCount val="11"/>
                <c:pt idx="0">
                  <c:v>-19400.0</c:v>
                </c:pt>
                <c:pt idx="1">
                  <c:v>-18640.0</c:v>
                </c:pt>
                <c:pt idx="2">
                  <c:v>-13800.0</c:v>
                </c:pt>
                <c:pt idx="3">
                  <c:v>-9500.0</c:v>
                </c:pt>
                <c:pt idx="4">
                  <c:v>-4500.0</c:v>
                </c:pt>
                <c:pt idx="5">
                  <c:v>-1415.0</c:v>
                </c:pt>
                <c:pt idx="6">
                  <c:v>1095.0</c:v>
                </c:pt>
                <c:pt idx="7">
                  <c:v>2240.0</c:v>
                </c:pt>
                <c:pt idx="8">
                  <c:v>4695.0</c:v>
                </c:pt>
                <c:pt idx="9">
                  <c:v>5057.0</c:v>
                </c:pt>
                <c:pt idx="10">
                  <c:v>3268.0</c:v>
                </c:pt>
              </c:numCache>
            </c:numRef>
          </c:cat>
          <c:val>
            <c:numRef>
              <c:f>[2]Sheet1!$E$29:$E$39</c:f>
              <c:numCache>
                <c:formatCode>General</c:formatCode>
                <c:ptCount val="11"/>
                <c:pt idx="0">
                  <c:v>0.0</c:v>
                </c:pt>
                <c:pt idx="1">
                  <c:v>0.0</c:v>
                </c:pt>
                <c:pt idx="2">
                  <c:v>0.0</c:v>
                </c:pt>
                <c:pt idx="3">
                  <c:v>0.0</c:v>
                </c:pt>
                <c:pt idx="4">
                  <c:v>0.0</c:v>
                </c:pt>
                <c:pt idx="5">
                  <c:v>0.0</c:v>
                </c:pt>
                <c:pt idx="6">
                  <c:v>0.0</c:v>
                </c:pt>
                <c:pt idx="7">
                  <c:v>2.333333333333333</c:v>
                </c:pt>
                <c:pt idx="8">
                  <c:v>2.0</c:v>
                </c:pt>
                <c:pt idx="9">
                  <c:v>2.666666666666666</c:v>
                </c:pt>
                <c:pt idx="10">
                  <c:v>2.666666666666666</c:v>
                </c:pt>
              </c:numCache>
            </c:numRef>
          </c:val>
          <c:smooth val="0"/>
        </c:ser>
        <c:ser>
          <c:idx val="2"/>
          <c:order val="2"/>
          <c:tx>
            <c:v>2008 BWs</c:v>
          </c:tx>
          <c:cat>
            <c:numRef>
              <c:f>[4]Sheet1!$E$3:$E$13</c:f>
              <c:numCache>
                <c:formatCode>General</c:formatCode>
                <c:ptCount val="11"/>
                <c:pt idx="0">
                  <c:v>-19400.0</c:v>
                </c:pt>
                <c:pt idx="1">
                  <c:v>-18640.0</c:v>
                </c:pt>
                <c:pt idx="2">
                  <c:v>-13800.0</c:v>
                </c:pt>
                <c:pt idx="3">
                  <c:v>-9500.0</c:v>
                </c:pt>
                <c:pt idx="4">
                  <c:v>-4500.0</c:v>
                </c:pt>
                <c:pt idx="5">
                  <c:v>-1415.0</c:v>
                </c:pt>
                <c:pt idx="6">
                  <c:v>1095.0</c:v>
                </c:pt>
                <c:pt idx="7">
                  <c:v>2240.0</c:v>
                </c:pt>
                <c:pt idx="8">
                  <c:v>4695.0</c:v>
                </c:pt>
                <c:pt idx="9">
                  <c:v>5057.0</c:v>
                </c:pt>
                <c:pt idx="10">
                  <c:v>3268.0</c:v>
                </c:pt>
              </c:numCache>
            </c:numRef>
          </c:cat>
          <c:val>
            <c:numRef>
              <c:f>[4]Sheet1!$B$3:$B$13</c:f>
              <c:numCache>
                <c:formatCode>General</c:formatCode>
                <c:ptCount val="11"/>
                <c:pt idx="0">
                  <c:v>0.0</c:v>
                </c:pt>
                <c:pt idx="1">
                  <c:v>0.0</c:v>
                </c:pt>
                <c:pt idx="2">
                  <c:v>0.0</c:v>
                </c:pt>
                <c:pt idx="3">
                  <c:v>0.0</c:v>
                </c:pt>
                <c:pt idx="4">
                  <c:v>0.0</c:v>
                </c:pt>
                <c:pt idx="5">
                  <c:v>0.666700000000005</c:v>
                </c:pt>
                <c:pt idx="6">
                  <c:v>1.333</c:v>
                </c:pt>
                <c:pt idx="7">
                  <c:v>0.0</c:v>
                </c:pt>
                <c:pt idx="8">
                  <c:v>6.0</c:v>
                </c:pt>
                <c:pt idx="9">
                  <c:v>8.0</c:v>
                </c:pt>
                <c:pt idx="10">
                  <c:v>7.0</c:v>
                </c:pt>
              </c:numCache>
            </c:numRef>
          </c:val>
          <c:smooth val="0"/>
        </c:ser>
        <c:dLbls>
          <c:showLegendKey val="0"/>
          <c:showVal val="0"/>
          <c:showCatName val="0"/>
          <c:showSerName val="0"/>
          <c:showPercent val="0"/>
          <c:showBubbleSize val="0"/>
        </c:dLbls>
        <c:marker val="1"/>
        <c:smooth val="0"/>
        <c:axId val="640213848"/>
        <c:axId val="640216824"/>
      </c:lineChart>
      <c:catAx>
        <c:axId val="640213848"/>
        <c:scaling>
          <c:orientation val="minMax"/>
        </c:scaling>
        <c:delete val="0"/>
        <c:axPos val="b"/>
        <c:numFmt formatCode="General" sourceLinked="1"/>
        <c:majorTickMark val="out"/>
        <c:minorTickMark val="none"/>
        <c:tickLblPos val="nextTo"/>
        <c:crossAx val="640216824"/>
        <c:crosses val="autoZero"/>
        <c:auto val="1"/>
        <c:lblAlgn val="ctr"/>
        <c:lblOffset val="100"/>
        <c:noMultiLvlLbl val="0"/>
      </c:catAx>
      <c:valAx>
        <c:axId val="640216824"/>
        <c:scaling>
          <c:orientation val="minMax"/>
        </c:scaling>
        <c:delete val="0"/>
        <c:axPos val="l"/>
        <c:majorGridlines/>
        <c:numFmt formatCode="0" sourceLinked="0"/>
        <c:majorTickMark val="out"/>
        <c:minorTickMark val="none"/>
        <c:tickLblPos val="nextTo"/>
        <c:crossAx val="640213848"/>
        <c:crosses val="autoZero"/>
        <c:crossBetween val="midCat"/>
      </c:val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t>I-40  W</a:t>
            </a:r>
          </a:p>
          <a:p>
            <a:pPr>
              <a:defRPr/>
            </a:pPr>
            <a:r>
              <a:rPr lang="en-US" sz="1800" b="1" i="0" baseline="0" dirty="0" smtClean="0"/>
              <a:t>Bobwhite calls and distance (ft) from and within (-) burn</a:t>
            </a:r>
            <a:endParaRPr lang="en-US" sz="1800" b="1" i="0" baseline="0" dirty="0"/>
          </a:p>
        </c:rich>
      </c:tx>
      <c:layout/>
      <c:overlay val="0"/>
    </c:title>
    <c:autoTitleDeleted val="0"/>
    <c:plotArea>
      <c:layout/>
      <c:lineChart>
        <c:grouping val="standard"/>
        <c:varyColors val="0"/>
        <c:ser>
          <c:idx val="0"/>
          <c:order val="0"/>
          <c:tx>
            <c:v>2006 BWs</c:v>
          </c:tx>
          <c:cat>
            <c:numRef>
              <c:f>'[1]Call Counts Taylor'!$I$120:$I$130</c:f>
              <c:numCache>
                <c:formatCode>#,##0</c:formatCode>
                <c:ptCount val="11"/>
                <c:pt idx="0">
                  <c:v>-19680.0</c:v>
                </c:pt>
                <c:pt idx="1">
                  <c:v>-16820.0</c:v>
                </c:pt>
                <c:pt idx="2">
                  <c:v>-12110.0</c:v>
                </c:pt>
                <c:pt idx="3">
                  <c:v>-8000.0</c:v>
                </c:pt>
                <c:pt idx="4">
                  <c:v>-2410.0</c:v>
                </c:pt>
                <c:pt idx="5" formatCode="General">
                  <c:v>925.0</c:v>
                </c:pt>
                <c:pt idx="6">
                  <c:v>5430.0</c:v>
                </c:pt>
                <c:pt idx="7">
                  <c:v>8850.0</c:v>
                </c:pt>
                <c:pt idx="8">
                  <c:v>12480.0</c:v>
                </c:pt>
                <c:pt idx="9">
                  <c:v>15680.0</c:v>
                </c:pt>
                <c:pt idx="10">
                  <c:v>20100.0</c:v>
                </c:pt>
              </c:numCache>
            </c:numRef>
          </c:cat>
          <c:val>
            <c:numRef>
              <c:f>'[1]Call Counts Taylor'!$B$120:$B$130</c:f>
              <c:numCache>
                <c:formatCode>0.0000</c:formatCode>
                <c:ptCount val="11"/>
                <c:pt idx="0">
                  <c:v>1.333333333333333</c:v>
                </c:pt>
                <c:pt idx="1">
                  <c:v>2.666666666666666</c:v>
                </c:pt>
                <c:pt idx="2">
                  <c:v>1.666666666666667</c:v>
                </c:pt>
                <c:pt idx="3">
                  <c:v>0.0</c:v>
                </c:pt>
                <c:pt idx="4">
                  <c:v>0.0</c:v>
                </c:pt>
                <c:pt idx="5">
                  <c:v>0.0</c:v>
                </c:pt>
                <c:pt idx="6">
                  <c:v>2.333333333333333</c:v>
                </c:pt>
                <c:pt idx="7">
                  <c:v>1.333333333333333</c:v>
                </c:pt>
                <c:pt idx="8">
                  <c:v>0.333333333333333</c:v>
                </c:pt>
                <c:pt idx="9">
                  <c:v>2.666666666666666</c:v>
                </c:pt>
                <c:pt idx="10">
                  <c:v>3.333333333333333</c:v>
                </c:pt>
              </c:numCache>
            </c:numRef>
          </c:val>
          <c:smooth val="0"/>
        </c:ser>
        <c:ser>
          <c:idx val="1"/>
          <c:order val="1"/>
          <c:tx>
            <c:v>2007 BWs</c:v>
          </c:tx>
          <c:cat>
            <c:numRef>
              <c:f>'[1]Call Counts Taylor'!$I$120:$I$130</c:f>
              <c:numCache>
                <c:formatCode>#,##0</c:formatCode>
                <c:ptCount val="11"/>
                <c:pt idx="0">
                  <c:v>-19680.0</c:v>
                </c:pt>
                <c:pt idx="1">
                  <c:v>-16820.0</c:v>
                </c:pt>
                <c:pt idx="2">
                  <c:v>-12110.0</c:v>
                </c:pt>
                <c:pt idx="3">
                  <c:v>-8000.0</c:v>
                </c:pt>
                <c:pt idx="4">
                  <c:v>-2410.0</c:v>
                </c:pt>
                <c:pt idx="5" formatCode="General">
                  <c:v>925.0</c:v>
                </c:pt>
                <c:pt idx="6">
                  <c:v>5430.0</c:v>
                </c:pt>
                <c:pt idx="7">
                  <c:v>8850.0</c:v>
                </c:pt>
                <c:pt idx="8">
                  <c:v>12480.0</c:v>
                </c:pt>
                <c:pt idx="9">
                  <c:v>15680.0</c:v>
                </c:pt>
                <c:pt idx="10">
                  <c:v>20100.0</c:v>
                </c:pt>
              </c:numCache>
            </c:numRef>
          </c:cat>
          <c:val>
            <c:numRef>
              <c:f>[2]Sheet1!$E$67:$E$77</c:f>
              <c:numCache>
                <c:formatCode>General</c:formatCode>
                <c:ptCount val="11"/>
                <c:pt idx="0">
                  <c:v>5.33333333333336</c:v>
                </c:pt>
                <c:pt idx="1">
                  <c:v>3.666666666666666</c:v>
                </c:pt>
                <c:pt idx="2">
                  <c:v>2.0</c:v>
                </c:pt>
                <c:pt idx="3">
                  <c:v>1.666666666666667</c:v>
                </c:pt>
                <c:pt idx="4">
                  <c:v>1.333333333333333</c:v>
                </c:pt>
                <c:pt idx="5">
                  <c:v>2.333333333333333</c:v>
                </c:pt>
                <c:pt idx="6">
                  <c:v>3.666666666666666</c:v>
                </c:pt>
                <c:pt idx="7">
                  <c:v>1.666666666666667</c:v>
                </c:pt>
                <c:pt idx="8">
                  <c:v>1.666666666666667</c:v>
                </c:pt>
                <c:pt idx="9">
                  <c:v>1.333333333333333</c:v>
                </c:pt>
                <c:pt idx="10">
                  <c:v>3.0</c:v>
                </c:pt>
              </c:numCache>
            </c:numRef>
          </c:val>
          <c:smooth val="0"/>
        </c:ser>
        <c:ser>
          <c:idx val="2"/>
          <c:order val="2"/>
          <c:tx>
            <c:v>2008 BWs</c:v>
          </c:tx>
          <c:cat>
            <c:numRef>
              <c:f>'[1]Call Counts Taylor'!$I$120:$I$130</c:f>
              <c:numCache>
                <c:formatCode>#,##0</c:formatCode>
                <c:ptCount val="11"/>
                <c:pt idx="0">
                  <c:v>-19680.0</c:v>
                </c:pt>
                <c:pt idx="1">
                  <c:v>-16820.0</c:v>
                </c:pt>
                <c:pt idx="2">
                  <c:v>-12110.0</c:v>
                </c:pt>
                <c:pt idx="3">
                  <c:v>-8000.0</c:v>
                </c:pt>
                <c:pt idx="4">
                  <c:v>-2410.0</c:v>
                </c:pt>
                <c:pt idx="5" formatCode="General">
                  <c:v>925.0</c:v>
                </c:pt>
                <c:pt idx="6">
                  <c:v>5430.0</c:v>
                </c:pt>
                <c:pt idx="7">
                  <c:v>8850.0</c:v>
                </c:pt>
                <c:pt idx="8">
                  <c:v>12480.0</c:v>
                </c:pt>
                <c:pt idx="9">
                  <c:v>15680.0</c:v>
                </c:pt>
                <c:pt idx="10">
                  <c:v>20100.0</c:v>
                </c:pt>
              </c:numCache>
            </c:numRef>
          </c:cat>
          <c:val>
            <c:numRef>
              <c:f>[3]Sheet1!$B$3:$B$13</c:f>
              <c:numCache>
                <c:formatCode>General</c:formatCode>
                <c:ptCount val="11"/>
                <c:pt idx="0">
                  <c:v>8.0</c:v>
                </c:pt>
                <c:pt idx="1">
                  <c:v>8.333</c:v>
                </c:pt>
                <c:pt idx="2">
                  <c:v>4.6667</c:v>
                </c:pt>
                <c:pt idx="3">
                  <c:v>2.332999999999982</c:v>
                </c:pt>
                <c:pt idx="4">
                  <c:v>0.0</c:v>
                </c:pt>
                <c:pt idx="5">
                  <c:v>0.0</c:v>
                </c:pt>
                <c:pt idx="6">
                  <c:v>1.0</c:v>
                </c:pt>
                <c:pt idx="7">
                  <c:v>1.0</c:v>
                </c:pt>
                <c:pt idx="8">
                  <c:v>0.0</c:v>
                </c:pt>
                <c:pt idx="9">
                  <c:v>0.666700000000005</c:v>
                </c:pt>
                <c:pt idx="10">
                  <c:v>0.0</c:v>
                </c:pt>
              </c:numCache>
            </c:numRef>
          </c:val>
          <c:smooth val="0"/>
        </c:ser>
        <c:dLbls>
          <c:showLegendKey val="0"/>
          <c:showVal val="0"/>
          <c:showCatName val="0"/>
          <c:showSerName val="0"/>
          <c:showPercent val="0"/>
          <c:showBubbleSize val="0"/>
        </c:dLbls>
        <c:marker val="1"/>
        <c:smooth val="0"/>
        <c:axId val="640269320"/>
        <c:axId val="640272392"/>
      </c:lineChart>
      <c:catAx>
        <c:axId val="640269320"/>
        <c:scaling>
          <c:orientation val="minMax"/>
        </c:scaling>
        <c:delete val="0"/>
        <c:axPos val="b"/>
        <c:numFmt formatCode="#,##0" sourceLinked="1"/>
        <c:majorTickMark val="out"/>
        <c:minorTickMark val="none"/>
        <c:tickLblPos val="nextTo"/>
        <c:crossAx val="640272392"/>
        <c:crosses val="autoZero"/>
        <c:auto val="1"/>
        <c:lblAlgn val="ctr"/>
        <c:lblOffset val="100"/>
        <c:noMultiLvlLbl val="0"/>
      </c:catAx>
      <c:valAx>
        <c:axId val="640272392"/>
        <c:scaling>
          <c:orientation val="minMax"/>
        </c:scaling>
        <c:delete val="0"/>
        <c:axPos val="l"/>
        <c:majorGridlines/>
        <c:numFmt formatCode="0" sourceLinked="0"/>
        <c:majorTickMark val="out"/>
        <c:minorTickMark val="none"/>
        <c:tickLblPos val="nextTo"/>
        <c:crossAx val="640269320"/>
        <c:crosses val="autoZero"/>
        <c:crossBetween val="midCat"/>
      </c:valAx>
    </c:plotArea>
    <c:legend>
      <c:legendPos val="r"/>
      <c:layout/>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t>I-40  C</a:t>
            </a:r>
            <a:endParaRPr lang="en-US" dirty="0" smtClean="0"/>
          </a:p>
          <a:p>
            <a:pPr>
              <a:defRPr/>
            </a:pPr>
            <a:r>
              <a:rPr lang="en-US" sz="1800" b="1" i="0" baseline="0" dirty="0" smtClean="0"/>
              <a:t>Bobwhite calls and distance (ft) from and within (-) burn</a:t>
            </a:r>
            <a:endParaRPr lang="en-US" sz="1800" b="1" i="0" baseline="0" dirty="0"/>
          </a:p>
        </c:rich>
      </c:tx>
      <c:layout/>
      <c:overlay val="0"/>
    </c:title>
    <c:autoTitleDeleted val="0"/>
    <c:plotArea>
      <c:layout/>
      <c:lineChart>
        <c:grouping val="standard"/>
        <c:varyColors val="0"/>
        <c:ser>
          <c:idx val="1"/>
          <c:order val="0"/>
          <c:tx>
            <c:v>2006 BWs</c:v>
          </c:tx>
          <c:cat>
            <c:numRef>
              <c:f>'[1]Call Counts Haley-Nicholson'!$I$120:$I$130</c:f>
              <c:numCache>
                <c:formatCode>#,##0</c:formatCode>
                <c:ptCount val="11"/>
                <c:pt idx="0">
                  <c:v>-23000.0</c:v>
                </c:pt>
                <c:pt idx="1">
                  <c:v>-25800.0</c:v>
                </c:pt>
                <c:pt idx="2">
                  <c:v>-21980.0</c:v>
                </c:pt>
                <c:pt idx="3">
                  <c:v>-17100.0</c:v>
                </c:pt>
                <c:pt idx="4">
                  <c:v>-12930.0</c:v>
                </c:pt>
                <c:pt idx="5">
                  <c:v>-8625.0</c:v>
                </c:pt>
                <c:pt idx="6">
                  <c:v>-3810.0</c:v>
                </c:pt>
                <c:pt idx="7" formatCode="General">
                  <c:v>0.0</c:v>
                </c:pt>
                <c:pt idx="8">
                  <c:v>3520.0</c:v>
                </c:pt>
                <c:pt idx="9">
                  <c:v>8080.0</c:v>
                </c:pt>
                <c:pt idx="10">
                  <c:v>13200.0</c:v>
                </c:pt>
              </c:numCache>
            </c:numRef>
          </c:cat>
          <c:val>
            <c:numRef>
              <c:f>'[1]Call Counts Haley-Nicholson'!$B$120:$B$130</c:f>
              <c:numCache>
                <c:formatCode>0.0000</c:formatCode>
                <c:ptCount val="11"/>
                <c:pt idx="0">
                  <c:v>0.0</c:v>
                </c:pt>
                <c:pt idx="1">
                  <c:v>0.333333333333333</c:v>
                </c:pt>
                <c:pt idx="2">
                  <c:v>0.333333333333333</c:v>
                </c:pt>
                <c:pt idx="3">
                  <c:v>0.333333333333333</c:v>
                </c:pt>
                <c:pt idx="4">
                  <c:v>0.0</c:v>
                </c:pt>
                <c:pt idx="5">
                  <c:v>0.666666666666667</c:v>
                </c:pt>
                <c:pt idx="6">
                  <c:v>2.333333333333333</c:v>
                </c:pt>
                <c:pt idx="7">
                  <c:v>4.0</c:v>
                </c:pt>
                <c:pt idx="8">
                  <c:v>4.33333333333336</c:v>
                </c:pt>
                <c:pt idx="9">
                  <c:v>5.666666666666667</c:v>
                </c:pt>
                <c:pt idx="10">
                  <c:v>5.0</c:v>
                </c:pt>
              </c:numCache>
            </c:numRef>
          </c:val>
          <c:smooth val="0"/>
        </c:ser>
        <c:ser>
          <c:idx val="2"/>
          <c:order val="1"/>
          <c:tx>
            <c:v>2007 BWs</c:v>
          </c:tx>
          <c:cat>
            <c:numRef>
              <c:f>'[1]Call Counts Haley-Nicholson'!$I$120:$I$130</c:f>
              <c:numCache>
                <c:formatCode>#,##0</c:formatCode>
                <c:ptCount val="11"/>
                <c:pt idx="0">
                  <c:v>-23000.0</c:v>
                </c:pt>
                <c:pt idx="1">
                  <c:v>-25800.0</c:v>
                </c:pt>
                <c:pt idx="2">
                  <c:v>-21980.0</c:v>
                </c:pt>
                <c:pt idx="3">
                  <c:v>-17100.0</c:v>
                </c:pt>
                <c:pt idx="4">
                  <c:v>-12930.0</c:v>
                </c:pt>
                <c:pt idx="5">
                  <c:v>-8625.0</c:v>
                </c:pt>
                <c:pt idx="6">
                  <c:v>-3810.0</c:v>
                </c:pt>
                <c:pt idx="7" formatCode="General">
                  <c:v>0.0</c:v>
                </c:pt>
                <c:pt idx="8">
                  <c:v>3520.0</c:v>
                </c:pt>
                <c:pt idx="9">
                  <c:v>8080.0</c:v>
                </c:pt>
                <c:pt idx="10">
                  <c:v>13200.0</c:v>
                </c:pt>
              </c:numCache>
            </c:numRef>
          </c:cat>
          <c:val>
            <c:numRef>
              <c:f>[2]Sheet1!$E$87:$E$97</c:f>
              <c:numCache>
                <c:formatCode>General</c:formatCode>
                <c:ptCount val="11"/>
                <c:pt idx="0">
                  <c:v>1.666666666666667</c:v>
                </c:pt>
                <c:pt idx="1">
                  <c:v>3.0</c:v>
                </c:pt>
                <c:pt idx="2">
                  <c:v>6.666666666666667</c:v>
                </c:pt>
                <c:pt idx="3">
                  <c:v>3.0</c:v>
                </c:pt>
                <c:pt idx="4">
                  <c:v>3.333333333333333</c:v>
                </c:pt>
                <c:pt idx="5">
                  <c:v>3.0</c:v>
                </c:pt>
                <c:pt idx="6">
                  <c:v>5.33333333333336</c:v>
                </c:pt>
                <c:pt idx="7">
                  <c:v>5.0</c:v>
                </c:pt>
                <c:pt idx="8">
                  <c:v>4.0</c:v>
                </c:pt>
                <c:pt idx="9">
                  <c:v>5.0</c:v>
                </c:pt>
                <c:pt idx="10">
                  <c:v>4.666666666666667</c:v>
                </c:pt>
              </c:numCache>
            </c:numRef>
          </c:val>
          <c:smooth val="0"/>
        </c:ser>
        <c:ser>
          <c:idx val="0"/>
          <c:order val="2"/>
          <c:tx>
            <c:v>2008 BWs</c:v>
          </c:tx>
          <c:cat>
            <c:numRef>
              <c:f>'[1]Call Counts Haley-Nicholson'!$I$120:$I$130</c:f>
              <c:numCache>
                <c:formatCode>#,##0</c:formatCode>
                <c:ptCount val="11"/>
                <c:pt idx="0">
                  <c:v>-23000.0</c:v>
                </c:pt>
                <c:pt idx="1">
                  <c:v>-25800.0</c:v>
                </c:pt>
                <c:pt idx="2">
                  <c:v>-21980.0</c:v>
                </c:pt>
                <c:pt idx="3">
                  <c:v>-17100.0</c:v>
                </c:pt>
                <c:pt idx="4">
                  <c:v>-12930.0</c:v>
                </c:pt>
                <c:pt idx="5">
                  <c:v>-8625.0</c:v>
                </c:pt>
                <c:pt idx="6">
                  <c:v>-3810.0</c:v>
                </c:pt>
                <c:pt idx="7" formatCode="General">
                  <c:v>0.0</c:v>
                </c:pt>
                <c:pt idx="8">
                  <c:v>3520.0</c:v>
                </c:pt>
                <c:pt idx="9">
                  <c:v>8080.0</c:v>
                </c:pt>
                <c:pt idx="10">
                  <c:v>13200.0</c:v>
                </c:pt>
              </c:numCache>
            </c:numRef>
          </c:cat>
          <c:val>
            <c:numRef>
              <c:f>[3]Sheet1!$B$17:$B$27</c:f>
              <c:numCache>
                <c:formatCode>General</c:formatCode>
                <c:ptCount val="11"/>
                <c:pt idx="0">
                  <c:v>0.333000000000002</c:v>
                </c:pt>
                <c:pt idx="1">
                  <c:v>0.0</c:v>
                </c:pt>
                <c:pt idx="2">
                  <c:v>3.332999999999982</c:v>
                </c:pt>
                <c:pt idx="3">
                  <c:v>3.6667</c:v>
                </c:pt>
                <c:pt idx="4">
                  <c:v>6.0</c:v>
                </c:pt>
                <c:pt idx="5">
                  <c:v>0.0</c:v>
                </c:pt>
                <c:pt idx="6">
                  <c:v>8.333</c:v>
                </c:pt>
                <c:pt idx="7">
                  <c:v>5.0</c:v>
                </c:pt>
                <c:pt idx="8">
                  <c:v>7.6667</c:v>
                </c:pt>
                <c:pt idx="9">
                  <c:v>7.6667</c:v>
                </c:pt>
                <c:pt idx="10">
                  <c:v>5.6667</c:v>
                </c:pt>
              </c:numCache>
            </c:numRef>
          </c:val>
          <c:smooth val="0"/>
        </c:ser>
        <c:dLbls>
          <c:showLegendKey val="0"/>
          <c:showVal val="0"/>
          <c:showCatName val="0"/>
          <c:showSerName val="0"/>
          <c:showPercent val="0"/>
          <c:showBubbleSize val="0"/>
        </c:dLbls>
        <c:marker val="1"/>
        <c:smooth val="0"/>
        <c:axId val="640328056"/>
        <c:axId val="640331128"/>
      </c:lineChart>
      <c:catAx>
        <c:axId val="640328056"/>
        <c:scaling>
          <c:orientation val="minMax"/>
        </c:scaling>
        <c:delete val="0"/>
        <c:axPos val="b"/>
        <c:numFmt formatCode="#,##0" sourceLinked="1"/>
        <c:majorTickMark val="out"/>
        <c:minorTickMark val="none"/>
        <c:tickLblPos val="nextTo"/>
        <c:crossAx val="640331128"/>
        <c:crosses val="autoZero"/>
        <c:auto val="1"/>
        <c:lblAlgn val="ctr"/>
        <c:lblOffset val="100"/>
        <c:noMultiLvlLbl val="0"/>
      </c:catAx>
      <c:valAx>
        <c:axId val="640331128"/>
        <c:scaling>
          <c:orientation val="minMax"/>
        </c:scaling>
        <c:delete val="0"/>
        <c:axPos val="l"/>
        <c:majorGridlines/>
        <c:numFmt formatCode="0" sourceLinked="0"/>
        <c:majorTickMark val="out"/>
        <c:minorTickMark val="none"/>
        <c:tickLblPos val="nextTo"/>
        <c:crossAx val="640328056"/>
        <c:crosses val="autoZero"/>
        <c:crossBetween val="midCat"/>
      </c:valAx>
    </c:plotArea>
    <c:legend>
      <c:legendPos val="r"/>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png"/></Relationships>
</file>

<file path=ppt/drawings/drawing1.xml><?xml version="1.0" encoding="utf-8"?>
<c:userShapes xmlns:c="http://schemas.openxmlformats.org/drawingml/2006/chart">
  <cdr:relSizeAnchor xmlns:cdr="http://schemas.openxmlformats.org/drawingml/2006/chartDrawing">
    <cdr:from>
      <cdr:x>0.8</cdr:x>
      <cdr:y>0.15625</cdr:y>
    </cdr:from>
    <cdr:to>
      <cdr:x>1</cdr:x>
      <cdr:y>0.48958</cdr:y>
    </cdr:to>
    <cdr:sp macro="" textlink="">
      <cdr:nvSpPr>
        <cdr:cNvPr id="2" name="TextBox 1"/>
        <cdr:cNvSpPr txBox="1"/>
      </cdr:nvSpPr>
      <cdr:spPr>
        <a:xfrm xmlns:a="http://schemas.openxmlformats.org/drawingml/2006/main">
          <a:off x="3962400" y="42862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62F0897-2AF3-42D7-A70D-24994B43120A}" type="datetimeFigureOut">
              <a:rPr lang="en-US"/>
              <a:pPr>
                <a:defRPr/>
              </a:pPr>
              <a:t>1/10/12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8DEBDE9-3509-45AC-AF4B-F5BAC19F4B86}" type="slidenum">
              <a:rPr lang="en-US"/>
              <a:pPr>
                <a:defRPr/>
              </a:pPr>
              <a:t>‹#›</a:t>
            </a:fld>
            <a:endParaRPr lang="en-US"/>
          </a:p>
        </p:txBody>
      </p:sp>
    </p:spTree>
    <p:extLst>
      <p:ext uri="{BB962C8B-B14F-4D97-AF65-F5344CB8AC3E}">
        <p14:creationId xmlns:p14="http://schemas.microsoft.com/office/powerpoint/2010/main" val="21638689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pitchFamily="34" charset="0"/>
              </a:rPr>
              <a:t>Rangeland wildfires burned more than 725,000 acres in two large blocks in the Texas Panhandle, March  12-15, 2006.   Following several months of abnormally low rainfall and  extremely low relative humidity, unseasonably warm temperatures and sustained 30+ mph winds with gusts of 58 mph pushed the fires eastward across the region.   Twelve lives were lost, as were more than 89 structures,</a:t>
            </a:r>
            <a:r>
              <a:rPr lang="en-US" sz="1200" baseline="0" dirty="0" smtClean="0">
                <a:latin typeface="Calibri" pitchFamily="34" charset="0"/>
              </a:rPr>
              <a:t> </a:t>
            </a:r>
            <a:r>
              <a:rPr lang="en-US" sz="1200" dirty="0" smtClean="0">
                <a:latin typeface="Calibri" pitchFamily="34" charset="0"/>
              </a:rPr>
              <a:t>thousands of head of livestock, and various wildlife that could not move fast enough to escape.  At one point the fire advanced 45 miles in 9 hours.  </a:t>
            </a:r>
            <a:endParaRPr lang="en-US" sz="1200" dirty="0" smtClean="0">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2800" b="1" dirty="0" smtClean="0">
                <a:latin typeface="Calibri" pitchFamily="34" charset="0"/>
              </a:rPr>
              <a:t>Discussion </a:t>
            </a:r>
          </a:p>
          <a:p>
            <a:pPr>
              <a:buFont typeface="Arial" charset="0"/>
              <a:buChar char="•"/>
            </a:pPr>
            <a:r>
              <a:rPr lang="en-US" sz="2400" dirty="0" smtClean="0">
                <a:latin typeface="Calibri" pitchFamily="34" charset="0"/>
              </a:rPr>
              <a:t>Pre-burn local bobwhite population densities were not known</a:t>
            </a:r>
          </a:p>
          <a:p>
            <a:pPr>
              <a:buFont typeface="Arial" charset="0"/>
              <a:buChar char="•"/>
            </a:pPr>
            <a:r>
              <a:rPr lang="en-US" sz="2400" dirty="0" err="1" smtClean="0">
                <a:latin typeface="Calibri" pitchFamily="34" charset="0"/>
              </a:rPr>
              <a:t>Shortgrass</a:t>
            </a:r>
            <a:r>
              <a:rPr lang="en-US" sz="2400" dirty="0" smtClean="0">
                <a:latin typeface="Calibri" pitchFamily="34" charset="0"/>
              </a:rPr>
              <a:t> prairie (High Plains) portion of transects without a significant woody component probably had lower bobwhite populations pre-burn, and recovered more slowly than </a:t>
            </a:r>
            <a:r>
              <a:rPr lang="en-US" sz="2400" dirty="0" err="1" smtClean="0">
                <a:latin typeface="Calibri" pitchFamily="34" charset="0"/>
              </a:rPr>
              <a:t>midgrass</a:t>
            </a:r>
            <a:r>
              <a:rPr lang="en-US" sz="2400" dirty="0" smtClean="0">
                <a:latin typeface="Calibri" pitchFamily="34" charset="0"/>
              </a:rPr>
              <a:t>/shrub (Rolling Plains) transects  possessing a strong woody component. </a:t>
            </a:r>
          </a:p>
          <a:p>
            <a:pPr>
              <a:buFont typeface="Arial" charset="0"/>
              <a:buChar char="•"/>
            </a:pPr>
            <a:r>
              <a:rPr lang="en-US" sz="2400" dirty="0" smtClean="0">
                <a:latin typeface="Calibri" pitchFamily="34" charset="0"/>
              </a:rPr>
              <a:t>Rough topography appeared to mitigate the immediate impact of the burn at some sites, thereby speeding recovery by providing </a:t>
            </a:r>
            <a:r>
              <a:rPr lang="en-US" sz="2400" dirty="0" err="1" smtClean="0">
                <a:latin typeface="Calibri" pitchFamily="34" charset="0"/>
              </a:rPr>
              <a:t>refugia</a:t>
            </a:r>
            <a:r>
              <a:rPr lang="en-US" sz="2400" dirty="0" smtClean="0">
                <a:latin typeface="Calibri" pitchFamily="34" charset="0"/>
              </a:rPr>
              <a:t> (unburned patches) within the burn. </a:t>
            </a:r>
          </a:p>
          <a:p>
            <a:pPr>
              <a:buFont typeface="Arial" charset="0"/>
              <a:buChar char="•"/>
            </a:pPr>
            <a:r>
              <a:rPr lang="en-US" sz="2400" dirty="0" err="1" smtClean="0">
                <a:latin typeface="Calibri" pitchFamily="34" charset="0"/>
              </a:rPr>
              <a:t>Shortgrass</a:t>
            </a:r>
            <a:r>
              <a:rPr lang="en-US" sz="2400" dirty="0" smtClean="0">
                <a:latin typeface="Calibri" pitchFamily="34" charset="0"/>
              </a:rPr>
              <a:t> prairie—much of the area burned—is inherently less habitable than </a:t>
            </a:r>
            <a:r>
              <a:rPr lang="en-US" sz="2400" dirty="0" err="1" smtClean="0">
                <a:latin typeface="Calibri" pitchFamily="34" charset="0"/>
              </a:rPr>
              <a:t>midgrass</a:t>
            </a:r>
            <a:r>
              <a:rPr lang="en-US" sz="2400" dirty="0" smtClean="0">
                <a:latin typeface="Calibri" pitchFamily="34" charset="0"/>
              </a:rPr>
              <a:t>/shrub community</a:t>
            </a:r>
          </a:p>
          <a:p>
            <a:pPr marL="620713" lvl="2" indent="0">
              <a:buFont typeface="Arial" charset="0"/>
              <a:buChar char="•"/>
            </a:pPr>
            <a:r>
              <a:rPr lang="en-US" sz="2400" dirty="0" smtClean="0">
                <a:latin typeface="Calibri" pitchFamily="34" charset="0"/>
              </a:rPr>
              <a:t>Dominated by Yucca (Yucca sp.) , </a:t>
            </a:r>
            <a:r>
              <a:rPr lang="en-US" sz="2400" dirty="0" err="1" smtClean="0">
                <a:latin typeface="Calibri" pitchFamily="34" charset="0"/>
              </a:rPr>
              <a:t>buffalograss</a:t>
            </a:r>
            <a:r>
              <a:rPr lang="en-US" sz="2400" dirty="0" smtClean="0">
                <a:latin typeface="Calibri" pitchFamily="34" charset="0"/>
              </a:rPr>
              <a:t> (</a:t>
            </a:r>
            <a:r>
              <a:rPr lang="en-US" sz="2400" i="1" dirty="0" err="1" smtClean="0">
                <a:latin typeface="Calibri" pitchFamily="34" charset="0"/>
              </a:rPr>
              <a:t>Buchloe</a:t>
            </a:r>
            <a:r>
              <a:rPr lang="en-US" sz="2400" i="1" dirty="0" smtClean="0">
                <a:latin typeface="Calibri" pitchFamily="34" charset="0"/>
              </a:rPr>
              <a:t> </a:t>
            </a:r>
            <a:r>
              <a:rPr lang="en-US" sz="2400" i="1" dirty="0" err="1" smtClean="0">
                <a:latin typeface="Calibri" pitchFamily="34" charset="0"/>
              </a:rPr>
              <a:t>dactyloides</a:t>
            </a:r>
            <a:r>
              <a:rPr lang="en-US" sz="2400" dirty="0" smtClean="0">
                <a:latin typeface="Calibri" pitchFamily="34" charset="0"/>
              </a:rPr>
              <a:t>), blue </a:t>
            </a:r>
            <a:r>
              <a:rPr lang="en-US" sz="2400" dirty="0" err="1" smtClean="0">
                <a:latin typeface="Calibri" pitchFamily="34" charset="0"/>
              </a:rPr>
              <a:t>grama</a:t>
            </a:r>
            <a:r>
              <a:rPr lang="en-US" sz="2400" dirty="0" smtClean="0">
                <a:latin typeface="Calibri" pitchFamily="34" charset="0"/>
              </a:rPr>
              <a:t> (</a:t>
            </a:r>
            <a:r>
              <a:rPr lang="en-US" sz="2400" i="1" dirty="0" err="1" smtClean="0">
                <a:latin typeface="Calibri" pitchFamily="34" charset="0"/>
              </a:rPr>
              <a:t>Bouteloua</a:t>
            </a:r>
            <a:r>
              <a:rPr lang="en-US" sz="2400" i="1" dirty="0" smtClean="0">
                <a:latin typeface="Calibri" pitchFamily="34" charset="0"/>
              </a:rPr>
              <a:t> </a:t>
            </a:r>
            <a:r>
              <a:rPr lang="en-US" sz="2400" i="1" dirty="0" err="1" smtClean="0">
                <a:latin typeface="Calibri" pitchFamily="34" charset="0"/>
              </a:rPr>
              <a:t>gracilis</a:t>
            </a:r>
            <a:r>
              <a:rPr lang="en-US" sz="2400" dirty="0" smtClean="0">
                <a:latin typeface="Calibri" pitchFamily="34" charset="0"/>
              </a:rPr>
              <a:t>)</a:t>
            </a:r>
          </a:p>
          <a:p>
            <a:pPr marL="620713" lvl="2" indent="0">
              <a:buFont typeface="Arial" charset="0"/>
              <a:buChar char="•"/>
            </a:pPr>
            <a:r>
              <a:rPr lang="en-US" sz="2400" dirty="0" smtClean="0">
                <a:latin typeface="Calibri" pitchFamily="34" charset="0"/>
              </a:rPr>
              <a:t>Relative shortage of adequate escape and nesting cover</a:t>
            </a:r>
          </a:p>
          <a:p>
            <a:pPr marL="4763" lvl="1" indent="0">
              <a:buFont typeface="Arial" charset="0"/>
              <a:buChar char="•"/>
            </a:pPr>
            <a:r>
              <a:rPr lang="en-US" sz="2400" dirty="0" smtClean="0">
                <a:latin typeface="Calibri" pitchFamily="34" charset="0"/>
              </a:rPr>
              <a:t>Woody component, primarily  on </a:t>
            </a:r>
            <a:r>
              <a:rPr lang="en-US" sz="2400" dirty="0" err="1" smtClean="0">
                <a:latin typeface="Calibri" pitchFamily="34" charset="0"/>
              </a:rPr>
              <a:t>midgrass</a:t>
            </a:r>
            <a:r>
              <a:rPr lang="en-US" sz="2400" dirty="0" smtClean="0">
                <a:latin typeface="Calibri" pitchFamily="34" charset="0"/>
              </a:rPr>
              <a:t> sites, was largely resilient to fire, i.e. </a:t>
            </a:r>
            <a:r>
              <a:rPr lang="en-US" sz="2400" dirty="0" err="1" smtClean="0">
                <a:latin typeface="Calibri" pitchFamily="34" charset="0"/>
              </a:rPr>
              <a:t>reprouted</a:t>
            </a:r>
            <a:r>
              <a:rPr lang="en-US" sz="2400" dirty="0" smtClean="0">
                <a:latin typeface="Calibri" pitchFamily="34" charset="0"/>
              </a:rPr>
              <a:t> rapidly and profusely</a:t>
            </a:r>
          </a:p>
          <a:p>
            <a:pPr marL="620713" lvl="2" indent="0">
              <a:buFont typeface="Arial" charset="0"/>
              <a:buChar char="•"/>
            </a:pPr>
            <a:r>
              <a:rPr lang="en-US" sz="2400" dirty="0" smtClean="0">
                <a:latin typeface="Calibri" pitchFamily="34" charset="0"/>
              </a:rPr>
              <a:t>E.g. shin oak (</a:t>
            </a:r>
            <a:r>
              <a:rPr lang="en-US" sz="2400" i="1" dirty="0" err="1" smtClean="0">
                <a:latin typeface="Calibri" pitchFamily="34" charset="0"/>
              </a:rPr>
              <a:t>Quercus</a:t>
            </a:r>
            <a:r>
              <a:rPr lang="en-US" sz="2400" i="1" dirty="0" smtClean="0">
                <a:latin typeface="Calibri" pitchFamily="34" charset="0"/>
              </a:rPr>
              <a:t> </a:t>
            </a:r>
            <a:r>
              <a:rPr lang="en-US" sz="2400" i="1" dirty="0" err="1" smtClean="0">
                <a:latin typeface="Calibri" pitchFamily="34" charset="0"/>
              </a:rPr>
              <a:t>havardii</a:t>
            </a:r>
            <a:r>
              <a:rPr lang="en-US" sz="2400" dirty="0" smtClean="0">
                <a:latin typeface="Calibri" pitchFamily="34" charset="0"/>
              </a:rPr>
              <a:t>) on sandier soils responded more quickly</a:t>
            </a:r>
          </a:p>
          <a:p>
            <a:pPr marL="620713" lvl="2" indent="0">
              <a:buFont typeface="Arial" charset="0"/>
              <a:buChar char="•"/>
            </a:pPr>
            <a:r>
              <a:rPr lang="en-US" sz="2400" dirty="0" smtClean="0">
                <a:latin typeface="Calibri" pitchFamily="34" charset="0"/>
              </a:rPr>
              <a:t>Likely higher pre-burn quail numbers than clay loam sites</a:t>
            </a:r>
          </a:p>
          <a:p>
            <a:pPr marL="620713" lvl="2" indent="0">
              <a:buFont typeface="Arial" charset="0"/>
              <a:buChar char="•"/>
            </a:pPr>
            <a:r>
              <a:rPr lang="en-US" sz="2400" dirty="0" smtClean="0">
                <a:latin typeface="Calibri" pitchFamily="34" charset="0"/>
              </a:rPr>
              <a:t>Substantial rainfall occurred on the eastern-most transects within several weeks of the wildfire, and likely contributed to the rapid recovery of vegetation,  and subsequently, bobwhite densities</a:t>
            </a:r>
          </a:p>
          <a:p>
            <a:pPr marL="4763" lvl="1" indent="0">
              <a:buFont typeface="Arial" charset="0"/>
              <a:buChar char="•"/>
            </a:pPr>
            <a:r>
              <a:rPr lang="en-US" sz="2400" dirty="0" smtClean="0">
                <a:latin typeface="Calibri" pitchFamily="34" charset="0"/>
              </a:rPr>
              <a:t>The fire boundary often followed natural breaks in terrain and in essence burned lower quality quail habitat, at least partially explaining some of the post-burn higher densities outside of the burn.  The result was less benefit from the burn than expected.</a:t>
            </a:r>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2800" b="1" dirty="0" smtClean="0">
                <a:latin typeface="Calibri" pitchFamily="34" charset="0"/>
              </a:rPr>
              <a:t>Management Implications</a:t>
            </a:r>
          </a:p>
          <a:p>
            <a:pPr>
              <a:buFont typeface="Arial" charset="0"/>
              <a:buChar char="•"/>
            </a:pPr>
            <a:r>
              <a:rPr lang="en-US" sz="2400" dirty="0" smtClean="0">
                <a:latin typeface="Calibri" pitchFamily="34" charset="0"/>
              </a:rPr>
              <a:t>Rangeland wildfire cannot be accurately equated to prescribed burning</a:t>
            </a:r>
          </a:p>
          <a:p>
            <a:pPr marL="461963" lvl="1" indent="0">
              <a:buFont typeface="Arial" charset="0"/>
              <a:buChar char="•"/>
            </a:pPr>
            <a:r>
              <a:rPr lang="en-US" sz="2400" dirty="0" smtClean="0">
                <a:latin typeface="Calibri" pitchFamily="34" charset="0"/>
              </a:rPr>
              <a:t>Prescribed burning is implemented under conditions that are favorable to management objectives such as</a:t>
            </a:r>
          </a:p>
          <a:p>
            <a:pPr marL="904875" lvl="2" indent="0">
              <a:buFont typeface="Arial" charset="0"/>
              <a:buChar char="•"/>
            </a:pPr>
            <a:r>
              <a:rPr lang="en-US" sz="2400" dirty="0" smtClean="0">
                <a:latin typeface="Calibri" pitchFamily="34" charset="0"/>
              </a:rPr>
              <a:t>Invasive species control</a:t>
            </a:r>
          </a:p>
          <a:p>
            <a:pPr marL="904875" lvl="2" indent="0">
              <a:buFont typeface="Arial" charset="0"/>
              <a:buChar char="•"/>
            </a:pPr>
            <a:r>
              <a:rPr lang="en-US" sz="2400" dirty="0" smtClean="0">
                <a:latin typeface="Calibri" pitchFamily="34" charset="0"/>
              </a:rPr>
              <a:t>Forage production enhancement</a:t>
            </a:r>
          </a:p>
          <a:p>
            <a:pPr marL="904875" lvl="2" indent="0">
              <a:buFont typeface="Arial" charset="0"/>
              <a:buChar char="•"/>
            </a:pPr>
            <a:r>
              <a:rPr lang="en-US" sz="2400" dirty="0" smtClean="0">
                <a:latin typeface="Calibri" pitchFamily="34" charset="0"/>
              </a:rPr>
              <a:t>Browse and/or </a:t>
            </a:r>
            <a:r>
              <a:rPr lang="en-US" sz="2400" dirty="0" err="1" smtClean="0">
                <a:latin typeface="Calibri" pitchFamily="34" charset="0"/>
              </a:rPr>
              <a:t>forb</a:t>
            </a:r>
            <a:r>
              <a:rPr lang="en-US" sz="2400" dirty="0" smtClean="0">
                <a:latin typeface="Calibri" pitchFamily="34" charset="0"/>
              </a:rPr>
              <a:t> quality improvement</a:t>
            </a:r>
          </a:p>
          <a:p>
            <a:pPr marL="461963" lvl="1" indent="0">
              <a:buFont typeface="Arial" charset="0"/>
              <a:buChar char="•"/>
            </a:pPr>
            <a:r>
              <a:rPr lang="en-US" sz="2400" dirty="0" smtClean="0">
                <a:latin typeface="Calibri" pitchFamily="34" charset="0"/>
              </a:rPr>
              <a:t>Time of day, soil moisture, season, air temperature, and wind speed are among the parameters considered in planning a successful prescribed burn</a:t>
            </a:r>
          </a:p>
          <a:p>
            <a:pPr>
              <a:buFont typeface="Arial" charset="0"/>
              <a:buChar char="•"/>
            </a:pPr>
            <a:r>
              <a:rPr lang="en-US" sz="2400" dirty="0" smtClean="0">
                <a:latin typeface="Calibri" pitchFamily="34" charset="0"/>
              </a:rPr>
              <a:t>Apparent overall slow recovery of quail populations in the wildfire-affected areas can likely be attributed at least partly to</a:t>
            </a:r>
          </a:p>
          <a:p>
            <a:pPr marL="461963" lvl="1" indent="0">
              <a:buFont typeface="Arial" charset="0"/>
              <a:buChar char="•"/>
            </a:pPr>
            <a:r>
              <a:rPr lang="en-US" sz="2400" dirty="0" smtClean="0">
                <a:latin typeface="Calibri" pitchFamily="34" charset="0"/>
              </a:rPr>
              <a:t>Amount and timing of rainfall post-burn</a:t>
            </a:r>
          </a:p>
          <a:p>
            <a:pPr marL="461963" lvl="1" indent="0">
              <a:buFont typeface="Arial" charset="0"/>
              <a:buChar char="•"/>
            </a:pPr>
            <a:r>
              <a:rPr lang="en-US" sz="2400" dirty="0" smtClean="0">
                <a:latin typeface="Calibri" pitchFamily="34" charset="0"/>
              </a:rPr>
              <a:t>Soil type and accompanying plant communities that are not particularly habitable for quail</a:t>
            </a:r>
          </a:p>
          <a:p>
            <a:pPr>
              <a:buFont typeface="Arial" charset="0"/>
              <a:buChar char="•"/>
            </a:pPr>
            <a:r>
              <a:rPr lang="en-US" sz="2400" dirty="0" smtClean="0">
                <a:latin typeface="Calibri" pitchFamily="34" charset="0"/>
              </a:rPr>
              <a:t>Extended grazing deferment through at least one full growing season (assuming adequate rainfall) would encourage earlier recovery</a:t>
            </a:r>
          </a:p>
          <a:p>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38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pitchFamily="34" charset="0"/>
              </a:rPr>
              <a:t>Rangeland wildfires burned more than 725,000 acres in two large blocks in the Texas Panhandle, March  12-15, 2006.   Following several months of abnormally low rainfall and  extremely low relative humidity, unseasonably warm temperatures and sustained 30+ mph winds with gusts of 58 mph pushed the fires eastward across the region.   Twelve lives were lost, as were more than 89 structures,  thousands of head of livestock, and various wildlife that could not move fast enough to escape.  At one point the fire advanced 45 miles in 9 hours.  </a:t>
            </a:r>
            <a:endParaRPr lang="en-US" sz="1200" dirty="0" smtClean="0">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Calibri" pitchFamily="34" charset="0"/>
              </a:rPr>
              <a:t>Rangeland wildfires burned more than 725,000 acres in two large blocks in the Texas Panhandle, March  12-15, 2006.   Following several months of abnormally low rainfall and  extremely low relative humidity, unseasonably warm temperatures and sustained 30+ mph winds with gusts of 58 mph pushed the fires eastward across the region.   Twelve lives were lost, as were more than 89 structures,  thousands of head of livestock, and various wildlife that could not move fast enough to escape.  At one point the fire advanced 45 miles in 9 hours.  </a:t>
            </a:r>
            <a:endParaRPr lang="en-US" sz="1200" dirty="0" smtClean="0">
              <a:effectLst>
                <a:outerShdw blurRad="38100" dist="38100" dir="2700000" algn="tl">
                  <a:srgbClr val="C0C0C0"/>
                </a:outerShdw>
              </a:effectLst>
            </a:endParaRPr>
          </a:p>
          <a:p>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Calibri" pitchFamily="34" charset="0"/>
              </a:rPr>
              <a:t>To assess the impact on bobwhite (</a:t>
            </a:r>
            <a:r>
              <a:rPr lang="en-US" sz="1200" i="1" dirty="0" err="1" smtClean="0">
                <a:latin typeface="Calibri" pitchFamily="34" charset="0"/>
              </a:rPr>
              <a:t>Colinus</a:t>
            </a:r>
            <a:r>
              <a:rPr lang="en-US" sz="1200" i="1" dirty="0" smtClean="0">
                <a:latin typeface="Calibri" pitchFamily="34" charset="0"/>
              </a:rPr>
              <a:t> </a:t>
            </a:r>
            <a:r>
              <a:rPr lang="en-US" sz="1200" i="1" dirty="0" err="1" smtClean="0">
                <a:latin typeface="Calibri" pitchFamily="34" charset="0"/>
              </a:rPr>
              <a:t>virginianus</a:t>
            </a:r>
            <a:r>
              <a:rPr lang="en-US" sz="1200" dirty="0" smtClean="0">
                <a:latin typeface="Calibri" pitchFamily="34" charset="0"/>
              </a:rPr>
              <a:t>) populations, spring call counts were undertaken for a 3 year period beginning in the summer of 2006. </a:t>
            </a:r>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80A410-B4BD-40A4-A7F4-973551A3C99E}"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latin typeface="Calibri" pitchFamily="34" charset="0"/>
              </a:rPr>
              <a:t>Study Area </a:t>
            </a:r>
          </a:p>
          <a:p>
            <a:r>
              <a:rPr lang="en-US" sz="1200" dirty="0" smtClean="0">
                <a:latin typeface="Calibri" pitchFamily="34" charset="0"/>
              </a:rPr>
              <a:t>Six study sites were established  in Gray, Carson, </a:t>
            </a:r>
            <a:r>
              <a:rPr lang="en-US" sz="1200" dirty="0" err="1" smtClean="0">
                <a:latin typeface="Calibri" pitchFamily="34" charset="0"/>
              </a:rPr>
              <a:t>Huthinson</a:t>
            </a:r>
            <a:r>
              <a:rPr lang="en-US" sz="1200" dirty="0" smtClean="0">
                <a:latin typeface="Calibri" pitchFamily="34" charset="0"/>
              </a:rPr>
              <a:t>, Wheeler, Hemphill, Ochiltree, and Roberts counties.  The study area was in the High Plains (</a:t>
            </a:r>
            <a:r>
              <a:rPr lang="en-US" sz="1200" dirty="0" err="1" smtClean="0">
                <a:latin typeface="Calibri" pitchFamily="34" charset="0"/>
              </a:rPr>
              <a:t>shortgrass</a:t>
            </a:r>
            <a:r>
              <a:rPr lang="en-US" sz="1200" dirty="0" smtClean="0">
                <a:latin typeface="Calibri" pitchFamily="34" charset="0"/>
              </a:rPr>
              <a:t> prairie) and Rolling Plains (</a:t>
            </a:r>
            <a:r>
              <a:rPr lang="en-US" sz="1200" dirty="0" err="1" smtClean="0">
                <a:latin typeface="Calibri" pitchFamily="34" charset="0"/>
              </a:rPr>
              <a:t>midgrass</a:t>
            </a:r>
            <a:r>
              <a:rPr lang="en-US" sz="1200" dirty="0" smtClean="0">
                <a:latin typeface="Calibri" pitchFamily="34" charset="0"/>
              </a:rPr>
              <a:t>-shrub) </a:t>
            </a:r>
            <a:r>
              <a:rPr lang="en-US" sz="1200" dirty="0" err="1" smtClean="0">
                <a:latin typeface="Calibri" pitchFamily="34" charset="0"/>
              </a:rPr>
              <a:t>ecoregions</a:t>
            </a:r>
            <a:r>
              <a:rPr lang="en-US" sz="1200" dirty="0" smtClean="0">
                <a:latin typeface="Calibri" pitchFamily="34" charset="0"/>
              </a:rPr>
              <a:t>.  Long-term average rainfall ranged from 20” to 23”, west to east.  Soils ranged from fine sand to clay loam.</a:t>
            </a:r>
            <a:endParaRPr lang="en-US" sz="1200" b="1" dirty="0" smtClean="0">
              <a:latin typeface="Calibri" pitchFamily="34" charset="0"/>
            </a:endParaRPr>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tabLst>
                <a:tab pos="457200" algn="l"/>
                <a:tab pos="914400" algn="l"/>
                <a:tab pos="1371600" algn="l"/>
              </a:tabLst>
            </a:pPr>
            <a:r>
              <a:rPr lang="en-US" sz="2400" dirty="0" smtClean="0">
                <a:latin typeface="Calibri" pitchFamily="34" charset="0"/>
              </a:rPr>
              <a:t>Abundance appeared to be affected more by: soil particle size; vegetative composition and its response to fire; inherent pre-burn habitability for quail; topography; and rainfall than whether burned or unburned.  Sandier sites responded more quickly and likely supported higher densities pre-burn than sites with tighter soils.</a:t>
            </a:r>
            <a:r>
              <a:rPr lang="en-US" sz="2400" b="1" dirty="0" smtClean="0">
                <a:latin typeface="Calibri" pitchFamily="34" charset="0"/>
              </a:rPr>
              <a:t> </a:t>
            </a:r>
            <a:endParaRPr lang="en-US" sz="2400" dirty="0" smtClean="0">
              <a:latin typeface="Calibri" pitchFamily="34" charset="0"/>
            </a:endParaRPr>
          </a:p>
          <a:p>
            <a:pPr>
              <a:buFont typeface="Arial" charset="0"/>
              <a:buChar char="•"/>
              <a:tabLst>
                <a:tab pos="457200" algn="l"/>
                <a:tab pos="914400" algn="l"/>
                <a:tab pos="1371600" algn="l"/>
              </a:tabLst>
            </a:pPr>
            <a:r>
              <a:rPr lang="en-US" sz="2400" dirty="0" smtClean="0">
                <a:latin typeface="Calibri" pitchFamily="34" charset="0"/>
              </a:rPr>
              <a:t>Calling male density difference (p ≤ 0.05)</a:t>
            </a:r>
          </a:p>
          <a:p>
            <a:pPr marL="742950" lvl="1" indent="-285750">
              <a:buFont typeface="Arial" charset="0"/>
              <a:buChar char="•"/>
              <a:tabLst>
                <a:tab pos="457200" algn="l"/>
                <a:tab pos="914400" algn="l"/>
                <a:tab pos="1371600" algn="l"/>
              </a:tabLst>
            </a:pPr>
            <a:r>
              <a:rPr lang="en-US" sz="2400" dirty="0" smtClean="0">
                <a:latin typeface="Calibri" pitchFamily="34" charset="0"/>
              </a:rPr>
              <a:t>Transect data combined</a:t>
            </a:r>
          </a:p>
          <a:p>
            <a:pPr marL="1143000" lvl="2" indent="-228600">
              <a:buFont typeface="Arial" charset="0"/>
              <a:buChar char="•"/>
              <a:tabLst>
                <a:tab pos="457200" algn="l"/>
                <a:tab pos="914400" algn="l"/>
                <a:tab pos="1371600" algn="l"/>
              </a:tabLst>
            </a:pPr>
            <a:r>
              <a:rPr lang="en-US" sz="2400" dirty="0" smtClean="0">
                <a:latin typeface="Calibri" pitchFamily="34" charset="0"/>
              </a:rPr>
              <a:t>By year: 2006-  Burned &lt; Unburned</a:t>
            </a:r>
          </a:p>
          <a:p>
            <a:pPr marL="1143000" lvl="2" indent="-228600">
              <a:buFont typeface="Arial" charset="0"/>
              <a:buChar char="•"/>
              <a:tabLst>
                <a:tab pos="457200" algn="l"/>
                <a:tab pos="914400" algn="l"/>
                <a:tab pos="1371600" algn="l"/>
              </a:tabLst>
            </a:pPr>
            <a:r>
              <a:rPr lang="en-US" sz="2400" dirty="0" smtClean="0">
                <a:latin typeface="Calibri" pitchFamily="34" charset="0"/>
              </a:rPr>
              <a:t>Between  years: 2006/2007-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North Block</a:t>
            </a:r>
          </a:p>
          <a:p>
            <a:pPr marL="1143000" lvl="2" indent="-228600">
              <a:buFont typeface="Arial" charset="0"/>
              <a:buChar char="•"/>
              <a:tabLst>
                <a:tab pos="457200" algn="l"/>
                <a:tab pos="914400" algn="l"/>
                <a:tab pos="1371600" algn="l"/>
              </a:tabLst>
            </a:pPr>
            <a:r>
              <a:rPr lang="en-US" sz="2400" dirty="0" smtClean="0">
                <a:latin typeface="Calibri" pitchFamily="34" charset="0"/>
              </a:rPr>
              <a:t>By year: 2006-  Burned &lt; Unburned</a:t>
            </a:r>
          </a:p>
          <a:p>
            <a:pPr marL="1143000" lvl="2" indent="-228600">
              <a:buFont typeface="Arial" charset="0"/>
              <a:buChar char="•"/>
              <a:tabLst>
                <a:tab pos="457200" algn="l"/>
                <a:tab pos="914400" algn="l"/>
                <a:tab pos="1371600" algn="l"/>
              </a:tabLst>
            </a:pPr>
            <a:r>
              <a:rPr lang="en-US" sz="2400" dirty="0" smtClean="0">
                <a:latin typeface="Calibri" pitchFamily="34" charset="0"/>
              </a:rPr>
              <a:t>Between  years: 2006/2007 and 2006/2008-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South Block-  Burned &lt; Unburned 2006, 2007, 2008</a:t>
            </a:r>
          </a:p>
          <a:p>
            <a:pPr marL="742950" lvl="1" indent="-285750">
              <a:buFont typeface="Arial" charset="0"/>
              <a:buChar char="•"/>
              <a:tabLst>
                <a:tab pos="457200" algn="l"/>
                <a:tab pos="914400" algn="l"/>
                <a:tab pos="1371600" algn="l"/>
              </a:tabLst>
            </a:pPr>
            <a:r>
              <a:rPr lang="en-US" sz="2400" dirty="0" smtClean="0">
                <a:latin typeface="Calibri" pitchFamily="34" charset="0"/>
              </a:rPr>
              <a:t>4 of 6 lines in 2006-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2 of 6 lines, all three years combined,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Only 3 lines showed higher densities on burned areas</a:t>
            </a:r>
          </a:p>
          <a:p>
            <a:pPr marL="1143000" lvl="2" indent="-228600">
              <a:buFont typeface="Arial" charset="0"/>
              <a:buChar char="•"/>
              <a:tabLst>
                <a:tab pos="457200" algn="l"/>
                <a:tab pos="914400" algn="l"/>
                <a:tab pos="1371600" algn="l"/>
              </a:tabLst>
            </a:pPr>
            <a:r>
              <a:rPr lang="en-US" sz="2400" dirty="0" smtClean="0">
                <a:latin typeface="Calibri" pitchFamily="34" charset="0"/>
              </a:rPr>
              <a:t>2 in 2008 only</a:t>
            </a:r>
          </a:p>
          <a:p>
            <a:pPr marL="1143000" lvl="2" indent="-228600">
              <a:buFont typeface="Arial" charset="0"/>
              <a:buChar char="•"/>
              <a:tabLst>
                <a:tab pos="457200" algn="l"/>
                <a:tab pos="914400" algn="l"/>
                <a:tab pos="1371600" algn="l"/>
              </a:tabLst>
            </a:pPr>
            <a:r>
              <a:rPr lang="en-US" sz="2400" dirty="0" smtClean="0">
                <a:latin typeface="Calibri" pitchFamily="34" charset="0"/>
              </a:rPr>
              <a:t>1 (sandy site) in 2007 and 2008</a:t>
            </a:r>
          </a:p>
          <a:p>
            <a:pPr marL="742950" lvl="1" indent="-285750">
              <a:buFont typeface="Arial" charset="0"/>
              <a:buChar char="•"/>
              <a:tabLst>
                <a:tab pos="457200" algn="l"/>
                <a:tab pos="914400" algn="l"/>
                <a:tab pos="1371600" algn="l"/>
              </a:tabLst>
            </a:pPr>
            <a:r>
              <a:rPr lang="en-US" sz="2400" dirty="0" smtClean="0">
                <a:latin typeface="Calibri" pitchFamily="34" charset="0"/>
              </a:rPr>
              <a:t>2 lines showed higher densities on unburned areas all three years</a:t>
            </a:r>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tabLst>
                <a:tab pos="457200" algn="l"/>
                <a:tab pos="914400" algn="l"/>
                <a:tab pos="1371600" algn="l"/>
              </a:tabLst>
            </a:pPr>
            <a:r>
              <a:rPr lang="en-US" sz="2400" dirty="0" smtClean="0">
                <a:latin typeface="Calibri" pitchFamily="34" charset="0"/>
              </a:rPr>
              <a:t>Abundance appeared to be affected more by: soil particle size; vegetative composition and its response to fire; inherent pre-burn habitability for quail; topography; and rainfall than whether burned or unburned.  Sandier sites responded more quickly and likely supported higher densities pre-burn than sites with tighter soils.</a:t>
            </a:r>
            <a:r>
              <a:rPr lang="en-US" sz="2400" b="1" dirty="0" smtClean="0">
                <a:latin typeface="Calibri" pitchFamily="34" charset="0"/>
              </a:rPr>
              <a:t> </a:t>
            </a:r>
            <a:endParaRPr lang="en-US" sz="2400" dirty="0" smtClean="0">
              <a:latin typeface="Calibri" pitchFamily="34" charset="0"/>
            </a:endParaRPr>
          </a:p>
          <a:p>
            <a:pPr>
              <a:buFont typeface="Arial" charset="0"/>
              <a:buChar char="•"/>
              <a:tabLst>
                <a:tab pos="457200" algn="l"/>
                <a:tab pos="914400" algn="l"/>
                <a:tab pos="1371600" algn="l"/>
              </a:tabLst>
            </a:pPr>
            <a:r>
              <a:rPr lang="en-US" sz="2400" dirty="0" smtClean="0">
                <a:latin typeface="Calibri" pitchFamily="34" charset="0"/>
              </a:rPr>
              <a:t>Calling male density difference (p ≤ 0.05)</a:t>
            </a:r>
          </a:p>
          <a:p>
            <a:pPr marL="742950" lvl="1" indent="-285750">
              <a:buFont typeface="Arial" charset="0"/>
              <a:buChar char="•"/>
              <a:tabLst>
                <a:tab pos="457200" algn="l"/>
                <a:tab pos="914400" algn="l"/>
                <a:tab pos="1371600" algn="l"/>
              </a:tabLst>
            </a:pPr>
            <a:r>
              <a:rPr lang="en-US" sz="2400" dirty="0" smtClean="0">
                <a:latin typeface="Calibri" pitchFamily="34" charset="0"/>
              </a:rPr>
              <a:t>Transect data combined</a:t>
            </a:r>
          </a:p>
          <a:p>
            <a:pPr marL="1143000" lvl="2" indent="-228600">
              <a:buFont typeface="Arial" charset="0"/>
              <a:buChar char="•"/>
              <a:tabLst>
                <a:tab pos="457200" algn="l"/>
                <a:tab pos="914400" algn="l"/>
                <a:tab pos="1371600" algn="l"/>
              </a:tabLst>
            </a:pPr>
            <a:r>
              <a:rPr lang="en-US" sz="2400" dirty="0" smtClean="0">
                <a:latin typeface="Calibri" pitchFamily="34" charset="0"/>
              </a:rPr>
              <a:t>By year: 2006-  Burned &lt; Unburned</a:t>
            </a:r>
          </a:p>
          <a:p>
            <a:pPr marL="1143000" lvl="2" indent="-228600">
              <a:buFont typeface="Arial" charset="0"/>
              <a:buChar char="•"/>
              <a:tabLst>
                <a:tab pos="457200" algn="l"/>
                <a:tab pos="914400" algn="l"/>
                <a:tab pos="1371600" algn="l"/>
              </a:tabLst>
            </a:pPr>
            <a:r>
              <a:rPr lang="en-US" sz="2400" dirty="0" smtClean="0">
                <a:latin typeface="Calibri" pitchFamily="34" charset="0"/>
              </a:rPr>
              <a:t>Between  years: 2006/2007-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North Block</a:t>
            </a:r>
          </a:p>
          <a:p>
            <a:pPr marL="1143000" lvl="2" indent="-228600">
              <a:buFont typeface="Arial" charset="0"/>
              <a:buChar char="•"/>
              <a:tabLst>
                <a:tab pos="457200" algn="l"/>
                <a:tab pos="914400" algn="l"/>
                <a:tab pos="1371600" algn="l"/>
              </a:tabLst>
            </a:pPr>
            <a:r>
              <a:rPr lang="en-US" sz="2400" dirty="0" smtClean="0">
                <a:latin typeface="Calibri" pitchFamily="34" charset="0"/>
              </a:rPr>
              <a:t>By year: 2006-  Burned &lt; Unburned</a:t>
            </a:r>
          </a:p>
          <a:p>
            <a:pPr marL="1143000" lvl="2" indent="-228600">
              <a:buFont typeface="Arial" charset="0"/>
              <a:buChar char="•"/>
              <a:tabLst>
                <a:tab pos="457200" algn="l"/>
                <a:tab pos="914400" algn="l"/>
                <a:tab pos="1371600" algn="l"/>
              </a:tabLst>
            </a:pPr>
            <a:r>
              <a:rPr lang="en-US" sz="2400" dirty="0" smtClean="0">
                <a:latin typeface="Calibri" pitchFamily="34" charset="0"/>
              </a:rPr>
              <a:t>Between  years: 2006/2007 and 2006/2008-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South Block-  Burned &lt; Unburned 2006, 2007, 2008</a:t>
            </a:r>
          </a:p>
          <a:p>
            <a:pPr marL="742950" lvl="1" indent="-285750">
              <a:buFont typeface="Arial" charset="0"/>
              <a:buChar char="•"/>
              <a:tabLst>
                <a:tab pos="457200" algn="l"/>
                <a:tab pos="914400" algn="l"/>
                <a:tab pos="1371600" algn="l"/>
              </a:tabLst>
            </a:pPr>
            <a:r>
              <a:rPr lang="en-US" sz="2400" dirty="0" smtClean="0">
                <a:latin typeface="Calibri" pitchFamily="34" charset="0"/>
              </a:rPr>
              <a:t>4 of 6 lines in 2006-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2 of 6 lines, all three years combined, Burned &lt; Unburned</a:t>
            </a:r>
          </a:p>
          <a:p>
            <a:pPr marL="742950" lvl="1" indent="-285750">
              <a:buFont typeface="Arial" charset="0"/>
              <a:buChar char="•"/>
              <a:tabLst>
                <a:tab pos="457200" algn="l"/>
                <a:tab pos="914400" algn="l"/>
                <a:tab pos="1371600" algn="l"/>
              </a:tabLst>
            </a:pPr>
            <a:r>
              <a:rPr lang="en-US" sz="2400" dirty="0" smtClean="0">
                <a:latin typeface="Calibri" pitchFamily="34" charset="0"/>
              </a:rPr>
              <a:t>Only 3 lines showed higher densities on burned areas</a:t>
            </a:r>
          </a:p>
          <a:p>
            <a:pPr marL="1143000" lvl="2" indent="-228600">
              <a:buFont typeface="Arial" charset="0"/>
              <a:buChar char="•"/>
              <a:tabLst>
                <a:tab pos="457200" algn="l"/>
                <a:tab pos="914400" algn="l"/>
                <a:tab pos="1371600" algn="l"/>
              </a:tabLst>
            </a:pPr>
            <a:r>
              <a:rPr lang="en-US" sz="2400" dirty="0" smtClean="0">
                <a:latin typeface="Calibri" pitchFamily="34" charset="0"/>
              </a:rPr>
              <a:t>2 in 2008 only</a:t>
            </a:r>
          </a:p>
          <a:p>
            <a:pPr marL="1143000" lvl="2" indent="-228600">
              <a:buFont typeface="Arial" charset="0"/>
              <a:buChar char="•"/>
              <a:tabLst>
                <a:tab pos="457200" algn="l"/>
                <a:tab pos="914400" algn="l"/>
                <a:tab pos="1371600" algn="l"/>
              </a:tabLst>
            </a:pPr>
            <a:r>
              <a:rPr lang="en-US" sz="2400" dirty="0" smtClean="0">
                <a:latin typeface="Calibri" pitchFamily="34" charset="0"/>
              </a:rPr>
              <a:t>1 (sandy site) in 2007 and 2008</a:t>
            </a:r>
          </a:p>
          <a:p>
            <a:pPr marL="742950" lvl="1" indent="-285750">
              <a:buFont typeface="Arial" charset="0"/>
              <a:buChar char="•"/>
              <a:tabLst>
                <a:tab pos="457200" algn="l"/>
                <a:tab pos="914400" algn="l"/>
                <a:tab pos="1371600" algn="l"/>
              </a:tabLst>
            </a:pPr>
            <a:r>
              <a:rPr lang="en-US" sz="2400" dirty="0" smtClean="0">
                <a:latin typeface="Calibri" pitchFamily="34" charset="0"/>
              </a:rPr>
              <a:t>2 lines showed higher densities on unburned areas all three years</a:t>
            </a:r>
          </a:p>
        </p:txBody>
      </p:sp>
      <p:sp>
        <p:nvSpPr>
          <p:cNvPr id="4" name="Slide Number Placeholder 3"/>
          <p:cNvSpPr>
            <a:spLocks noGrp="1"/>
          </p:cNvSpPr>
          <p:nvPr>
            <p:ph type="sldNum" sz="quarter" idx="10"/>
          </p:nvPr>
        </p:nvSpPr>
        <p:spPr/>
        <p:txBody>
          <a:bodyPr/>
          <a:lstStyle/>
          <a:p>
            <a:pPr>
              <a:defRPr/>
            </a:pPr>
            <a:fld id="{28DEBDE9-3509-45AC-AF4B-F5BAC19F4B86}"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3"/>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Title 7"/>
          <p:cNvSpPr>
            <a:spLocks noGrp="1"/>
          </p:cNvSpPr>
          <p:nvPr>
            <p:ph type="ctrTitle"/>
          </p:nvPr>
        </p:nvSpPr>
        <p:spPr>
          <a:xfrm>
            <a:off x="464234" y="381001"/>
            <a:ext cx="82296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5562600" y="6508750"/>
            <a:ext cx="3001963" cy="274638"/>
          </a:xfrm>
        </p:spPr>
        <p:txBody>
          <a:bodyPr vert="horz" rtlCol="0"/>
          <a:lstStyle>
            <a:lvl1pPr>
              <a:defRPr/>
            </a:lvl1pPr>
            <a:extLst/>
          </a:lstStyle>
          <a:p>
            <a:pPr>
              <a:defRPr/>
            </a:pPr>
            <a:fld id="{7EE7E716-CD8F-4B35-BC71-FFB261DFFD2B}" type="datetimeFigureOut">
              <a:rPr lang="en-US"/>
              <a:pPr>
                <a:defRPr/>
              </a:pPr>
              <a:t>1/10/12</a:t>
            </a:fld>
            <a:endParaRPr lang="en-US"/>
          </a:p>
        </p:txBody>
      </p:sp>
      <p:sp>
        <p:nvSpPr>
          <p:cNvPr id="6" name="Slide Number Placeholder 10"/>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D5E2B8ED-322A-41D0-B9FD-F9079D6C17E2}" type="slidenum">
              <a:rPr lang="en-US"/>
              <a:pPr>
                <a:defRPr/>
              </a:pPr>
              <a:t>‹#›</a:t>
            </a:fld>
            <a:endParaRPr lang="en-US"/>
          </a:p>
        </p:txBody>
      </p:sp>
      <p:sp>
        <p:nvSpPr>
          <p:cNvPr id="7" name="Footer Placeholder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7161392E-7C63-4B1D-93FB-B9AD706F9959}" type="datetimeFigureOut">
              <a:rPr lang="en-US"/>
              <a:pPr>
                <a:defRPr/>
              </a:pPr>
              <a:t>1/10/12</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94912127-1D75-4D44-91F5-B7EE659E71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46238"/>
            <a:ext cx="8229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FC3CEC33-9E5C-473C-9F54-3E09AB55278D}" type="datetimeFigureOut">
              <a:rPr lang="en-US"/>
              <a:pPr>
                <a:defRPr/>
              </a:pPr>
              <a:t>1/10/12</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B1C99921-5182-4117-9DFB-51E8DD6A405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extLst/>
          </a:lstStyle>
          <a:p>
            <a:pPr>
              <a:defRPr/>
            </a:pPr>
            <a:fld id="{CB96FA5C-1FCB-41FF-92D7-189661A5448D}" type="datetimeFigureOut">
              <a:rPr lang="en-US"/>
              <a:pPr>
                <a:defRPr/>
              </a:pPr>
              <a:t>1/10/12</a:t>
            </a:fld>
            <a:endParaRPr lang="en-US"/>
          </a:p>
        </p:txBody>
      </p:sp>
      <p:sp>
        <p:nvSpPr>
          <p:cNvPr id="6" name="Footer Placeholder 4"/>
          <p:cNvSpPr>
            <a:spLocks noGrp="1"/>
          </p:cNvSpPr>
          <p:nvPr>
            <p:ph type="ftr" sz="quarter" idx="11"/>
          </p:nvPr>
        </p:nvSpPr>
        <p:spPr/>
        <p:txBody>
          <a:bodyPr/>
          <a:lstStyle>
            <a:lvl1pPr>
              <a:defRPr/>
            </a:lvl1pPr>
            <a:extLst/>
          </a:lstStyle>
          <a:p>
            <a:pPr>
              <a:defRPr/>
            </a:pPr>
            <a:endParaRPr lang="en-US"/>
          </a:p>
        </p:txBody>
      </p:sp>
      <p:sp>
        <p:nvSpPr>
          <p:cNvPr id="7" name="Slide Number Placeholder 5"/>
          <p:cNvSpPr>
            <a:spLocks noGrp="1"/>
          </p:cNvSpPr>
          <p:nvPr>
            <p:ph type="sldNum" sz="quarter" idx="12"/>
          </p:nvPr>
        </p:nvSpPr>
        <p:spPr/>
        <p:txBody>
          <a:bodyPr/>
          <a:lstStyle>
            <a:lvl1pPr>
              <a:defRPr/>
            </a:lvl1pPr>
            <a:extLst/>
          </a:lstStyle>
          <a:p>
            <a:pPr>
              <a:defRPr/>
            </a:pPr>
            <a:fld id="{0F6A6BAC-820E-4515-9D2C-D24204DB821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extLst/>
          </a:lstStyle>
          <a:p>
            <a:pPr>
              <a:defRPr/>
            </a:pPr>
            <a:fld id="{DCF31429-5F3D-4241-871F-D296D8AFACB9}" type="datetimeFigureOut">
              <a:rPr lang="en-US"/>
              <a:pPr>
                <a:defRPr/>
              </a:pPr>
              <a:t>1/10/12</a:t>
            </a:fld>
            <a:endParaRPr lang="en-US"/>
          </a:p>
        </p:txBody>
      </p:sp>
      <p:sp>
        <p:nvSpPr>
          <p:cNvPr id="7" name="Footer Placeholder 5"/>
          <p:cNvSpPr>
            <a:spLocks noGrp="1"/>
          </p:cNvSpPr>
          <p:nvPr>
            <p:ph type="ftr" sz="quarter" idx="11"/>
          </p:nvPr>
        </p:nvSpPr>
        <p:spPr/>
        <p:txBody>
          <a:bodyPr/>
          <a:lstStyle>
            <a:lvl1pPr>
              <a:defRPr/>
            </a:lvl1pPr>
            <a:extLst/>
          </a:lstStyle>
          <a:p>
            <a:pPr>
              <a:defRPr/>
            </a:pPr>
            <a:endParaRPr lang="en-US"/>
          </a:p>
        </p:txBody>
      </p:sp>
      <p:sp>
        <p:nvSpPr>
          <p:cNvPr id="8" name="Slide Number Placeholder 6"/>
          <p:cNvSpPr>
            <a:spLocks noGrp="1"/>
          </p:cNvSpPr>
          <p:nvPr>
            <p:ph type="sldNum" sz="quarter" idx="12"/>
          </p:nvPr>
        </p:nvSpPr>
        <p:spPr>
          <a:xfrm>
            <a:off x="8640763" y="6515100"/>
            <a:ext cx="465137" cy="273050"/>
          </a:xfrm>
        </p:spPr>
        <p:txBody>
          <a:bodyPr/>
          <a:lstStyle>
            <a:lvl1pPr>
              <a:defRPr/>
            </a:lvl1pPr>
            <a:extLst/>
          </a:lstStyle>
          <a:p>
            <a:pPr>
              <a:defRPr/>
            </a:pPr>
            <a:fld id="{A11054C2-5006-4054-B4F9-A96FD34E69F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defRPr/>
            </a:pPr>
            <a:endParaRPr lang="en-US"/>
          </a:p>
        </p:txBody>
      </p:sp>
      <p:sp>
        <p:nvSpPr>
          <p:cNvPr id="8" name="Rectangle 7"/>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57200" y="251948"/>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extLst/>
          </a:lstStyle>
          <a:p>
            <a:pPr>
              <a:defRPr/>
            </a:pPr>
            <a:fld id="{29487934-9906-42BB-BD80-D41C68121969}" type="datetimeFigureOut">
              <a:rPr lang="en-US"/>
              <a:pPr>
                <a:defRPr/>
              </a:pPr>
              <a:t>1/10/12</a:t>
            </a:fld>
            <a:endParaRPr lang="en-US"/>
          </a:p>
        </p:txBody>
      </p:sp>
      <p:sp>
        <p:nvSpPr>
          <p:cNvPr id="10" name="Footer Placeholder 7"/>
          <p:cNvSpPr>
            <a:spLocks noGrp="1"/>
          </p:cNvSpPr>
          <p:nvPr>
            <p:ph type="ftr" sz="quarter" idx="11"/>
          </p:nvPr>
        </p:nvSpPr>
        <p:spPr/>
        <p:txBody>
          <a:bodyPr/>
          <a:lstStyle>
            <a:lvl1pPr>
              <a:defRPr/>
            </a:lvl1pPr>
            <a:extLst/>
          </a:lstStyle>
          <a:p>
            <a:pPr>
              <a:defRPr/>
            </a:pPr>
            <a:endParaRPr lang="en-US"/>
          </a:p>
        </p:txBody>
      </p:sp>
      <p:sp>
        <p:nvSpPr>
          <p:cNvPr id="11" name="Slide Number Placeholder 8"/>
          <p:cNvSpPr>
            <a:spLocks noGrp="1"/>
          </p:cNvSpPr>
          <p:nvPr>
            <p:ph type="sldNum" sz="quarter" idx="12"/>
          </p:nvPr>
        </p:nvSpPr>
        <p:spPr>
          <a:xfrm>
            <a:off x="8640763" y="6515100"/>
            <a:ext cx="465137" cy="273050"/>
          </a:xfrm>
        </p:spPr>
        <p:txBody>
          <a:bodyPr/>
          <a:lstStyle>
            <a:lvl1pPr>
              <a:defRPr/>
            </a:lvl1pPr>
            <a:extLst/>
          </a:lstStyle>
          <a:p>
            <a:pPr>
              <a:defRPr/>
            </a:pPr>
            <a:fld id="{A7FBCA9D-B74D-4444-9E0C-E52C040CE4F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57200" y="253218"/>
            <a:ext cx="82296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extLst/>
          </a:lstStyle>
          <a:p>
            <a:pPr>
              <a:defRPr/>
            </a:pPr>
            <a:fld id="{1D77DCCC-9BFC-4F8F-A57B-69C28BAC8788}" type="datetimeFigureOut">
              <a:rPr lang="en-US"/>
              <a:pPr>
                <a:defRPr/>
              </a:pPr>
              <a:t>1/10/12</a:t>
            </a:fld>
            <a:endParaRPr lang="en-US"/>
          </a:p>
        </p:txBody>
      </p:sp>
      <p:sp>
        <p:nvSpPr>
          <p:cNvPr id="5" name="Footer Placeholder 3"/>
          <p:cNvSpPr>
            <a:spLocks noGrp="1"/>
          </p:cNvSpPr>
          <p:nvPr>
            <p:ph type="ftr" sz="quarter" idx="11"/>
          </p:nvPr>
        </p:nvSpPr>
        <p:spPr/>
        <p:txBody>
          <a:bodyPr/>
          <a:lstStyle>
            <a:lvl1pPr>
              <a:defRPr/>
            </a:lvl1pPr>
            <a:extLst/>
          </a:lstStyle>
          <a:p>
            <a:pPr>
              <a:defRPr/>
            </a:pPr>
            <a:endParaRPr lang="en-US"/>
          </a:p>
        </p:txBody>
      </p:sp>
      <p:sp>
        <p:nvSpPr>
          <p:cNvPr id="6" name="Slide Number Placeholder 4"/>
          <p:cNvSpPr>
            <a:spLocks noGrp="1"/>
          </p:cNvSpPr>
          <p:nvPr>
            <p:ph type="sldNum" sz="quarter" idx="12"/>
          </p:nvPr>
        </p:nvSpPr>
        <p:spPr/>
        <p:txBody>
          <a:bodyPr/>
          <a:lstStyle>
            <a:lvl1pPr>
              <a:defRPr/>
            </a:lvl1pPr>
            <a:extLst/>
          </a:lstStyle>
          <a:p>
            <a:pPr>
              <a:defRPr/>
            </a:pPr>
            <a:fld id="{6F1EB357-964B-412D-BF3A-0304770119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en-US"/>
          </a:p>
        </p:txBody>
      </p:sp>
      <p:sp>
        <p:nvSpPr>
          <p:cNvPr id="3" name="Date Placeholder 13"/>
          <p:cNvSpPr>
            <a:spLocks noGrp="1"/>
          </p:cNvSpPr>
          <p:nvPr>
            <p:ph type="dt" sz="half" idx="11"/>
          </p:nvPr>
        </p:nvSpPr>
        <p:spPr/>
        <p:txBody>
          <a:bodyPr/>
          <a:lstStyle>
            <a:lvl1pPr>
              <a:defRPr/>
            </a:lvl1pPr>
          </a:lstStyle>
          <a:p>
            <a:pPr>
              <a:defRPr/>
            </a:pPr>
            <a:fld id="{DDB621C5-E99A-4E5E-89C9-96BD63719980}" type="datetimeFigureOut">
              <a:rPr lang="en-US"/>
              <a:pPr>
                <a:defRPr/>
              </a:pPr>
              <a:t>1/10/12</a:t>
            </a:fld>
            <a:endParaRPr lang="en-US"/>
          </a:p>
        </p:txBody>
      </p:sp>
      <p:sp>
        <p:nvSpPr>
          <p:cNvPr id="4" name="Slide Number Placeholder 22"/>
          <p:cNvSpPr>
            <a:spLocks noGrp="1"/>
          </p:cNvSpPr>
          <p:nvPr>
            <p:ph type="sldNum" sz="quarter" idx="12"/>
          </p:nvPr>
        </p:nvSpPr>
        <p:spPr/>
        <p:txBody>
          <a:bodyPr/>
          <a:lstStyle>
            <a:lvl1pPr>
              <a:defRPr/>
            </a:lvl1pPr>
          </a:lstStyle>
          <a:p>
            <a:pPr>
              <a:defRPr/>
            </a:pPr>
            <a:fld id="{B2921949-4B58-435A-B022-8449C9C564C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4963136" y="304800"/>
            <a:ext cx="393192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5562600" y="6513513"/>
            <a:ext cx="3001963" cy="274637"/>
          </a:xfrm>
        </p:spPr>
        <p:txBody>
          <a:bodyPr vert="horz" rtlCol="0"/>
          <a:lstStyle>
            <a:lvl1pPr>
              <a:defRPr/>
            </a:lvl1pPr>
            <a:extLst/>
          </a:lstStyle>
          <a:p>
            <a:pPr>
              <a:defRPr/>
            </a:pPr>
            <a:fld id="{25F198F8-0D88-4636-BBE9-AF01E72F5F1A}" type="datetimeFigureOut">
              <a:rPr lang="en-US"/>
              <a:pPr>
                <a:defRPr/>
              </a:pPr>
              <a:t>1/10/12</a:t>
            </a:fld>
            <a:endParaRPr lang="en-US"/>
          </a:p>
        </p:txBody>
      </p:sp>
      <p:sp>
        <p:nvSpPr>
          <p:cNvPr id="7" name="Slide Number Placeholder 9"/>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5A7647E9-5B73-4A17-A9F8-8E39FA76548C}" type="slidenum">
              <a:rPr lang="en-US"/>
              <a:pPr>
                <a:defRPr/>
              </a:pPr>
              <a:t>‹#›</a:t>
            </a:fld>
            <a:endParaRPr lang="en-US"/>
          </a:p>
        </p:txBody>
      </p:sp>
      <p:sp>
        <p:nvSpPr>
          <p:cNvPr id="8" name="Footer Placeholder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5562600" y="6508750"/>
            <a:ext cx="3001963" cy="274638"/>
          </a:xfrm>
        </p:spPr>
        <p:txBody>
          <a:bodyPr vert="horz" rtlCol="0"/>
          <a:lstStyle>
            <a:lvl1pPr>
              <a:defRPr/>
            </a:lvl1pPr>
            <a:extLst/>
          </a:lstStyle>
          <a:p>
            <a:pPr>
              <a:defRPr/>
            </a:pPr>
            <a:fld id="{0656E55C-3B97-4E88-91F4-4AEF70AA276E}" type="datetimeFigureOut">
              <a:rPr lang="en-US"/>
              <a:pPr>
                <a:defRPr/>
              </a:pPr>
              <a:t>1/10/12</a:t>
            </a:fld>
            <a:endParaRPr lang="en-US"/>
          </a:p>
        </p:txBody>
      </p:sp>
      <p:sp>
        <p:nvSpPr>
          <p:cNvPr id="6" name="Slide Number Placeholder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5C08FA29-9EE6-43AF-B533-AA6D837E32B4}" type="slidenum">
              <a:rPr lang="en-US"/>
              <a:pPr>
                <a:defRPr/>
              </a:pPr>
              <a:t>‹#›</a:t>
            </a:fld>
            <a:endParaRPr lang="en-US"/>
          </a:p>
        </p:txBody>
      </p:sp>
      <p:sp>
        <p:nvSpPr>
          <p:cNvPr id="7" name="Footer Placeholder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fld id="{6FA59E81-28EC-41F2-A277-C95592EE4579}" type="datetimeFigureOut">
              <a:rPr lang="en-US"/>
              <a:pPr>
                <a:defRPr/>
              </a:pPr>
              <a:t>1/10/12</a:t>
            </a:fld>
            <a:endParaRPr lang="en-US"/>
          </a:p>
        </p:txBody>
      </p:sp>
      <p:sp>
        <p:nvSpPr>
          <p:cNvPr id="6" name="Slide Number Placeholder 22"/>
          <p:cNvSpPr>
            <a:spLocks noGrp="1"/>
          </p:cNvSpPr>
          <p:nvPr>
            <p:ph type="sldNum" sz="quarter" idx="12"/>
          </p:nvPr>
        </p:nvSpPr>
        <p:spPr/>
        <p:txBody>
          <a:bodyPr/>
          <a:lstStyle>
            <a:lvl1pPr>
              <a:defRPr/>
            </a:lvl1pPr>
          </a:lstStyle>
          <a:p>
            <a:pPr>
              <a:defRPr/>
            </a:pPr>
            <a:fld id="{37FEDA38-3188-41F7-8244-0AE6D555A5F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Footer Placeholder 2"/>
          <p:cNvSpPr>
            <a:spLocks noGrp="1"/>
          </p:cNvSpPr>
          <p:nvPr>
            <p:ph type="ftr" sz="quarter" idx="3"/>
          </p:nvPr>
        </p:nvSpPr>
        <p:spPr>
          <a:xfrm>
            <a:off x="1295400" y="6400800"/>
            <a:ext cx="4211638" cy="274638"/>
          </a:xfrm>
          <a:prstGeom prst="rect">
            <a:avLst/>
          </a:prstGeom>
        </p:spPr>
        <p:txBody>
          <a:bodyPr/>
          <a:lstStyle>
            <a:lvl1pPr algn="r" eaLnBrk="1" fontAlgn="auto" latinLnBrk="0" hangingPunct="1">
              <a:spcBef>
                <a:spcPts val="0"/>
              </a:spcBef>
              <a:spcAft>
                <a:spcPts val="0"/>
              </a:spcAft>
              <a:defRPr kumimoji="0" sz="1300">
                <a:solidFill>
                  <a:schemeClr val="bg2">
                    <a:tint val="60000"/>
                    <a:satMod val="155000"/>
                  </a:schemeClr>
                </a:solidFill>
                <a:latin typeface="+mn-lt"/>
              </a:defRPr>
            </a:lvl1pPr>
            <a:extLst/>
          </a:lstStyle>
          <a:p>
            <a:pPr>
              <a:defRPr/>
            </a:pPr>
            <a:endParaRPr lang="en-US"/>
          </a:p>
        </p:txBody>
      </p:sp>
      <p:sp>
        <p:nvSpPr>
          <p:cNvPr id="14" name="Date Placeholder 13"/>
          <p:cNvSpPr>
            <a:spLocks noGrp="1"/>
          </p:cNvSpPr>
          <p:nvPr>
            <p:ph type="dt" sz="half" idx="2"/>
          </p:nvPr>
        </p:nvSpPr>
        <p:spPr>
          <a:xfrm>
            <a:off x="5562600" y="6400800"/>
            <a:ext cx="3001963" cy="274638"/>
          </a:xfrm>
          <a:prstGeom prst="rect">
            <a:avLst/>
          </a:prstGeom>
        </p:spPr>
        <p:txBody>
          <a:bodyPr/>
          <a:lstStyle>
            <a:lvl1pPr algn="l" eaLnBrk="1" fontAlgn="auto" latinLnBrk="0" hangingPunct="1">
              <a:spcBef>
                <a:spcPts val="0"/>
              </a:spcBef>
              <a:spcAft>
                <a:spcPts val="0"/>
              </a:spcAft>
              <a:defRPr kumimoji="0" sz="1300">
                <a:solidFill>
                  <a:schemeClr val="bg2">
                    <a:tint val="60000"/>
                    <a:satMod val="155000"/>
                  </a:schemeClr>
                </a:solidFill>
                <a:latin typeface="+mn-lt"/>
              </a:defRPr>
            </a:lvl1pPr>
            <a:extLst/>
          </a:lstStyle>
          <a:p>
            <a:pPr>
              <a:defRPr/>
            </a:pPr>
            <a:fld id="{18747731-9754-4E85-9F49-4CA80261DE89}" type="datetimeFigureOut">
              <a:rPr lang="en-US"/>
              <a:pPr>
                <a:defRPr/>
              </a:pPr>
              <a:t>1/10/12</a:t>
            </a:fld>
            <a:endParaRPr lang="en-US"/>
          </a:p>
        </p:txBody>
      </p:sp>
      <p:sp>
        <p:nvSpPr>
          <p:cNvPr id="23" name="Slide Number Placeholder 22"/>
          <p:cNvSpPr>
            <a:spLocks noGrp="1"/>
          </p:cNvSpPr>
          <p:nvPr>
            <p:ph type="sldNum" sz="quarter" idx="4"/>
          </p:nvPr>
        </p:nvSpPr>
        <p:spPr>
          <a:xfrm>
            <a:off x="8639175" y="6515100"/>
            <a:ext cx="463550" cy="273050"/>
          </a:xfrm>
          <a:prstGeom prst="rect">
            <a:avLst/>
          </a:prstGeom>
        </p:spPr>
        <p:txBody>
          <a:bodyPr anchor="ctr"/>
          <a:lstStyle>
            <a:lvl1pPr algn="r" eaLnBrk="1" fontAlgn="auto" latinLnBrk="0" hangingPunct="1">
              <a:spcBef>
                <a:spcPts val="0"/>
              </a:spcBef>
              <a:spcAft>
                <a:spcPts val="0"/>
              </a:spcAft>
              <a:defRPr kumimoji="0" sz="1600">
                <a:solidFill>
                  <a:schemeClr val="tx2">
                    <a:shade val="90000"/>
                  </a:schemeClr>
                </a:solidFill>
                <a:effectLst/>
                <a:latin typeface="+mn-lt"/>
              </a:defRPr>
            </a:lvl1pPr>
            <a:extLst/>
          </a:lstStyle>
          <a:p>
            <a:pPr>
              <a:defRPr/>
            </a:pPr>
            <a:fld id="{7C67D6E7-209B-4F3D-8BF2-A3B9BB8BBBD9}" type="slidenum">
              <a:rPr lang="en-US"/>
              <a:pPr>
                <a:defRPr/>
              </a:pPr>
              <a:t>‹#›</a:t>
            </a:fld>
            <a:endParaRPr lang="en-US"/>
          </a:p>
        </p:txBody>
      </p:sp>
      <p:sp>
        <p:nvSpPr>
          <p:cNvPr id="22" name="Title Placeholder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1033" name="Text Placeholder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1" tx1="lt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03" r:id="rId6"/>
    <p:sldLayoutId id="2147483812" r:id="rId7"/>
    <p:sldLayoutId id="2147483813" r:id="rId8"/>
    <p:sldLayoutId id="2147483804" r:id="rId9"/>
    <p:sldLayoutId id="2147483805" r:id="rId10"/>
    <p:sldLayoutId id="2147483806" r:id="rId11"/>
  </p:sldLayoutIdLst>
  <p:txStyles>
    <p:titleStyle>
      <a:lvl1pPr marL="53975" indent="-53975" algn="r" rtl="0" eaLnBrk="0" fontAlgn="base" hangingPunct="0">
        <a:spcBef>
          <a:spcPct val="0"/>
        </a:spcBef>
        <a:spcAft>
          <a:spcPct val="0"/>
        </a:spcAft>
        <a:defRPr sz="4600" kern="1200">
          <a:solidFill>
            <a:srgbClr val="BBFAFF"/>
          </a:solidFill>
          <a:effectLst>
            <a:outerShdw blurRad="38100" dist="25500" dir="5400000" algn="tl" rotWithShape="0">
              <a:srgbClr val="000000">
                <a:satMod val="180000"/>
                <a:alpha val="75000"/>
              </a:srgbClr>
            </a:outerShdw>
          </a:effectLst>
          <a:latin typeface="+mj-lt"/>
          <a:ea typeface="+mj-ea"/>
          <a:cs typeface="+mj-cs"/>
        </a:defRPr>
      </a:lvl1pPr>
      <a:lvl2pPr marL="53975" indent="-53975" algn="r" rtl="0" eaLnBrk="0" fontAlgn="base" hangingPunct="0">
        <a:spcBef>
          <a:spcPct val="0"/>
        </a:spcBef>
        <a:spcAft>
          <a:spcPct val="0"/>
        </a:spcAft>
        <a:defRPr sz="4600">
          <a:solidFill>
            <a:srgbClr val="BBFAFF"/>
          </a:solidFill>
          <a:latin typeface="Rockwell" pitchFamily="18" charset="0"/>
        </a:defRPr>
      </a:lvl2pPr>
      <a:lvl3pPr marL="53975" indent="-53975" algn="r" rtl="0" eaLnBrk="0" fontAlgn="base" hangingPunct="0">
        <a:spcBef>
          <a:spcPct val="0"/>
        </a:spcBef>
        <a:spcAft>
          <a:spcPct val="0"/>
        </a:spcAft>
        <a:defRPr sz="4600">
          <a:solidFill>
            <a:srgbClr val="BBFAFF"/>
          </a:solidFill>
          <a:latin typeface="Rockwell" pitchFamily="18" charset="0"/>
        </a:defRPr>
      </a:lvl3pPr>
      <a:lvl4pPr marL="53975" indent="-53975" algn="r" rtl="0" eaLnBrk="0" fontAlgn="base" hangingPunct="0">
        <a:spcBef>
          <a:spcPct val="0"/>
        </a:spcBef>
        <a:spcAft>
          <a:spcPct val="0"/>
        </a:spcAft>
        <a:defRPr sz="4600">
          <a:solidFill>
            <a:srgbClr val="BBFAFF"/>
          </a:solidFill>
          <a:latin typeface="Rockwell" pitchFamily="18" charset="0"/>
        </a:defRPr>
      </a:lvl4pPr>
      <a:lvl5pPr marL="53975" indent="-53975" algn="r" rtl="0" eaLnBrk="0" fontAlgn="base" hangingPunct="0">
        <a:spcBef>
          <a:spcPct val="0"/>
        </a:spcBef>
        <a:spcAft>
          <a:spcPct val="0"/>
        </a:spcAft>
        <a:defRPr sz="4600">
          <a:solidFill>
            <a:srgbClr val="BBFAFF"/>
          </a:solidFill>
          <a:latin typeface="Rockwell" pitchFamily="18" charset="0"/>
        </a:defRPr>
      </a:lvl5pPr>
      <a:lvl6pPr marL="511175" indent="-53975" algn="r" rtl="0" fontAlgn="base">
        <a:spcBef>
          <a:spcPct val="0"/>
        </a:spcBef>
        <a:spcAft>
          <a:spcPct val="0"/>
        </a:spcAft>
        <a:defRPr sz="4600">
          <a:solidFill>
            <a:srgbClr val="BBFAFF"/>
          </a:solidFill>
          <a:latin typeface="Rockwell" pitchFamily="18" charset="0"/>
        </a:defRPr>
      </a:lvl6pPr>
      <a:lvl7pPr marL="968375" indent="-53975" algn="r" rtl="0" fontAlgn="base">
        <a:spcBef>
          <a:spcPct val="0"/>
        </a:spcBef>
        <a:spcAft>
          <a:spcPct val="0"/>
        </a:spcAft>
        <a:defRPr sz="4600">
          <a:solidFill>
            <a:srgbClr val="BBFAFF"/>
          </a:solidFill>
          <a:latin typeface="Rockwell" pitchFamily="18" charset="0"/>
        </a:defRPr>
      </a:lvl7pPr>
      <a:lvl8pPr marL="1425575" indent="-53975" algn="r" rtl="0" fontAlgn="base">
        <a:spcBef>
          <a:spcPct val="0"/>
        </a:spcBef>
        <a:spcAft>
          <a:spcPct val="0"/>
        </a:spcAft>
        <a:defRPr sz="4600">
          <a:solidFill>
            <a:srgbClr val="BBFAFF"/>
          </a:solidFill>
          <a:latin typeface="Rockwell" pitchFamily="18" charset="0"/>
        </a:defRPr>
      </a:lvl8pPr>
      <a:lvl9pPr marL="1882775" indent="-53975" algn="r" rtl="0" fontAlgn="base">
        <a:spcBef>
          <a:spcPct val="0"/>
        </a:spcBef>
        <a:spcAft>
          <a:spcPct val="0"/>
        </a:spcAft>
        <a:defRPr sz="4600">
          <a:solidFill>
            <a:srgbClr val="BBFAFF"/>
          </a:solidFill>
          <a:latin typeface="Rockwell" pitchFamily="18"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0BD0D9"/>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0BD0D9"/>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0BD0D9"/>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3"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3"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3"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3"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3"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8.jpeg"/></Relationships>
</file>

<file path=ppt/slides/_rels/slide22.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8.jpeg"/></Relationships>
</file>

<file path=ppt/slides/_rels/slide23.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package" Target="../embeddings/Microsoft_Word_Document1.docx"/></Relationships>
</file>

<file path=ppt/slides/_rels/slide24.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image" Target="../media/image31.jpeg"/><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image" Target="../media/image34.jpeg"/><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3" Type="http://schemas.openxmlformats.org/officeDocument/2006/relationships/chart" Target="../charts/chart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chart" Target="../charts/chart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image" Target="../media/image33.png"/><Relationship Id="rId3" Type="http://schemas.openxmlformats.org/officeDocument/2006/relationships/image" Target="../media/image39.jpeg"/></Relationships>
</file>

<file path=ppt/slides/_rels/slide31.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image" Target="../media/image41.jpeg"/><Relationship Id="rId3"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3"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3" Type="http://schemas.openxmlformats.org/officeDocument/2006/relationships/chart" Target="../charts/chart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chart" Target="../charts/chart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chart" Target="../charts/chart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 Id="rId5" Type="http://schemas.openxmlformats.org/officeDocument/2006/relationships/image" Target="../media/image46.png"/></Relationships>
</file>

<file path=ppt/slides/_rels/slide41.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package" Target="../embeddings/Microsoft_Word_Document2.docx"/></Relationships>
</file>

<file path=ppt/slides/_rels/slide42.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package" Target="../embeddings/Microsoft_Word_Document3.docx"/></Relationships>
</file>

<file path=ppt/slides/_rels/slide43.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package" Target="../embeddings/Microsoft_Word_Document4.docx"/></Relationships>
</file>

<file path=ppt/slides/_rels/slide44.xml.rels><?xml version="1.0" encoding="UTF-8" standalone="yes"?>
<Relationships xmlns="http://schemas.openxmlformats.org/package/2006/relationships"><Relationship Id="rId4" Type="http://schemas.openxmlformats.org/officeDocument/2006/relationships/image" Target="../media/image50.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package" Target="../embeddings/Microsoft_Word_Document5.docx"/></Relationships>
</file>

<file path=ppt/slides/_rels/slide45.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package" Target="../embeddings/Microsoft_Word_Document6.docx"/></Relationships>
</file>

<file path=ppt/slides/_rels/slide46.xml.rels><?xml version="1.0" encoding="UTF-8" standalone="yes"?>
<Relationships xmlns="http://schemas.openxmlformats.org/package/2006/relationships"><Relationship Id="rId4" Type="http://schemas.openxmlformats.org/officeDocument/2006/relationships/image" Target="../media/image52.png"/><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package" Target="../embeddings/Microsoft_Word_Document7.docx"/></Relationships>
</file>

<file path=ppt/slides/_rels/slide5.xml.rels><?xml version="1.0" encoding="UTF-8" standalone="yes"?>
<Relationships xmlns="http://schemas.openxmlformats.org/package/2006/relationships"><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image" Target="../media/image10.jpeg"/><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13.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3"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indent="0" algn="ctr" eaLnBrk="1" fontAlgn="auto" hangingPunct="1">
              <a:spcAft>
                <a:spcPts val="0"/>
              </a:spcAft>
              <a:defRPr/>
            </a:pPr>
            <a:r>
              <a:rPr lang="en-US" sz="3600" b="1" cap="all" dirty="0" smtClean="0">
                <a:solidFill>
                  <a:schemeClr val="tx2">
                    <a:tint val="100000"/>
                    <a:shade val="90000"/>
                    <a:satMod val="250000"/>
                    <a:alpha val="100000"/>
                  </a:schemeClr>
                </a:solidFill>
              </a:rPr>
              <a:t>Bobwhite   response   to   two large-scale   wildfires   in the   Texas  Panhandle</a:t>
            </a:r>
            <a:endParaRPr lang="en-US" sz="3600" dirty="0">
              <a:solidFill>
                <a:schemeClr val="tx2">
                  <a:tint val="100000"/>
                  <a:shade val="90000"/>
                  <a:satMod val="250000"/>
                  <a:alpha val="100000"/>
                </a:schemeClr>
              </a:solidFill>
            </a:endParaRPr>
          </a:p>
        </p:txBody>
      </p:sp>
      <p:sp>
        <p:nvSpPr>
          <p:cNvPr id="3" name="Subtitle 2"/>
          <p:cNvSpPr>
            <a:spLocks noGrp="1"/>
          </p:cNvSpPr>
          <p:nvPr>
            <p:ph type="subTitle" idx="1"/>
          </p:nvPr>
        </p:nvSpPr>
        <p:spPr>
          <a:xfrm>
            <a:off x="2133600" y="2819400"/>
            <a:ext cx="6559550" cy="1752600"/>
          </a:xfrm>
        </p:spPr>
        <p:txBody>
          <a:bodyPr>
            <a:normAutofit fontScale="92500" lnSpcReduction="10000"/>
          </a:bodyPr>
          <a:lstStyle/>
          <a:p>
            <a:pPr algn="l" eaLnBrk="1" fontAlgn="auto" hangingPunct="1">
              <a:spcAft>
                <a:spcPts val="0"/>
              </a:spcAft>
              <a:buFont typeface="Wingdings 2"/>
              <a:buNone/>
              <a:defRPr/>
            </a:pPr>
            <a:r>
              <a:rPr lang="en-US" dirty="0" smtClean="0"/>
              <a:t>Kenneth A. Cearley</a:t>
            </a:r>
          </a:p>
          <a:p>
            <a:pPr algn="l" eaLnBrk="1" fontAlgn="auto" hangingPunct="1">
              <a:spcAft>
                <a:spcPts val="0"/>
              </a:spcAft>
              <a:defRPr/>
            </a:pPr>
            <a:r>
              <a:rPr lang="en-US" dirty="0" smtClean="0"/>
              <a:t>Dale Rollins</a:t>
            </a:r>
          </a:p>
          <a:p>
            <a:pPr algn="l" eaLnBrk="1" fontAlgn="auto" hangingPunct="1">
              <a:spcAft>
                <a:spcPts val="0"/>
              </a:spcAft>
              <a:buFont typeface="Wingdings 2"/>
              <a:buNone/>
              <a:defRPr/>
            </a:pPr>
            <a:r>
              <a:rPr lang="en-US" dirty="0" smtClean="0"/>
              <a:t>Chris Snow</a:t>
            </a:r>
          </a:p>
          <a:p>
            <a:pPr algn="l" eaLnBrk="1" fontAlgn="auto" hangingPunct="1">
              <a:spcAft>
                <a:spcPts val="0"/>
              </a:spcAft>
              <a:buFont typeface="Wingdings 2"/>
              <a:buNone/>
              <a:defRPr/>
            </a:pPr>
            <a:r>
              <a:rPr lang="en-US" dirty="0" smtClean="0"/>
              <a:t>Brandon Wilson</a:t>
            </a:r>
            <a:endParaRPr lang="en-US" dirty="0"/>
          </a:p>
        </p:txBody>
      </p:sp>
      <p:pic>
        <p:nvPicPr>
          <p:cNvPr id="9220" name="Picture 6" descr="C:\Ken\iFolder\KCearley\Home\Administrative\AgriLife Research logo 2 09.jpg"/>
          <p:cNvPicPr>
            <a:picLocks noChangeAspect="1" noChangeArrowheads="1"/>
          </p:cNvPicPr>
          <p:nvPr/>
        </p:nvPicPr>
        <p:blipFill>
          <a:blip r:embed="rId2" cstate="print"/>
          <a:srcRect/>
          <a:stretch>
            <a:fillRect/>
          </a:stretch>
        </p:blipFill>
        <p:spPr bwMode="auto">
          <a:xfrm>
            <a:off x="6621463" y="6057900"/>
            <a:ext cx="2390775" cy="654050"/>
          </a:xfrm>
          <a:prstGeom prst="rect">
            <a:avLst/>
          </a:prstGeom>
          <a:noFill/>
          <a:ln w="9525">
            <a:noFill/>
            <a:miter lim="800000"/>
            <a:headEnd/>
            <a:tailEnd/>
          </a:ln>
        </p:spPr>
      </p:pic>
      <p:pic>
        <p:nvPicPr>
          <p:cNvPr id="9221" name="Picture 7" descr="C:\Ken\iFolder\KCearley\Home\Administrative\AgriLife Extension logo 9 08.jpg"/>
          <p:cNvPicPr>
            <a:picLocks noChangeAspect="1" noChangeArrowheads="1"/>
          </p:cNvPicPr>
          <p:nvPr/>
        </p:nvPicPr>
        <p:blipFill>
          <a:blip r:embed="rId3" cstate="print"/>
          <a:srcRect b="30612"/>
          <a:stretch>
            <a:fillRect/>
          </a:stretch>
        </p:blipFill>
        <p:spPr bwMode="auto">
          <a:xfrm>
            <a:off x="190500" y="6057900"/>
            <a:ext cx="2619375" cy="647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as"/>
          <p:cNvPicPr>
            <a:picLocks noChangeAspect="1" noChangeArrowheads="1"/>
          </p:cNvPicPr>
          <p:nvPr/>
        </p:nvPicPr>
        <p:blipFill>
          <a:blip r:embed="rId2" cstate="print"/>
          <a:srcRect l="1581" t="2000" r="3604" b="4000"/>
          <a:stretch>
            <a:fillRect/>
          </a:stretch>
        </p:blipFill>
        <p:spPr bwMode="auto">
          <a:xfrm>
            <a:off x="152400" y="152400"/>
            <a:ext cx="4960938" cy="3886200"/>
          </a:xfrm>
          <a:prstGeom prst="rect">
            <a:avLst/>
          </a:prstGeom>
          <a:noFill/>
          <a:ln w="9525">
            <a:solidFill>
              <a:schemeClr val="accent1">
                <a:shade val="50000"/>
              </a:schemeClr>
            </a:solidFill>
            <a:miter lim="800000"/>
            <a:headEnd/>
            <a:tailEnd/>
          </a:ln>
        </p:spPr>
      </p:pic>
      <p:sp>
        <p:nvSpPr>
          <p:cNvPr id="4" name="Title 3"/>
          <p:cNvSpPr>
            <a:spLocks noGrp="1"/>
          </p:cNvSpPr>
          <p:nvPr>
            <p:ph type="title"/>
          </p:nvPr>
        </p:nvSpPr>
        <p:spPr/>
        <p:txBody>
          <a:bodyPr/>
          <a:lstStyle/>
          <a:p>
            <a:pPr eaLnBrk="1" hangingPunct="1">
              <a:defRPr/>
            </a:pPr>
            <a:r>
              <a:rPr lang="en-US" dirty="0" smtClean="0"/>
              <a:t>Precipitation</a:t>
            </a:r>
            <a:endParaRPr lang="en-US" dirty="0"/>
          </a:p>
        </p:txBody>
      </p:sp>
      <p:pic>
        <p:nvPicPr>
          <p:cNvPr id="51202" name="Picture 2"/>
          <p:cNvPicPr>
            <a:picLocks noChangeAspect="1" noChangeArrowheads="1"/>
          </p:cNvPicPr>
          <p:nvPr/>
        </p:nvPicPr>
        <p:blipFill>
          <a:blip r:embed="rId3" cstate="print"/>
          <a:srcRect/>
          <a:stretch>
            <a:fillRect/>
          </a:stretch>
        </p:blipFill>
        <p:spPr bwMode="auto">
          <a:xfrm>
            <a:off x="4533900" y="2608263"/>
            <a:ext cx="4495800" cy="4135437"/>
          </a:xfrm>
          <a:prstGeom prst="rect">
            <a:avLst/>
          </a:prstGeom>
          <a:noFill/>
          <a:ln w="9525">
            <a:solidFill>
              <a:schemeClr val="accent1">
                <a:shade val="50000"/>
              </a:schemeClr>
            </a:solid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eaLnBrk="1" hangingPunct="1">
              <a:defRPr/>
            </a:pPr>
            <a:r>
              <a:rPr lang="en-US" dirty="0" smtClean="0"/>
              <a:t>Soils</a:t>
            </a:r>
            <a:endParaRPr lang="en-US" dirty="0"/>
          </a:p>
        </p:txBody>
      </p:sp>
      <p:pic>
        <p:nvPicPr>
          <p:cNvPr id="7" name="Picture 6" descr="texas"/>
          <p:cNvPicPr>
            <a:picLocks noChangeAspect="1" noChangeArrowheads="1"/>
          </p:cNvPicPr>
          <p:nvPr/>
        </p:nvPicPr>
        <p:blipFill>
          <a:blip r:embed="rId2" cstate="print"/>
          <a:srcRect l="1581" t="2000" r="3604" b="4000"/>
          <a:stretch>
            <a:fillRect/>
          </a:stretch>
        </p:blipFill>
        <p:spPr bwMode="auto">
          <a:xfrm>
            <a:off x="152400" y="152400"/>
            <a:ext cx="4610100" cy="3611563"/>
          </a:xfrm>
          <a:prstGeom prst="rect">
            <a:avLst/>
          </a:prstGeom>
          <a:noFill/>
          <a:ln w="9525">
            <a:solidFill>
              <a:schemeClr val="accent1">
                <a:shade val="50000"/>
              </a:schemeClr>
            </a:solid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3810000" y="2838450"/>
            <a:ext cx="5164138" cy="3871913"/>
          </a:xfrm>
          <a:prstGeom prst="rect">
            <a:avLst/>
          </a:prstGeom>
          <a:noFill/>
          <a:ln w="9525">
            <a:solidFill>
              <a:schemeClr val="accent1">
                <a:shade val="50000"/>
              </a:schemeClr>
            </a:solidFill>
            <a:miter lim="800000"/>
            <a:headEnd/>
            <a:tailEnd/>
          </a:ln>
          <a:effectLst/>
        </p:spPr>
      </p:pic>
      <p:sp>
        <p:nvSpPr>
          <p:cNvPr id="20485" name="TextBox 4"/>
          <p:cNvSpPr txBox="1">
            <a:spLocks noChangeArrowheads="1"/>
          </p:cNvSpPr>
          <p:nvPr/>
        </p:nvSpPr>
        <p:spPr bwMode="auto">
          <a:xfrm>
            <a:off x="3881438" y="6348413"/>
            <a:ext cx="2019300" cy="276225"/>
          </a:xfrm>
          <a:prstGeom prst="rect">
            <a:avLst/>
          </a:prstGeom>
          <a:noFill/>
          <a:ln w="9525">
            <a:noFill/>
            <a:miter lim="800000"/>
            <a:headEnd/>
            <a:tailEnd/>
          </a:ln>
        </p:spPr>
        <p:txBody>
          <a:bodyPr>
            <a:spAutoFit/>
          </a:bodyPr>
          <a:lstStyle/>
          <a:p>
            <a:r>
              <a:rPr lang="en-US" sz="1200">
                <a:solidFill>
                  <a:schemeClr val="bg2"/>
                </a:solidFill>
              </a:rPr>
              <a:t>soildata.tamu.edu</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as"/>
          <p:cNvPicPr>
            <a:picLocks noChangeAspect="1" noChangeArrowheads="1"/>
          </p:cNvPicPr>
          <p:nvPr/>
        </p:nvPicPr>
        <p:blipFill>
          <a:blip r:embed="rId2" cstate="print"/>
          <a:srcRect l="1581" t="2000" r="3604" b="4000"/>
          <a:stretch>
            <a:fillRect/>
          </a:stretch>
        </p:blipFill>
        <p:spPr bwMode="auto">
          <a:xfrm>
            <a:off x="152400" y="152400"/>
            <a:ext cx="4800600" cy="3760788"/>
          </a:xfrm>
          <a:prstGeom prst="rect">
            <a:avLst/>
          </a:prstGeom>
          <a:noFill/>
          <a:ln w="9525">
            <a:solidFill>
              <a:schemeClr val="accent1">
                <a:shade val="50000"/>
              </a:schemeClr>
            </a:solidFill>
            <a:miter lim="800000"/>
            <a:headEnd/>
            <a:tailEnd/>
          </a:ln>
        </p:spPr>
      </p:pic>
      <p:pic>
        <p:nvPicPr>
          <p:cNvPr id="53250" name="Picture 2"/>
          <p:cNvPicPr>
            <a:picLocks noChangeAspect="1" noChangeArrowheads="1"/>
          </p:cNvPicPr>
          <p:nvPr/>
        </p:nvPicPr>
        <p:blipFill>
          <a:blip r:embed="rId3" cstate="print"/>
          <a:srcRect l="6536" t="15161" r="5882" b="32280"/>
          <a:stretch>
            <a:fillRect/>
          </a:stretch>
        </p:blipFill>
        <p:spPr bwMode="auto">
          <a:xfrm>
            <a:off x="4152900" y="2947988"/>
            <a:ext cx="4841875" cy="3757612"/>
          </a:xfrm>
          <a:prstGeom prst="rect">
            <a:avLst/>
          </a:prstGeom>
          <a:noFill/>
          <a:ln w="9525">
            <a:solidFill>
              <a:schemeClr val="accent1">
                <a:shade val="50000"/>
              </a:schemeClr>
            </a:solidFill>
            <a:miter lim="800000"/>
            <a:headEnd/>
            <a:tailEnd/>
          </a:ln>
          <a:effectLst/>
        </p:spPr>
      </p:pic>
      <p:sp>
        <p:nvSpPr>
          <p:cNvPr id="2" name="Title 1"/>
          <p:cNvSpPr>
            <a:spLocks noGrp="1"/>
          </p:cNvSpPr>
          <p:nvPr>
            <p:ph type="title"/>
          </p:nvPr>
        </p:nvSpPr>
        <p:spPr/>
        <p:txBody>
          <a:bodyPr/>
          <a:lstStyle/>
          <a:p>
            <a:pPr eaLnBrk="1" hangingPunct="1">
              <a:defRPr/>
            </a:pPr>
            <a:r>
              <a:rPr lang="en-US" dirty="0" smtClean="0"/>
              <a:t>Vegetation</a:t>
            </a:r>
            <a:endParaRPr lang="en-US" dirty="0"/>
          </a:p>
        </p:txBody>
      </p:sp>
      <p:cxnSp>
        <p:nvCxnSpPr>
          <p:cNvPr id="7" name="Straight Connector 6"/>
          <p:cNvCxnSpPr/>
          <p:nvPr/>
        </p:nvCxnSpPr>
        <p:spPr>
          <a:xfrm rot="10800000">
            <a:off x="5791200" y="2514600"/>
            <a:ext cx="1104900" cy="7620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6572250" y="2495550"/>
            <a:ext cx="1447800" cy="4191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1511" name="TextBox 13"/>
          <p:cNvSpPr txBox="1">
            <a:spLocks noChangeArrowheads="1"/>
          </p:cNvSpPr>
          <p:nvPr/>
        </p:nvSpPr>
        <p:spPr bwMode="auto">
          <a:xfrm>
            <a:off x="5105400" y="2171700"/>
            <a:ext cx="1300163" cy="369888"/>
          </a:xfrm>
          <a:prstGeom prst="rect">
            <a:avLst/>
          </a:prstGeom>
          <a:noFill/>
          <a:ln w="9525">
            <a:noFill/>
            <a:miter lim="800000"/>
            <a:headEnd/>
            <a:tailEnd/>
          </a:ln>
        </p:spPr>
        <p:txBody>
          <a:bodyPr wrap="none">
            <a:spAutoFit/>
          </a:bodyPr>
          <a:lstStyle/>
          <a:p>
            <a:r>
              <a:rPr lang="en-US"/>
              <a:t>Shortgrass</a:t>
            </a:r>
          </a:p>
        </p:txBody>
      </p:sp>
      <p:sp>
        <p:nvSpPr>
          <p:cNvPr id="21512" name="TextBox 15"/>
          <p:cNvSpPr txBox="1">
            <a:spLocks noChangeArrowheads="1"/>
          </p:cNvSpPr>
          <p:nvPr/>
        </p:nvSpPr>
        <p:spPr bwMode="auto">
          <a:xfrm>
            <a:off x="7200900" y="1638300"/>
            <a:ext cx="1120775" cy="369888"/>
          </a:xfrm>
          <a:prstGeom prst="rect">
            <a:avLst/>
          </a:prstGeom>
          <a:noFill/>
          <a:ln w="9525">
            <a:noFill/>
            <a:miter lim="800000"/>
            <a:headEnd/>
            <a:tailEnd/>
          </a:ln>
        </p:spPr>
        <p:txBody>
          <a:bodyPr wrap="none">
            <a:spAutoFit/>
          </a:bodyPr>
          <a:lstStyle/>
          <a:p>
            <a:r>
              <a:rPr lang="en-US"/>
              <a:t>Midgrass</a:t>
            </a:r>
          </a:p>
        </p:txBody>
      </p:sp>
      <p:sp>
        <p:nvSpPr>
          <p:cNvPr id="21513" name="Text Box 10"/>
          <p:cNvSpPr txBox="1">
            <a:spLocks noChangeArrowheads="1"/>
          </p:cNvSpPr>
          <p:nvPr/>
        </p:nvSpPr>
        <p:spPr bwMode="auto">
          <a:xfrm>
            <a:off x="8128000" y="6383338"/>
            <a:ext cx="633413" cy="274637"/>
          </a:xfrm>
          <a:prstGeom prst="rect">
            <a:avLst/>
          </a:prstGeom>
          <a:noFill/>
          <a:ln w="9525">
            <a:noFill/>
            <a:miter lim="800000"/>
            <a:headEnd/>
            <a:tailEnd/>
          </a:ln>
        </p:spPr>
        <p:txBody>
          <a:bodyPr wrap="none">
            <a:spAutoFit/>
          </a:bodyPr>
          <a:lstStyle/>
          <a:p>
            <a:r>
              <a:rPr lang="en-US" sz="1200" b="1">
                <a:solidFill>
                  <a:schemeClr val="bg2"/>
                </a:solidFill>
              </a:rPr>
              <a:t>TPWD</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43000"/>
          </a:xfrm>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Methods</a:t>
            </a:r>
            <a:endParaRPr lang="en-US" dirty="0">
              <a:solidFill>
                <a:schemeClr val="tx2">
                  <a:tint val="100000"/>
                  <a:shade val="90000"/>
                  <a:satMod val="250000"/>
                  <a:alpha val="100000"/>
                </a:schemeClr>
              </a:solidFill>
            </a:endParaRPr>
          </a:p>
        </p:txBody>
      </p:sp>
      <p:sp>
        <p:nvSpPr>
          <p:cNvPr id="16387" name="Content Placeholder 2"/>
          <p:cNvSpPr>
            <a:spLocks noGrp="1"/>
          </p:cNvSpPr>
          <p:nvPr>
            <p:ph idx="1"/>
          </p:nvPr>
        </p:nvSpPr>
        <p:spPr>
          <a:xfrm>
            <a:off x="461963" y="1470025"/>
            <a:ext cx="4498975" cy="4525963"/>
          </a:xfrm>
        </p:spPr>
        <p:txBody>
          <a:bodyPr/>
          <a:lstStyle/>
          <a:p>
            <a:pPr eaLnBrk="1" hangingPunct="1">
              <a:lnSpc>
                <a:spcPct val="80000"/>
              </a:lnSpc>
            </a:pPr>
            <a:r>
              <a:rPr lang="en-US" sz="2400" dirty="0" smtClean="0"/>
              <a:t>Count individual calling   	males</a:t>
            </a:r>
          </a:p>
          <a:p>
            <a:pPr eaLnBrk="1" hangingPunct="1">
              <a:lnSpc>
                <a:spcPct val="80000"/>
              </a:lnSpc>
            </a:pPr>
            <a:r>
              <a:rPr lang="en-US" sz="2400" dirty="0" smtClean="0"/>
              <a:t>16 km transects</a:t>
            </a:r>
          </a:p>
          <a:p>
            <a:pPr lvl="1" eaLnBrk="1" hangingPunct="1">
              <a:lnSpc>
                <a:spcPct val="80000"/>
              </a:lnSpc>
            </a:pPr>
            <a:r>
              <a:rPr lang="en-US" sz="2000" dirty="0" smtClean="0"/>
              <a:t>11 listening points</a:t>
            </a:r>
          </a:p>
          <a:p>
            <a:pPr marL="1143000" lvl="2" indent="-228600" eaLnBrk="1" hangingPunct="1">
              <a:lnSpc>
                <a:spcPct val="80000"/>
              </a:lnSpc>
            </a:pPr>
            <a:r>
              <a:rPr lang="en-US" sz="2000" dirty="0" smtClean="0"/>
              <a:t>1.6 km intervals</a:t>
            </a:r>
          </a:p>
          <a:p>
            <a:pPr lvl="1" eaLnBrk="1" hangingPunct="1">
              <a:lnSpc>
                <a:spcPct val="80000"/>
              </a:lnSpc>
            </a:pPr>
            <a:r>
              <a:rPr lang="en-US" sz="2000" dirty="0" smtClean="0"/>
              <a:t>Oriented north-south</a:t>
            </a:r>
          </a:p>
          <a:p>
            <a:pPr lvl="1" eaLnBrk="1" hangingPunct="1">
              <a:lnSpc>
                <a:spcPct val="80000"/>
              </a:lnSpc>
            </a:pPr>
            <a:r>
              <a:rPr lang="en-US" sz="2000" dirty="0" smtClean="0"/>
              <a:t>Three per burned block</a:t>
            </a:r>
          </a:p>
          <a:p>
            <a:pPr lvl="1" eaLnBrk="1" hangingPunct="1">
              <a:lnSpc>
                <a:spcPct val="80000"/>
              </a:lnSpc>
            </a:pPr>
            <a:r>
              <a:rPr lang="en-US" sz="2000" dirty="0" smtClean="0"/>
              <a:t>≥ three points within burned  	area</a:t>
            </a:r>
          </a:p>
          <a:p>
            <a:pPr lvl="1" eaLnBrk="1" hangingPunct="1">
              <a:lnSpc>
                <a:spcPct val="80000"/>
              </a:lnSpc>
            </a:pPr>
            <a:r>
              <a:rPr lang="en-US" sz="2000" dirty="0" smtClean="0"/>
              <a:t>≥ three points in the 	unburned area</a:t>
            </a:r>
          </a:p>
          <a:p>
            <a:pPr eaLnBrk="1" hangingPunct="1">
              <a:lnSpc>
                <a:spcPct val="80000"/>
              </a:lnSpc>
            </a:pPr>
            <a:r>
              <a:rPr lang="en-US" sz="2400" dirty="0" smtClean="0"/>
              <a:t>30 min. before sunrise + 2 	hrs.</a:t>
            </a:r>
          </a:p>
          <a:p>
            <a:pPr eaLnBrk="1" hangingPunct="1">
              <a:lnSpc>
                <a:spcPct val="80000"/>
              </a:lnSpc>
            </a:pPr>
            <a:r>
              <a:rPr lang="en-US" sz="2400" dirty="0" smtClean="0"/>
              <a:t>Listen 5 min.</a:t>
            </a:r>
          </a:p>
          <a:p>
            <a:pPr eaLnBrk="1" hangingPunct="1">
              <a:lnSpc>
                <a:spcPct val="80000"/>
              </a:lnSpc>
            </a:pPr>
            <a:r>
              <a:rPr lang="en-US" sz="2400" dirty="0" smtClean="0"/>
              <a:t>3 counts, different days</a:t>
            </a:r>
          </a:p>
          <a:p>
            <a:pPr eaLnBrk="1" hangingPunct="1">
              <a:lnSpc>
                <a:spcPct val="80000"/>
              </a:lnSpc>
            </a:pPr>
            <a:r>
              <a:rPr lang="en-US" sz="2400" dirty="0" smtClean="0"/>
              <a:t>Peak breeding season- late 	May to early July</a:t>
            </a:r>
          </a:p>
        </p:txBody>
      </p:sp>
      <p:pic>
        <p:nvPicPr>
          <p:cNvPr id="16388" name="Picture 5" descr="Ricardo Hernandez call count burn panhandle wildfire quail Rollins 06"/>
          <p:cNvPicPr>
            <a:picLocks noChangeAspect="1" noChangeArrowheads="1"/>
          </p:cNvPicPr>
          <p:nvPr/>
        </p:nvPicPr>
        <p:blipFill>
          <a:blip r:embed="rId3" cstate="print"/>
          <a:srcRect/>
          <a:stretch>
            <a:fillRect/>
          </a:stretch>
        </p:blipFill>
        <p:spPr bwMode="auto">
          <a:xfrm>
            <a:off x="4802188" y="2314575"/>
            <a:ext cx="4079875" cy="3060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43000"/>
          </a:xfrm>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Methods</a:t>
            </a:r>
            <a:endParaRPr lang="en-US" dirty="0">
              <a:solidFill>
                <a:schemeClr val="tx2">
                  <a:tint val="100000"/>
                  <a:shade val="90000"/>
                  <a:satMod val="250000"/>
                  <a:alpha val="100000"/>
                </a:schemeClr>
              </a:solidFill>
            </a:endParaRPr>
          </a:p>
        </p:txBody>
      </p:sp>
      <p:sp>
        <p:nvSpPr>
          <p:cNvPr id="17411" name="Content Placeholder 2"/>
          <p:cNvSpPr>
            <a:spLocks noGrp="1"/>
          </p:cNvSpPr>
          <p:nvPr>
            <p:ph idx="1"/>
          </p:nvPr>
        </p:nvSpPr>
        <p:spPr>
          <a:xfrm>
            <a:off x="309045" y="1646238"/>
            <a:ext cx="8525909" cy="4525962"/>
          </a:xfrm>
        </p:spPr>
        <p:txBody>
          <a:bodyPr/>
          <a:lstStyle/>
          <a:p>
            <a:pPr eaLnBrk="1" hangingPunct="1"/>
            <a:r>
              <a:rPr lang="en-US" dirty="0" smtClean="0"/>
              <a:t>Gross characterization of soils within 81 ha Area of Interest (AOI) </a:t>
            </a:r>
          </a:p>
          <a:p>
            <a:pPr lvl="1" eaLnBrk="1" hangingPunct="1"/>
            <a:r>
              <a:rPr lang="en-US" dirty="0" smtClean="0"/>
              <a:t>Web Soil Survey 	</a:t>
            </a:r>
          </a:p>
          <a:p>
            <a:pPr lvl="2" eaLnBrk="1" hangingPunct="1"/>
            <a:r>
              <a:rPr lang="en-US" dirty="0" smtClean="0"/>
              <a:t>(http://</a:t>
            </a:r>
            <a:r>
              <a:rPr lang="en-US" dirty="0" err="1" smtClean="0"/>
              <a:t>websoilsurvey.nrcs.usda.gov</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Monitoring Sites</a:t>
            </a:r>
            <a:endParaRPr lang="en-US" dirty="0">
              <a:solidFill>
                <a:schemeClr val="tx2">
                  <a:tint val="100000"/>
                  <a:shade val="90000"/>
                  <a:satMod val="250000"/>
                  <a:alpha val="100000"/>
                </a:schemeClr>
              </a:solidFill>
            </a:endParaRPr>
          </a:p>
        </p:txBody>
      </p:sp>
      <p:sp>
        <p:nvSpPr>
          <p:cNvPr id="18435" name="TextBox 4"/>
          <p:cNvSpPr txBox="1">
            <a:spLocks noChangeArrowheads="1"/>
          </p:cNvSpPr>
          <p:nvPr/>
        </p:nvSpPr>
        <p:spPr bwMode="auto">
          <a:xfrm>
            <a:off x="424260" y="1777585"/>
            <a:ext cx="1864813" cy="1877437"/>
          </a:xfrm>
          <a:prstGeom prst="rect">
            <a:avLst/>
          </a:prstGeom>
          <a:noFill/>
          <a:ln w="9525">
            <a:noFill/>
            <a:miter lim="800000"/>
            <a:headEnd/>
            <a:tailEnd/>
          </a:ln>
        </p:spPr>
        <p:txBody>
          <a:bodyPr wrap="none">
            <a:spAutoFit/>
          </a:bodyPr>
          <a:lstStyle/>
          <a:p>
            <a:r>
              <a:rPr lang="en-US" sz="3200" u="sng" dirty="0">
                <a:latin typeface="Rockwell" pitchFamily="18" charset="0"/>
              </a:rPr>
              <a:t>Counties</a:t>
            </a:r>
          </a:p>
          <a:p>
            <a:r>
              <a:rPr lang="en-US" sz="2800" dirty="0">
                <a:latin typeface="Rockwell" pitchFamily="18" charset="0"/>
              </a:rPr>
              <a:t>Gray</a:t>
            </a:r>
          </a:p>
          <a:p>
            <a:r>
              <a:rPr lang="en-US" sz="2800" dirty="0">
                <a:latin typeface="Rockwell" pitchFamily="18" charset="0"/>
              </a:rPr>
              <a:t>Carson</a:t>
            </a:r>
          </a:p>
          <a:p>
            <a:r>
              <a:rPr lang="en-US" sz="2800" dirty="0">
                <a:latin typeface="Rockwell" pitchFamily="18" charset="0"/>
              </a:rPr>
              <a:t>Roberts</a:t>
            </a:r>
            <a:endParaRPr lang="en-US" sz="2400" dirty="0">
              <a:latin typeface="Rockwell" pitchFamily="18" charset="0"/>
            </a:endParaRPr>
          </a:p>
        </p:txBody>
      </p:sp>
      <p:pic>
        <p:nvPicPr>
          <p:cNvPr id="26628" name="Picture 3"/>
          <p:cNvPicPr>
            <a:picLocks noChangeAspect="1" noChangeArrowheads="1"/>
          </p:cNvPicPr>
          <p:nvPr/>
        </p:nvPicPr>
        <p:blipFill>
          <a:blip r:embed="rId3" cstate="print"/>
          <a:srcRect/>
          <a:stretch>
            <a:fillRect/>
          </a:stretch>
        </p:blipFill>
        <p:spPr bwMode="auto">
          <a:xfrm>
            <a:off x="2438400" y="1676400"/>
            <a:ext cx="5638800" cy="4738688"/>
          </a:xfrm>
          <a:prstGeom prst="rect">
            <a:avLst/>
          </a:prstGeom>
          <a:noFill/>
          <a:ln w="9525">
            <a:solidFill>
              <a:schemeClr val="accent1">
                <a:shade val="50000"/>
              </a:schemeClr>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Recovery</a:t>
            </a:r>
            <a:endParaRPr lang="en-US" dirty="0"/>
          </a:p>
        </p:txBody>
      </p:sp>
      <p:grpSp>
        <p:nvGrpSpPr>
          <p:cNvPr id="7" name="Group 6"/>
          <p:cNvGrpSpPr/>
          <p:nvPr/>
        </p:nvGrpSpPr>
        <p:grpSpPr>
          <a:xfrm>
            <a:off x="347450" y="1547155"/>
            <a:ext cx="4949023" cy="3341235"/>
            <a:chOff x="347450" y="1547155"/>
            <a:chExt cx="4949023" cy="3341235"/>
          </a:xfrm>
        </p:grpSpPr>
        <p:pic>
          <p:nvPicPr>
            <p:cNvPr id="1026" name="Picture 2"/>
            <p:cNvPicPr>
              <a:picLocks noChangeAspect="1" noChangeArrowheads="1"/>
            </p:cNvPicPr>
            <p:nvPr/>
          </p:nvPicPr>
          <p:blipFill>
            <a:blip r:embed="rId2" cstate="print"/>
            <a:stretch>
              <a:fillRect/>
            </a:stretch>
          </p:blipFill>
          <p:spPr bwMode="auto">
            <a:xfrm>
              <a:off x="347450" y="1547155"/>
              <a:ext cx="4949023" cy="3341235"/>
            </a:xfrm>
            <a:prstGeom prst="rect">
              <a:avLst/>
            </a:prstGeom>
            <a:noFill/>
            <a:ln w="9525">
              <a:noFill/>
              <a:miter lim="800000"/>
              <a:headEnd/>
              <a:tailEnd/>
            </a:ln>
          </p:spPr>
        </p:pic>
        <p:sp>
          <p:nvSpPr>
            <p:cNvPr id="6" name="TextBox 5"/>
            <p:cNvSpPr txBox="1"/>
            <p:nvPr/>
          </p:nvSpPr>
          <p:spPr>
            <a:xfrm>
              <a:off x="347450" y="4504340"/>
              <a:ext cx="2262158" cy="369332"/>
            </a:xfrm>
            <a:prstGeom prst="rect">
              <a:avLst/>
            </a:prstGeom>
            <a:noFill/>
          </p:spPr>
          <p:txBody>
            <a:bodyPr wrap="none" rtlCol="0">
              <a:spAutoFit/>
            </a:bodyPr>
            <a:lstStyle/>
            <a:p>
              <a:r>
                <a:rPr lang="en-US" dirty="0" smtClean="0">
                  <a:solidFill>
                    <a:schemeClr val="bg1"/>
                  </a:solidFill>
                </a:rPr>
                <a:t>Gray County Mar 06</a:t>
              </a:r>
              <a:endParaRPr lang="en-US" dirty="0">
                <a:solidFill>
                  <a:schemeClr val="bg1"/>
                </a:solidFill>
              </a:endParaRPr>
            </a:p>
          </p:txBody>
        </p:sp>
      </p:grpSp>
      <p:grpSp>
        <p:nvGrpSpPr>
          <p:cNvPr id="9" name="Group 8"/>
          <p:cNvGrpSpPr/>
          <p:nvPr/>
        </p:nvGrpSpPr>
        <p:grpSpPr>
          <a:xfrm>
            <a:off x="3957520" y="3352190"/>
            <a:ext cx="4992650" cy="3328434"/>
            <a:chOff x="3957520" y="3352190"/>
            <a:chExt cx="4992650" cy="3328434"/>
          </a:xfrm>
        </p:grpSpPr>
        <p:pic>
          <p:nvPicPr>
            <p:cNvPr id="1027" name="Picture 3"/>
            <p:cNvPicPr>
              <a:picLocks noChangeAspect="1" noChangeArrowheads="1"/>
            </p:cNvPicPr>
            <p:nvPr/>
          </p:nvPicPr>
          <p:blipFill>
            <a:blip r:embed="rId3" cstate="print"/>
            <a:stretch>
              <a:fillRect/>
            </a:stretch>
          </p:blipFill>
          <p:spPr bwMode="auto">
            <a:xfrm>
              <a:off x="3957520" y="3352190"/>
              <a:ext cx="4992650" cy="3328434"/>
            </a:xfrm>
            <a:prstGeom prst="rect">
              <a:avLst/>
            </a:prstGeom>
            <a:noFill/>
            <a:ln w="9525">
              <a:noFill/>
              <a:miter lim="800000"/>
              <a:headEnd/>
              <a:tailEnd/>
            </a:ln>
          </p:spPr>
        </p:pic>
        <p:sp>
          <p:nvSpPr>
            <p:cNvPr id="8" name="TextBox 7"/>
            <p:cNvSpPr txBox="1"/>
            <p:nvPr/>
          </p:nvSpPr>
          <p:spPr>
            <a:xfrm>
              <a:off x="3957520" y="6309375"/>
              <a:ext cx="2274982" cy="369332"/>
            </a:xfrm>
            <a:prstGeom prst="rect">
              <a:avLst/>
            </a:prstGeom>
            <a:noFill/>
          </p:spPr>
          <p:txBody>
            <a:bodyPr wrap="none" rtlCol="0">
              <a:spAutoFit/>
            </a:bodyPr>
            <a:lstStyle/>
            <a:p>
              <a:r>
                <a:rPr lang="en-US" dirty="0" smtClean="0"/>
                <a:t>Gray County Nov 07</a:t>
              </a: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Recovery</a:t>
            </a:r>
            <a:endParaRPr lang="en-US" dirty="0"/>
          </a:p>
        </p:txBody>
      </p:sp>
      <p:pic>
        <p:nvPicPr>
          <p:cNvPr id="3" name="Picture 4"/>
          <p:cNvPicPr>
            <a:picLocks noChangeAspect="1" noChangeArrowheads="1"/>
          </p:cNvPicPr>
          <p:nvPr/>
        </p:nvPicPr>
        <p:blipFill>
          <a:blip r:embed="rId2" cstate="print"/>
          <a:stretch>
            <a:fillRect/>
          </a:stretch>
        </p:blipFill>
        <p:spPr bwMode="auto">
          <a:xfrm>
            <a:off x="272545" y="1547155"/>
            <a:ext cx="5605225" cy="3784257"/>
          </a:xfrm>
          <a:prstGeom prst="rect">
            <a:avLst/>
          </a:prstGeom>
          <a:noFill/>
          <a:ln w="9525">
            <a:noFill/>
            <a:miter lim="800000"/>
            <a:headEnd/>
            <a:tailEnd/>
          </a:ln>
        </p:spPr>
      </p:pic>
      <p:sp>
        <p:nvSpPr>
          <p:cNvPr id="4" name="TextBox 3"/>
          <p:cNvSpPr txBox="1"/>
          <p:nvPr/>
        </p:nvSpPr>
        <p:spPr>
          <a:xfrm>
            <a:off x="270640" y="5003605"/>
            <a:ext cx="2262158" cy="369332"/>
          </a:xfrm>
          <a:prstGeom prst="rect">
            <a:avLst/>
          </a:prstGeom>
          <a:noFill/>
        </p:spPr>
        <p:txBody>
          <a:bodyPr wrap="none" rtlCol="0">
            <a:spAutoFit/>
          </a:bodyPr>
          <a:lstStyle/>
          <a:p>
            <a:r>
              <a:rPr lang="en-US" dirty="0" smtClean="0">
                <a:solidFill>
                  <a:schemeClr val="bg1"/>
                </a:solidFill>
              </a:rPr>
              <a:t>Gray County Mar 06</a:t>
            </a:r>
            <a:endParaRPr lang="en-US" dirty="0">
              <a:solidFill>
                <a:schemeClr val="bg1"/>
              </a:solidFill>
            </a:endParaRPr>
          </a:p>
        </p:txBody>
      </p:sp>
      <p:grpSp>
        <p:nvGrpSpPr>
          <p:cNvPr id="7" name="Group 6"/>
          <p:cNvGrpSpPr/>
          <p:nvPr/>
        </p:nvGrpSpPr>
        <p:grpSpPr>
          <a:xfrm>
            <a:off x="3227825" y="2852925"/>
            <a:ext cx="5685745" cy="3763690"/>
            <a:chOff x="3458255" y="3094310"/>
            <a:chExt cx="5685745" cy="3763690"/>
          </a:xfrm>
        </p:grpSpPr>
        <p:pic>
          <p:nvPicPr>
            <p:cNvPr id="1026" name="Picture 2" descr="C:\Ken\Research\Quail X Wildfire Panhandle 06\Quail x Wildfire Research\Wildfire photo points Bar P Ranch Nov 19 07\10007B27\LOW_RES\FL000024.JPG"/>
            <p:cNvPicPr>
              <a:picLocks noChangeAspect="1" noChangeArrowheads="1"/>
            </p:cNvPicPr>
            <p:nvPr/>
          </p:nvPicPr>
          <p:blipFill>
            <a:blip r:embed="rId3" cstate="print"/>
            <a:srcRect/>
            <a:stretch>
              <a:fillRect/>
            </a:stretch>
          </p:blipFill>
          <p:spPr bwMode="auto">
            <a:xfrm>
              <a:off x="3489630" y="3094310"/>
              <a:ext cx="5654370" cy="3763690"/>
            </a:xfrm>
            <a:prstGeom prst="rect">
              <a:avLst/>
            </a:prstGeom>
            <a:noFill/>
          </p:spPr>
        </p:pic>
        <p:sp>
          <p:nvSpPr>
            <p:cNvPr id="6" name="TextBox 5"/>
            <p:cNvSpPr txBox="1"/>
            <p:nvPr/>
          </p:nvSpPr>
          <p:spPr>
            <a:xfrm>
              <a:off x="3458255" y="6488668"/>
              <a:ext cx="2274982" cy="369332"/>
            </a:xfrm>
            <a:prstGeom prst="rect">
              <a:avLst/>
            </a:prstGeom>
            <a:noFill/>
          </p:spPr>
          <p:txBody>
            <a:bodyPr wrap="none" rtlCol="0">
              <a:spAutoFit/>
            </a:bodyPr>
            <a:lstStyle/>
            <a:p>
              <a:r>
                <a:rPr lang="en-US" dirty="0" smtClean="0">
                  <a:solidFill>
                    <a:schemeClr val="bg1"/>
                  </a:solidFill>
                </a:rPr>
                <a:t>Gray County Nov 07</a:t>
              </a:r>
              <a:endParaRPr lang="en-US" dirty="0">
                <a:solidFill>
                  <a:schemeClr val="bg1"/>
                </a:solidFill>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6" name="Picture 5"/>
          <p:cNvPicPr>
            <a:picLocks noChangeAspect="1"/>
          </p:cNvPicPr>
          <p:nvPr/>
        </p:nvPicPr>
        <p:blipFill>
          <a:blip r:embed="rId2"/>
          <a:stretch>
            <a:fillRect/>
          </a:stretch>
        </p:blipFill>
        <p:spPr>
          <a:xfrm>
            <a:off x="1153955" y="1739180"/>
            <a:ext cx="6953110" cy="4055981"/>
          </a:xfrm>
          <a:prstGeom prst="rect">
            <a:avLst/>
          </a:prstGeom>
        </p:spPr>
      </p:pic>
      <p:sp>
        <p:nvSpPr>
          <p:cNvPr id="7" name="Rectangle 6"/>
          <p:cNvSpPr/>
          <p:nvPr/>
        </p:nvSpPr>
        <p:spPr>
          <a:xfrm>
            <a:off x="923525" y="5829112"/>
            <a:ext cx="7527380" cy="646331"/>
          </a:xfrm>
          <a:prstGeom prst="rect">
            <a:avLst/>
          </a:prstGeom>
        </p:spPr>
        <p:txBody>
          <a:bodyPr wrap="square">
            <a:spAutoFit/>
          </a:bodyPr>
          <a:lstStyle/>
          <a:p>
            <a:r>
              <a:rPr lang="en-US" dirty="0"/>
              <a:t>Annual precipitation totals (cm) and long-term mean for Amarillo, Texas.  Data from National Oceanic and Atmospheric Administration </a:t>
            </a:r>
          </a:p>
        </p:txBody>
      </p:sp>
    </p:spTree>
    <p:extLst>
      <p:ext uri="{BB962C8B-B14F-4D97-AF65-F5344CB8AC3E}">
        <p14:creationId xmlns:p14="http://schemas.microsoft.com/office/powerpoint/2010/main" val="273133922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15624" b="18510"/>
          <a:stretch/>
        </p:blipFill>
        <p:spPr bwMode="auto">
          <a:xfrm>
            <a:off x="1000335" y="356600"/>
            <a:ext cx="5198655" cy="5165343"/>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489391" y="5694895"/>
            <a:ext cx="7988240" cy="923330"/>
          </a:xfrm>
          <a:prstGeom prst="rect">
            <a:avLst/>
          </a:prstGeom>
        </p:spPr>
        <p:txBody>
          <a:bodyPr wrap="square">
            <a:spAutoFit/>
          </a:bodyPr>
          <a:lstStyle/>
          <a:p>
            <a:r>
              <a:rPr lang="en-US" dirty="0"/>
              <a:t>Bobwhite abundance from 1978-2011 for the High Plains (a) and Rolling Plains (b) </a:t>
            </a:r>
            <a:r>
              <a:rPr lang="en-US" dirty="0" err="1"/>
              <a:t>ecoregions</a:t>
            </a:r>
            <a:r>
              <a:rPr lang="en-US" dirty="0"/>
              <a:t> as estimated by summer roadside counts.  Data from Texas Parks and Wildlife Department </a:t>
            </a:r>
          </a:p>
        </p:txBody>
      </p:sp>
    </p:spTree>
    <p:extLst>
      <p:ext uri="{BB962C8B-B14F-4D97-AF65-F5344CB8AC3E}">
        <p14:creationId xmlns:p14="http://schemas.microsoft.com/office/powerpoint/2010/main" val="34913533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algn="l" eaLnBrk="1" fontAlgn="auto" hangingPunct="1">
              <a:spcAft>
                <a:spcPts val="0"/>
              </a:spcAft>
              <a:defRPr/>
            </a:pPr>
            <a:r>
              <a:rPr lang="en-US" dirty="0" smtClean="0">
                <a:solidFill>
                  <a:schemeClr val="tx2">
                    <a:tint val="100000"/>
                    <a:shade val="90000"/>
                    <a:satMod val="250000"/>
                    <a:alpha val="100000"/>
                  </a:schemeClr>
                </a:solidFill>
              </a:rPr>
              <a:t>March 2006</a:t>
            </a:r>
            <a:endParaRPr lang="en-US" dirty="0">
              <a:solidFill>
                <a:schemeClr val="tx2">
                  <a:tint val="100000"/>
                  <a:shade val="90000"/>
                  <a:satMod val="250000"/>
                  <a:alpha val="100000"/>
                </a:schemeClr>
              </a:solidFill>
            </a:endParaRPr>
          </a:p>
        </p:txBody>
      </p:sp>
      <p:pic>
        <p:nvPicPr>
          <p:cNvPr id="11267" name="Picture 3"/>
          <p:cNvPicPr>
            <a:picLocks noChangeAspect="1" noChangeArrowheads="1"/>
          </p:cNvPicPr>
          <p:nvPr/>
        </p:nvPicPr>
        <p:blipFill>
          <a:blip r:embed="rId2" cstate="print"/>
          <a:srcRect/>
          <a:stretch>
            <a:fillRect/>
          </a:stretch>
        </p:blipFill>
        <p:spPr bwMode="auto">
          <a:xfrm>
            <a:off x="309046" y="3366805"/>
            <a:ext cx="4301360" cy="3226020"/>
          </a:xfrm>
          <a:prstGeom prst="rect">
            <a:avLst/>
          </a:prstGeom>
          <a:noFill/>
          <a:ln w="9525">
            <a:solidFill>
              <a:schemeClr val="accent1">
                <a:shade val="50000"/>
              </a:schemeClr>
            </a:solid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226355" y="1585560"/>
            <a:ext cx="4531790" cy="3398842"/>
          </a:xfrm>
          <a:prstGeom prst="rect">
            <a:avLst/>
          </a:prstGeom>
          <a:noFill/>
          <a:ln w="9525">
            <a:solidFill>
              <a:schemeClr val="accent1">
                <a:shade val="50000"/>
              </a:schemeClr>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1385"/>
            <a:ext cx="8229600" cy="514820"/>
          </a:xfrm>
        </p:spPr>
        <p:txBody>
          <a:bodyPr>
            <a:noAutofit/>
          </a:bodyPr>
          <a:lstStyle/>
          <a:p>
            <a:pPr algn="l"/>
            <a:r>
              <a:rPr lang="en-US" sz="3200" dirty="0"/>
              <a:t>B</a:t>
            </a:r>
            <a:r>
              <a:rPr lang="en-US" sz="3200" dirty="0" smtClean="0"/>
              <a:t>obwhite average densities by transect.   </a:t>
            </a:r>
            <a:endParaRPr lang="en-US" sz="3200" dirty="0"/>
          </a:p>
        </p:txBody>
      </p:sp>
      <p:pic>
        <p:nvPicPr>
          <p:cNvPr id="40" name="Picture 39" descr="Quail Wildfire data summary table image 09.jpg"/>
          <p:cNvPicPr>
            <a:picLocks noChangeAspect="1"/>
          </p:cNvPicPr>
          <p:nvPr/>
        </p:nvPicPr>
        <p:blipFill>
          <a:blip r:embed="rId2" cstate="print"/>
          <a:stretch>
            <a:fillRect/>
          </a:stretch>
        </p:blipFill>
        <p:spPr>
          <a:xfrm>
            <a:off x="5562600" y="894270"/>
            <a:ext cx="2780256" cy="5123990"/>
          </a:xfrm>
          <a:prstGeom prst="rect">
            <a:avLst/>
          </a:prstGeom>
        </p:spPr>
      </p:pic>
      <p:grpSp>
        <p:nvGrpSpPr>
          <p:cNvPr id="52" name="Group 101"/>
          <p:cNvGrpSpPr/>
          <p:nvPr/>
        </p:nvGrpSpPr>
        <p:grpSpPr>
          <a:xfrm>
            <a:off x="342900" y="894270"/>
            <a:ext cx="5029200" cy="5120069"/>
            <a:chOff x="17526000" y="14701689"/>
            <a:chExt cx="9294863" cy="10213047"/>
          </a:xfrm>
        </p:grpSpPr>
        <p:pic>
          <p:nvPicPr>
            <p:cNvPr id="54" name="Picture 4"/>
            <p:cNvPicPr>
              <a:picLocks noChangeAspect="1" noChangeArrowheads="1"/>
            </p:cNvPicPr>
            <p:nvPr/>
          </p:nvPicPr>
          <p:blipFill>
            <a:blip r:embed="rId3" cstate="print"/>
            <a:srcRect/>
            <a:stretch>
              <a:fillRect/>
            </a:stretch>
          </p:blipFill>
          <p:spPr bwMode="auto">
            <a:xfrm>
              <a:off x="17526000" y="14701689"/>
              <a:ext cx="9294863" cy="10213047"/>
            </a:xfrm>
            <a:prstGeom prst="rect">
              <a:avLst/>
            </a:prstGeom>
            <a:noFill/>
            <a:ln w="9525">
              <a:noFill/>
              <a:miter lim="800000"/>
              <a:headEnd/>
              <a:tailEnd/>
            </a:ln>
          </p:spPr>
        </p:pic>
        <p:sp>
          <p:nvSpPr>
            <p:cNvPr id="55" name="TextBox 54"/>
            <p:cNvSpPr txBox="1"/>
            <p:nvPr/>
          </p:nvSpPr>
          <p:spPr>
            <a:xfrm>
              <a:off x="18135600" y="19583400"/>
              <a:ext cx="340158" cy="461665"/>
            </a:xfrm>
            <a:prstGeom prst="rect">
              <a:avLst/>
            </a:prstGeom>
            <a:noFill/>
          </p:spPr>
          <p:txBody>
            <a:bodyPr wrap="none" rtlCol="0">
              <a:spAutoFit/>
            </a:bodyPr>
            <a:lstStyle/>
            <a:p>
              <a:r>
                <a:rPr lang="en-US" sz="2400" b="1" dirty="0" smtClean="0"/>
                <a:t>1</a:t>
              </a:r>
              <a:endParaRPr lang="en-US" sz="2400" b="1" dirty="0"/>
            </a:p>
          </p:txBody>
        </p:sp>
        <p:sp>
          <p:nvSpPr>
            <p:cNvPr id="56" name="TextBox 55"/>
            <p:cNvSpPr txBox="1"/>
            <p:nvPr/>
          </p:nvSpPr>
          <p:spPr>
            <a:xfrm>
              <a:off x="20193000" y="17907000"/>
              <a:ext cx="340158" cy="461665"/>
            </a:xfrm>
            <a:prstGeom prst="rect">
              <a:avLst/>
            </a:prstGeom>
            <a:noFill/>
          </p:spPr>
          <p:txBody>
            <a:bodyPr wrap="none" rtlCol="0">
              <a:spAutoFit/>
            </a:bodyPr>
            <a:lstStyle/>
            <a:p>
              <a:r>
                <a:rPr lang="en-US" sz="2400" b="1" dirty="0" smtClean="0"/>
                <a:t>2</a:t>
              </a:r>
              <a:endParaRPr lang="en-US" sz="2400" b="1" dirty="0"/>
            </a:p>
          </p:txBody>
        </p:sp>
        <p:sp>
          <p:nvSpPr>
            <p:cNvPr id="57" name="TextBox 56"/>
            <p:cNvSpPr txBox="1"/>
            <p:nvPr/>
          </p:nvSpPr>
          <p:spPr>
            <a:xfrm>
              <a:off x="21869400" y="17449800"/>
              <a:ext cx="340158" cy="461665"/>
            </a:xfrm>
            <a:prstGeom prst="rect">
              <a:avLst/>
            </a:prstGeom>
            <a:noFill/>
          </p:spPr>
          <p:txBody>
            <a:bodyPr wrap="none" rtlCol="0">
              <a:spAutoFit/>
            </a:bodyPr>
            <a:lstStyle/>
            <a:p>
              <a:r>
                <a:rPr lang="en-US" sz="2400" b="1" dirty="0" smtClean="0"/>
                <a:t>3</a:t>
              </a:r>
              <a:endParaRPr lang="en-US" sz="2400" b="1" dirty="0"/>
            </a:p>
          </p:txBody>
        </p:sp>
        <p:sp>
          <p:nvSpPr>
            <p:cNvPr id="58" name="TextBox 57"/>
            <p:cNvSpPr txBox="1"/>
            <p:nvPr/>
          </p:nvSpPr>
          <p:spPr>
            <a:xfrm>
              <a:off x="20955000" y="21336000"/>
              <a:ext cx="340158" cy="461665"/>
            </a:xfrm>
            <a:prstGeom prst="rect">
              <a:avLst/>
            </a:prstGeom>
            <a:noFill/>
          </p:spPr>
          <p:txBody>
            <a:bodyPr wrap="none" rtlCol="0">
              <a:spAutoFit/>
            </a:bodyPr>
            <a:lstStyle/>
            <a:p>
              <a:r>
                <a:rPr lang="en-US" sz="2400" b="1" dirty="0" smtClean="0"/>
                <a:t>4</a:t>
              </a:r>
              <a:endParaRPr lang="en-US" sz="2400" b="1" dirty="0"/>
            </a:p>
          </p:txBody>
        </p:sp>
        <p:sp>
          <p:nvSpPr>
            <p:cNvPr id="59" name="TextBox 58"/>
            <p:cNvSpPr txBox="1"/>
            <p:nvPr/>
          </p:nvSpPr>
          <p:spPr>
            <a:xfrm>
              <a:off x="21945600" y="20650200"/>
              <a:ext cx="340158" cy="461665"/>
            </a:xfrm>
            <a:prstGeom prst="rect">
              <a:avLst/>
            </a:prstGeom>
            <a:noFill/>
          </p:spPr>
          <p:txBody>
            <a:bodyPr wrap="none" rtlCol="0">
              <a:spAutoFit/>
            </a:bodyPr>
            <a:lstStyle/>
            <a:p>
              <a:r>
                <a:rPr lang="en-US" sz="2400" b="1" dirty="0" smtClean="0"/>
                <a:t>5</a:t>
              </a:r>
              <a:endParaRPr lang="en-US" sz="2400" b="1" dirty="0"/>
            </a:p>
          </p:txBody>
        </p:sp>
        <p:sp>
          <p:nvSpPr>
            <p:cNvPr id="60" name="TextBox 59"/>
            <p:cNvSpPr txBox="1"/>
            <p:nvPr/>
          </p:nvSpPr>
          <p:spPr>
            <a:xfrm>
              <a:off x="24004238" y="20097576"/>
              <a:ext cx="340157" cy="461665"/>
            </a:xfrm>
            <a:prstGeom prst="rect">
              <a:avLst/>
            </a:prstGeom>
            <a:noFill/>
          </p:spPr>
          <p:txBody>
            <a:bodyPr wrap="none" rtlCol="0">
              <a:spAutoFit/>
            </a:bodyPr>
            <a:lstStyle/>
            <a:p>
              <a:r>
                <a:rPr lang="en-US" sz="2400" b="1" dirty="0" smtClean="0"/>
                <a:t>6</a:t>
              </a:r>
              <a:endParaRPr lang="en-US" sz="2400" b="1" dirty="0"/>
            </a:p>
          </p:txBody>
        </p:sp>
      </p:grpSp>
      <p:sp>
        <p:nvSpPr>
          <p:cNvPr id="3" name="TextBox 2"/>
          <p:cNvSpPr txBox="1"/>
          <p:nvPr/>
        </p:nvSpPr>
        <p:spPr>
          <a:xfrm>
            <a:off x="309045" y="6040540"/>
            <a:ext cx="8261625" cy="646331"/>
          </a:xfrm>
          <a:prstGeom prst="rect">
            <a:avLst/>
          </a:prstGeom>
          <a:noFill/>
        </p:spPr>
        <p:txBody>
          <a:bodyPr wrap="square" rtlCol="0">
            <a:spAutoFit/>
          </a:bodyPr>
          <a:lstStyle/>
          <a:p>
            <a:r>
              <a:rPr lang="en-US" dirty="0"/>
              <a:t>Significant difference (p ≤ 0.05) indicated by differing superscript (years) or </a:t>
            </a:r>
            <a:r>
              <a:rPr lang="en-US" b="1" dirty="0"/>
              <a:t>bold</a:t>
            </a:r>
            <a:r>
              <a:rPr lang="en-US" dirty="0"/>
              <a:t> (treatment, within year(s)).</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sp>
        <p:nvSpPr>
          <p:cNvPr id="10" name="TextBox 9"/>
          <p:cNvSpPr txBox="1"/>
          <p:nvPr/>
        </p:nvSpPr>
        <p:spPr>
          <a:xfrm>
            <a:off x="385854" y="3870045"/>
            <a:ext cx="5799156" cy="2554545"/>
          </a:xfrm>
          <a:prstGeom prst="rect">
            <a:avLst/>
          </a:prstGeom>
          <a:noFill/>
        </p:spPr>
        <p:txBody>
          <a:bodyPr wrap="square" rtlCol="0">
            <a:spAutoFit/>
          </a:bodyPr>
          <a:lstStyle/>
          <a:p>
            <a:pPr>
              <a:buFont typeface="Arial" pitchFamily="34" charset="0"/>
              <a:buChar char="•"/>
            </a:pPr>
            <a:r>
              <a:rPr lang="en-US" sz="2000" dirty="0" smtClean="0"/>
              <a:t> Combined </a:t>
            </a:r>
          </a:p>
          <a:p>
            <a:pPr lvl="1">
              <a:buFont typeface="Arial" pitchFamily="34" charset="0"/>
              <a:buChar char="•"/>
            </a:pPr>
            <a:r>
              <a:rPr lang="en-US" sz="2000" dirty="0" smtClean="0"/>
              <a:t>Burned &lt; Unburned 2006</a:t>
            </a:r>
          </a:p>
          <a:p>
            <a:pPr lvl="1">
              <a:buFont typeface="Arial" pitchFamily="34" charset="0"/>
              <a:buChar char="•"/>
            </a:pPr>
            <a:r>
              <a:rPr lang="en-US" sz="2000" dirty="0" smtClean="0"/>
              <a:t>Burned 06 &lt; Burned 07</a:t>
            </a:r>
          </a:p>
          <a:p>
            <a:pPr lvl="1">
              <a:buFont typeface="Arial" pitchFamily="34" charset="0"/>
              <a:buChar char="•"/>
            </a:pPr>
            <a:r>
              <a:rPr lang="en-US" sz="2000" dirty="0" smtClean="0"/>
              <a:t>North Block</a:t>
            </a:r>
          </a:p>
          <a:p>
            <a:pPr lvl="2">
              <a:buFont typeface="Arial" pitchFamily="34" charset="0"/>
              <a:buChar char="•"/>
            </a:pPr>
            <a:r>
              <a:rPr lang="en-US" sz="2000" dirty="0" smtClean="0"/>
              <a:t>B &lt; UB 2006</a:t>
            </a:r>
          </a:p>
          <a:p>
            <a:pPr lvl="2">
              <a:buFont typeface="Arial" pitchFamily="34" charset="0"/>
              <a:buChar char="•"/>
            </a:pPr>
            <a:r>
              <a:rPr lang="en-US" sz="2000" dirty="0" smtClean="0"/>
              <a:t>B &lt; UB 06/07, 06/08</a:t>
            </a:r>
          </a:p>
          <a:p>
            <a:pPr lvl="1">
              <a:buFont typeface="Arial" pitchFamily="34" charset="0"/>
              <a:buChar char="•"/>
            </a:pPr>
            <a:r>
              <a:rPr lang="en-US" sz="2000" dirty="0" smtClean="0"/>
              <a:t>South Block</a:t>
            </a:r>
          </a:p>
          <a:p>
            <a:pPr lvl="2">
              <a:buFont typeface="Arial" pitchFamily="34" charset="0"/>
              <a:buChar char="•"/>
            </a:pPr>
            <a:r>
              <a:rPr lang="en-US" sz="2000" dirty="0" smtClean="0"/>
              <a:t>B &lt; UB 2006, 2007, 2008</a:t>
            </a:r>
            <a:endParaRPr lang="en-US" sz="2000" dirty="0"/>
          </a:p>
        </p:txBody>
      </p:sp>
      <p:pic>
        <p:nvPicPr>
          <p:cNvPr id="5" name="Picture 4" descr="Quail Wildfire data summary table image 09.jpg"/>
          <p:cNvPicPr>
            <a:picLocks noChangeAspect="1"/>
          </p:cNvPicPr>
          <p:nvPr/>
        </p:nvPicPr>
        <p:blipFill>
          <a:blip r:embed="rId3" cstate="print"/>
          <a:stretch>
            <a:fillRect/>
          </a:stretch>
        </p:blipFill>
        <p:spPr>
          <a:xfrm>
            <a:off x="6131509" y="1508750"/>
            <a:ext cx="2780256" cy="5123990"/>
          </a:xfrm>
          <a:prstGeom prst="rect">
            <a:avLst/>
          </a:prstGeom>
        </p:spPr>
      </p:pic>
      <p:grpSp>
        <p:nvGrpSpPr>
          <p:cNvPr id="6" name="Group 101"/>
          <p:cNvGrpSpPr/>
          <p:nvPr/>
        </p:nvGrpSpPr>
        <p:grpSpPr>
          <a:xfrm>
            <a:off x="2152485" y="241385"/>
            <a:ext cx="3610070" cy="3494855"/>
            <a:chOff x="17526000" y="14701689"/>
            <a:chExt cx="9294863" cy="10213047"/>
          </a:xfrm>
        </p:grpSpPr>
        <p:pic>
          <p:nvPicPr>
            <p:cNvPr id="7" name="Picture 4"/>
            <p:cNvPicPr>
              <a:picLocks noChangeAspect="1" noChangeArrowheads="1"/>
            </p:cNvPicPr>
            <p:nvPr/>
          </p:nvPicPr>
          <p:blipFill>
            <a:blip r:embed="rId4" cstate="print"/>
            <a:srcRect/>
            <a:stretch>
              <a:fillRect/>
            </a:stretch>
          </p:blipFill>
          <p:spPr bwMode="auto">
            <a:xfrm>
              <a:off x="17526000" y="14701689"/>
              <a:ext cx="9294863" cy="10213047"/>
            </a:xfrm>
            <a:prstGeom prst="rect">
              <a:avLst/>
            </a:prstGeom>
            <a:noFill/>
            <a:ln w="9525">
              <a:noFill/>
              <a:miter lim="800000"/>
              <a:headEnd/>
              <a:tailEnd/>
            </a:ln>
          </p:spPr>
        </p:pic>
        <p:sp>
          <p:nvSpPr>
            <p:cNvPr id="8" name="TextBox 7"/>
            <p:cNvSpPr txBox="1"/>
            <p:nvPr/>
          </p:nvSpPr>
          <p:spPr>
            <a:xfrm>
              <a:off x="18135600" y="19583401"/>
              <a:ext cx="799382" cy="998136"/>
            </a:xfrm>
            <a:prstGeom prst="rect">
              <a:avLst/>
            </a:prstGeom>
            <a:noFill/>
          </p:spPr>
          <p:txBody>
            <a:bodyPr wrap="none" rtlCol="0">
              <a:spAutoFit/>
            </a:bodyPr>
            <a:lstStyle/>
            <a:p>
              <a:r>
                <a:rPr lang="en-US" sz="1400" b="1" dirty="0" smtClean="0"/>
                <a:t>1</a:t>
              </a:r>
              <a:endParaRPr lang="en-US" sz="1400" b="1" dirty="0"/>
            </a:p>
          </p:txBody>
        </p:sp>
        <p:sp>
          <p:nvSpPr>
            <p:cNvPr id="9" name="TextBox 8"/>
            <p:cNvSpPr txBox="1"/>
            <p:nvPr/>
          </p:nvSpPr>
          <p:spPr>
            <a:xfrm>
              <a:off x="20193000" y="17907000"/>
              <a:ext cx="799382" cy="998136"/>
            </a:xfrm>
            <a:prstGeom prst="rect">
              <a:avLst/>
            </a:prstGeom>
            <a:noFill/>
          </p:spPr>
          <p:txBody>
            <a:bodyPr wrap="none" rtlCol="0">
              <a:spAutoFit/>
            </a:bodyPr>
            <a:lstStyle/>
            <a:p>
              <a:r>
                <a:rPr lang="en-US" sz="1400" b="1" dirty="0" smtClean="0"/>
                <a:t>2</a:t>
              </a:r>
              <a:endParaRPr lang="en-US" sz="1400" b="1" dirty="0"/>
            </a:p>
          </p:txBody>
        </p:sp>
        <p:sp>
          <p:nvSpPr>
            <p:cNvPr id="12" name="TextBox 11"/>
            <p:cNvSpPr txBox="1"/>
            <p:nvPr/>
          </p:nvSpPr>
          <p:spPr>
            <a:xfrm>
              <a:off x="21869401" y="17449801"/>
              <a:ext cx="799382" cy="998136"/>
            </a:xfrm>
            <a:prstGeom prst="rect">
              <a:avLst/>
            </a:prstGeom>
            <a:noFill/>
          </p:spPr>
          <p:txBody>
            <a:bodyPr wrap="none" rtlCol="0">
              <a:spAutoFit/>
            </a:bodyPr>
            <a:lstStyle/>
            <a:p>
              <a:r>
                <a:rPr lang="en-US" sz="1400" b="1" dirty="0" smtClean="0"/>
                <a:t>3</a:t>
              </a:r>
              <a:endParaRPr lang="en-US" sz="1400" b="1" dirty="0"/>
            </a:p>
          </p:txBody>
        </p:sp>
        <p:sp>
          <p:nvSpPr>
            <p:cNvPr id="13" name="TextBox 12"/>
            <p:cNvSpPr txBox="1"/>
            <p:nvPr/>
          </p:nvSpPr>
          <p:spPr>
            <a:xfrm>
              <a:off x="20954999" y="21336001"/>
              <a:ext cx="799382" cy="998136"/>
            </a:xfrm>
            <a:prstGeom prst="rect">
              <a:avLst/>
            </a:prstGeom>
            <a:noFill/>
          </p:spPr>
          <p:txBody>
            <a:bodyPr wrap="none" rtlCol="0">
              <a:spAutoFit/>
            </a:bodyPr>
            <a:lstStyle/>
            <a:p>
              <a:r>
                <a:rPr lang="en-US" sz="1400" b="1" dirty="0" smtClean="0"/>
                <a:t>4</a:t>
              </a:r>
              <a:endParaRPr lang="en-US" sz="1400" b="1" dirty="0"/>
            </a:p>
          </p:txBody>
        </p:sp>
        <p:sp>
          <p:nvSpPr>
            <p:cNvPr id="14" name="TextBox 13"/>
            <p:cNvSpPr txBox="1"/>
            <p:nvPr/>
          </p:nvSpPr>
          <p:spPr>
            <a:xfrm>
              <a:off x="21945601" y="20650199"/>
              <a:ext cx="799382" cy="998136"/>
            </a:xfrm>
            <a:prstGeom prst="rect">
              <a:avLst/>
            </a:prstGeom>
            <a:noFill/>
          </p:spPr>
          <p:txBody>
            <a:bodyPr wrap="none" rtlCol="0">
              <a:spAutoFit/>
            </a:bodyPr>
            <a:lstStyle/>
            <a:p>
              <a:r>
                <a:rPr lang="en-US" sz="1400" b="1" dirty="0" smtClean="0"/>
                <a:t>5</a:t>
              </a:r>
              <a:endParaRPr lang="en-US" sz="1400" b="1" dirty="0"/>
            </a:p>
          </p:txBody>
        </p:sp>
        <p:sp>
          <p:nvSpPr>
            <p:cNvPr id="15" name="TextBox 14"/>
            <p:cNvSpPr txBox="1"/>
            <p:nvPr/>
          </p:nvSpPr>
          <p:spPr>
            <a:xfrm>
              <a:off x="24004237" y="20097577"/>
              <a:ext cx="799382" cy="998136"/>
            </a:xfrm>
            <a:prstGeom prst="rect">
              <a:avLst/>
            </a:prstGeom>
            <a:noFill/>
          </p:spPr>
          <p:txBody>
            <a:bodyPr wrap="none" rtlCol="0">
              <a:spAutoFit/>
            </a:bodyPr>
            <a:lstStyle/>
            <a:p>
              <a:r>
                <a:rPr lang="en-US" sz="1400" b="1" dirty="0" smtClean="0"/>
                <a:t>6</a:t>
              </a:r>
              <a:endParaRPr lang="en-US" sz="1400" b="1" dirty="0"/>
            </a:p>
          </p:txBody>
        </p:sp>
      </p:grpSp>
      <p:sp>
        <p:nvSpPr>
          <p:cNvPr id="17" name="Line Callout 1 16"/>
          <p:cNvSpPr/>
          <p:nvPr/>
        </p:nvSpPr>
        <p:spPr>
          <a:xfrm>
            <a:off x="7106730" y="6171880"/>
            <a:ext cx="499265" cy="460860"/>
          </a:xfrm>
          <a:prstGeom prst="borderCallout1">
            <a:avLst>
              <a:gd name="adj1" fmla="val 46435"/>
              <a:gd name="adj2" fmla="val -1944"/>
              <a:gd name="adj3" fmla="val -378177"/>
              <a:gd name="adj4" fmla="val -63902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1 17"/>
          <p:cNvSpPr/>
          <p:nvPr/>
        </p:nvSpPr>
        <p:spPr>
          <a:xfrm>
            <a:off x="7106730" y="6171880"/>
            <a:ext cx="1152150" cy="252710"/>
          </a:xfrm>
          <a:prstGeom prst="borderCallout1">
            <a:avLst>
              <a:gd name="adj1" fmla="val 39787"/>
              <a:gd name="adj2" fmla="val 895"/>
              <a:gd name="adj3" fmla="val -586836"/>
              <a:gd name="adj4" fmla="val -2984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sp>
        <p:nvSpPr>
          <p:cNvPr id="10" name="TextBox 9"/>
          <p:cNvSpPr txBox="1"/>
          <p:nvPr/>
        </p:nvSpPr>
        <p:spPr>
          <a:xfrm>
            <a:off x="385854" y="3769011"/>
            <a:ext cx="5799156" cy="2554545"/>
          </a:xfrm>
          <a:prstGeom prst="rect">
            <a:avLst/>
          </a:prstGeom>
          <a:noFill/>
        </p:spPr>
        <p:txBody>
          <a:bodyPr wrap="square" rtlCol="0">
            <a:spAutoFit/>
          </a:bodyPr>
          <a:lstStyle/>
          <a:p>
            <a:pPr>
              <a:buFont typeface="Arial" pitchFamily="34" charset="0"/>
              <a:buChar char="•"/>
            </a:pPr>
            <a:r>
              <a:rPr lang="en-US" sz="2000" dirty="0" smtClean="0"/>
              <a:t>  2 of 6 lines, all 3 years combined, B &lt; UB</a:t>
            </a:r>
          </a:p>
          <a:p>
            <a:pPr>
              <a:buFont typeface="Arial" pitchFamily="34" charset="0"/>
              <a:buChar char="•"/>
            </a:pPr>
            <a:r>
              <a:rPr lang="en-US" sz="2000" dirty="0" smtClean="0"/>
              <a:t>  4 of 6 lines  2006 B &lt; UB</a:t>
            </a:r>
          </a:p>
          <a:p>
            <a:pPr>
              <a:buFont typeface="Arial" pitchFamily="34" charset="0"/>
              <a:buChar char="•"/>
            </a:pPr>
            <a:r>
              <a:rPr lang="en-US" sz="2000" dirty="0" smtClean="0">
                <a:latin typeface="Arial" pitchFamily="34" charset="0"/>
                <a:cs typeface="Arial" pitchFamily="34" charset="0"/>
              </a:rPr>
              <a:t>  Only 3 lines showed higher densities on burned      	areas</a:t>
            </a:r>
          </a:p>
          <a:p>
            <a:pPr lvl="1">
              <a:buFont typeface="Arial" pitchFamily="34" charset="0"/>
              <a:buChar char="•"/>
            </a:pPr>
            <a:r>
              <a:rPr lang="en-US" sz="2000" dirty="0" smtClean="0">
                <a:latin typeface="Arial" pitchFamily="34" charset="0"/>
                <a:cs typeface="Arial" pitchFamily="34" charset="0"/>
              </a:rPr>
              <a:t>  2 in 2008 only</a:t>
            </a:r>
          </a:p>
          <a:p>
            <a:pPr marL="685800" lvl="1" indent="-228600">
              <a:buFont typeface="Arial" charset="0"/>
              <a:buChar char="•"/>
              <a:tabLst>
                <a:tab pos="457200" algn="l"/>
                <a:tab pos="914400" algn="l"/>
                <a:tab pos="1371600" algn="l"/>
              </a:tabLst>
            </a:pPr>
            <a:r>
              <a:rPr lang="en-US" sz="2000" dirty="0" smtClean="0">
                <a:latin typeface="Arial" pitchFamily="34" charset="0"/>
                <a:cs typeface="Arial" pitchFamily="34" charset="0"/>
              </a:rPr>
              <a:t>1 (sandy site) in 2007 and 2008</a:t>
            </a:r>
          </a:p>
          <a:p>
            <a:pPr marL="228600" indent="-228600">
              <a:buFont typeface="Arial" charset="0"/>
              <a:buChar char="•"/>
              <a:tabLst>
                <a:tab pos="457200" algn="l"/>
                <a:tab pos="914400" algn="l"/>
                <a:tab pos="1371600" algn="l"/>
              </a:tabLst>
            </a:pPr>
            <a:r>
              <a:rPr lang="en-US" sz="2000" dirty="0" smtClean="0">
                <a:latin typeface="Arial" pitchFamily="34" charset="0"/>
                <a:cs typeface="Arial" pitchFamily="34" charset="0"/>
              </a:rPr>
              <a:t>2 lines showed higher densities on unburned areas all three years</a:t>
            </a:r>
          </a:p>
        </p:txBody>
      </p:sp>
      <p:pic>
        <p:nvPicPr>
          <p:cNvPr id="5" name="Picture 4" descr="Quail Wildfire data summary table image 09.jpg"/>
          <p:cNvPicPr>
            <a:picLocks noChangeAspect="1"/>
          </p:cNvPicPr>
          <p:nvPr/>
        </p:nvPicPr>
        <p:blipFill>
          <a:blip r:embed="rId3" cstate="print"/>
          <a:stretch>
            <a:fillRect/>
          </a:stretch>
        </p:blipFill>
        <p:spPr>
          <a:xfrm>
            <a:off x="6131509" y="1508750"/>
            <a:ext cx="2780256" cy="5123990"/>
          </a:xfrm>
          <a:prstGeom prst="rect">
            <a:avLst/>
          </a:prstGeom>
        </p:spPr>
      </p:pic>
      <p:grpSp>
        <p:nvGrpSpPr>
          <p:cNvPr id="3" name="Group 101"/>
          <p:cNvGrpSpPr/>
          <p:nvPr/>
        </p:nvGrpSpPr>
        <p:grpSpPr>
          <a:xfrm>
            <a:off x="2152485" y="241385"/>
            <a:ext cx="3610070" cy="3494855"/>
            <a:chOff x="17526000" y="14701689"/>
            <a:chExt cx="9294863" cy="10213047"/>
          </a:xfrm>
        </p:grpSpPr>
        <p:pic>
          <p:nvPicPr>
            <p:cNvPr id="7" name="Picture 4"/>
            <p:cNvPicPr>
              <a:picLocks noChangeAspect="1" noChangeArrowheads="1"/>
            </p:cNvPicPr>
            <p:nvPr/>
          </p:nvPicPr>
          <p:blipFill>
            <a:blip r:embed="rId4" cstate="print"/>
            <a:srcRect/>
            <a:stretch>
              <a:fillRect/>
            </a:stretch>
          </p:blipFill>
          <p:spPr bwMode="auto">
            <a:xfrm>
              <a:off x="17526000" y="14701689"/>
              <a:ext cx="9294863" cy="10213047"/>
            </a:xfrm>
            <a:prstGeom prst="rect">
              <a:avLst/>
            </a:prstGeom>
            <a:noFill/>
            <a:ln w="9525">
              <a:noFill/>
              <a:miter lim="800000"/>
              <a:headEnd/>
              <a:tailEnd/>
            </a:ln>
          </p:spPr>
        </p:pic>
        <p:sp>
          <p:nvSpPr>
            <p:cNvPr id="8" name="TextBox 7"/>
            <p:cNvSpPr txBox="1"/>
            <p:nvPr/>
          </p:nvSpPr>
          <p:spPr>
            <a:xfrm>
              <a:off x="18135600" y="19583401"/>
              <a:ext cx="799382" cy="998136"/>
            </a:xfrm>
            <a:prstGeom prst="rect">
              <a:avLst/>
            </a:prstGeom>
            <a:noFill/>
          </p:spPr>
          <p:txBody>
            <a:bodyPr wrap="none" rtlCol="0">
              <a:spAutoFit/>
            </a:bodyPr>
            <a:lstStyle/>
            <a:p>
              <a:r>
                <a:rPr lang="en-US" sz="1400" b="1" dirty="0" smtClean="0"/>
                <a:t>1</a:t>
              </a:r>
              <a:endParaRPr lang="en-US" sz="1400" b="1" dirty="0"/>
            </a:p>
          </p:txBody>
        </p:sp>
        <p:sp>
          <p:nvSpPr>
            <p:cNvPr id="9" name="TextBox 8"/>
            <p:cNvSpPr txBox="1"/>
            <p:nvPr/>
          </p:nvSpPr>
          <p:spPr>
            <a:xfrm>
              <a:off x="20193000" y="17907000"/>
              <a:ext cx="799382" cy="998136"/>
            </a:xfrm>
            <a:prstGeom prst="rect">
              <a:avLst/>
            </a:prstGeom>
            <a:noFill/>
          </p:spPr>
          <p:txBody>
            <a:bodyPr wrap="none" rtlCol="0">
              <a:spAutoFit/>
            </a:bodyPr>
            <a:lstStyle/>
            <a:p>
              <a:r>
                <a:rPr lang="en-US" sz="1400" b="1" dirty="0" smtClean="0"/>
                <a:t>2</a:t>
              </a:r>
              <a:endParaRPr lang="en-US" sz="1400" b="1" dirty="0"/>
            </a:p>
          </p:txBody>
        </p:sp>
        <p:sp>
          <p:nvSpPr>
            <p:cNvPr id="12" name="TextBox 11"/>
            <p:cNvSpPr txBox="1"/>
            <p:nvPr/>
          </p:nvSpPr>
          <p:spPr>
            <a:xfrm>
              <a:off x="21869401" y="17449801"/>
              <a:ext cx="799382" cy="998136"/>
            </a:xfrm>
            <a:prstGeom prst="rect">
              <a:avLst/>
            </a:prstGeom>
            <a:noFill/>
          </p:spPr>
          <p:txBody>
            <a:bodyPr wrap="none" rtlCol="0">
              <a:spAutoFit/>
            </a:bodyPr>
            <a:lstStyle/>
            <a:p>
              <a:r>
                <a:rPr lang="en-US" sz="1400" b="1" dirty="0" smtClean="0"/>
                <a:t>3</a:t>
              </a:r>
              <a:endParaRPr lang="en-US" sz="1400" b="1" dirty="0"/>
            </a:p>
          </p:txBody>
        </p:sp>
        <p:sp>
          <p:nvSpPr>
            <p:cNvPr id="13" name="TextBox 12"/>
            <p:cNvSpPr txBox="1"/>
            <p:nvPr/>
          </p:nvSpPr>
          <p:spPr>
            <a:xfrm>
              <a:off x="20954999" y="21336001"/>
              <a:ext cx="799382" cy="998136"/>
            </a:xfrm>
            <a:prstGeom prst="rect">
              <a:avLst/>
            </a:prstGeom>
            <a:noFill/>
          </p:spPr>
          <p:txBody>
            <a:bodyPr wrap="none" rtlCol="0">
              <a:spAutoFit/>
            </a:bodyPr>
            <a:lstStyle/>
            <a:p>
              <a:r>
                <a:rPr lang="en-US" sz="1400" b="1" dirty="0" smtClean="0"/>
                <a:t>4</a:t>
              </a:r>
              <a:endParaRPr lang="en-US" sz="1400" b="1" dirty="0"/>
            </a:p>
          </p:txBody>
        </p:sp>
        <p:sp>
          <p:nvSpPr>
            <p:cNvPr id="14" name="TextBox 13"/>
            <p:cNvSpPr txBox="1"/>
            <p:nvPr/>
          </p:nvSpPr>
          <p:spPr>
            <a:xfrm>
              <a:off x="21945601" y="20650199"/>
              <a:ext cx="799382" cy="998136"/>
            </a:xfrm>
            <a:prstGeom prst="rect">
              <a:avLst/>
            </a:prstGeom>
            <a:noFill/>
          </p:spPr>
          <p:txBody>
            <a:bodyPr wrap="none" rtlCol="0">
              <a:spAutoFit/>
            </a:bodyPr>
            <a:lstStyle/>
            <a:p>
              <a:r>
                <a:rPr lang="en-US" sz="1400" b="1" dirty="0" smtClean="0"/>
                <a:t>5</a:t>
              </a:r>
              <a:endParaRPr lang="en-US" sz="1400" b="1" dirty="0"/>
            </a:p>
          </p:txBody>
        </p:sp>
        <p:sp>
          <p:nvSpPr>
            <p:cNvPr id="15" name="TextBox 14"/>
            <p:cNvSpPr txBox="1"/>
            <p:nvPr/>
          </p:nvSpPr>
          <p:spPr>
            <a:xfrm>
              <a:off x="24004237" y="20097577"/>
              <a:ext cx="799382" cy="998136"/>
            </a:xfrm>
            <a:prstGeom prst="rect">
              <a:avLst/>
            </a:prstGeom>
            <a:noFill/>
          </p:spPr>
          <p:txBody>
            <a:bodyPr wrap="none" rtlCol="0">
              <a:spAutoFit/>
            </a:bodyPr>
            <a:lstStyle/>
            <a:p>
              <a:r>
                <a:rPr lang="en-US" sz="1400" b="1" dirty="0" smtClean="0"/>
                <a:t>6</a:t>
              </a:r>
              <a:endParaRPr lang="en-US" sz="1400" b="1" dirty="0"/>
            </a:p>
          </p:txBody>
        </p:sp>
      </p:grpSp>
      <p:sp>
        <p:nvSpPr>
          <p:cNvPr id="16" name="Line Callout 1 15"/>
          <p:cNvSpPr/>
          <p:nvPr/>
        </p:nvSpPr>
        <p:spPr>
          <a:xfrm>
            <a:off x="6108200" y="2507280"/>
            <a:ext cx="1344175" cy="460860"/>
          </a:xfrm>
          <a:prstGeom prst="borderCallout1">
            <a:avLst>
              <a:gd name="adj1" fmla="val 46307"/>
              <a:gd name="adj2" fmla="val 170"/>
              <a:gd name="adj3" fmla="val 376267"/>
              <a:gd name="adj4" fmla="val -1804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ne Callout 1 16"/>
          <p:cNvSpPr/>
          <p:nvPr/>
        </p:nvSpPr>
        <p:spPr>
          <a:xfrm>
            <a:off x="6069795" y="3236975"/>
            <a:ext cx="1344175" cy="460860"/>
          </a:xfrm>
          <a:prstGeom prst="borderCallout1">
            <a:avLst>
              <a:gd name="adj1" fmla="val 40796"/>
              <a:gd name="adj2" fmla="val 1115"/>
              <a:gd name="adj3" fmla="val 214071"/>
              <a:gd name="adj4" fmla="val -1773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ine Callout 1 17"/>
          <p:cNvSpPr/>
          <p:nvPr/>
        </p:nvSpPr>
        <p:spPr>
          <a:xfrm>
            <a:off x="6108200" y="4696365"/>
            <a:ext cx="1344175" cy="460860"/>
          </a:xfrm>
          <a:prstGeom prst="borderCallout1">
            <a:avLst>
              <a:gd name="adj1" fmla="val 49063"/>
              <a:gd name="adj2" fmla="val -774"/>
              <a:gd name="adj3" fmla="val -100409"/>
              <a:gd name="adj4" fmla="val -18139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ine Callout 1 18"/>
          <p:cNvSpPr/>
          <p:nvPr/>
        </p:nvSpPr>
        <p:spPr>
          <a:xfrm>
            <a:off x="6108200" y="5464465"/>
            <a:ext cx="1305770" cy="460860"/>
          </a:xfrm>
          <a:prstGeom prst="borderCallout1">
            <a:avLst>
              <a:gd name="adj1" fmla="val 49063"/>
              <a:gd name="adj2" fmla="val -1525"/>
              <a:gd name="adj3" fmla="val -265307"/>
              <a:gd name="adj4" fmla="val -18386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ine Callout 1 19"/>
          <p:cNvSpPr/>
          <p:nvPr/>
        </p:nvSpPr>
        <p:spPr>
          <a:xfrm>
            <a:off x="6108200" y="1739180"/>
            <a:ext cx="2304300" cy="460860"/>
          </a:xfrm>
          <a:prstGeom prst="borderCallout1">
            <a:avLst>
              <a:gd name="adj1" fmla="val 51819"/>
              <a:gd name="adj2" fmla="val -617"/>
              <a:gd name="adj3" fmla="val 747502"/>
              <a:gd name="adj4" fmla="val -14234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ine Callout 1 20"/>
          <p:cNvSpPr/>
          <p:nvPr/>
        </p:nvSpPr>
        <p:spPr>
          <a:xfrm>
            <a:off x="6108200" y="3928265"/>
            <a:ext cx="2227490" cy="460860"/>
          </a:xfrm>
          <a:prstGeom prst="borderCallout1">
            <a:avLst>
              <a:gd name="adj1" fmla="val 51819"/>
              <a:gd name="adj2" fmla="val -351"/>
              <a:gd name="adj3" fmla="val 266136"/>
              <a:gd name="adj4" fmla="val -14630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ine Callout 1 21"/>
          <p:cNvSpPr/>
          <p:nvPr/>
        </p:nvSpPr>
        <p:spPr>
          <a:xfrm>
            <a:off x="6108200" y="5426060"/>
            <a:ext cx="2304300" cy="460860"/>
          </a:xfrm>
          <a:prstGeom prst="borderCallout1">
            <a:avLst>
              <a:gd name="adj1" fmla="val 51819"/>
              <a:gd name="adj2" fmla="val 1036"/>
              <a:gd name="adj3" fmla="val 11725"/>
              <a:gd name="adj4" fmla="val -596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ine Callout 1 22"/>
          <p:cNvSpPr/>
          <p:nvPr/>
        </p:nvSpPr>
        <p:spPr>
          <a:xfrm>
            <a:off x="6108200" y="2507280"/>
            <a:ext cx="2304300" cy="460860"/>
          </a:xfrm>
          <a:prstGeom prst="borderCallout1">
            <a:avLst>
              <a:gd name="adj1" fmla="val 51819"/>
              <a:gd name="adj2" fmla="val -66"/>
              <a:gd name="adj3" fmla="val 779896"/>
              <a:gd name="adj4" fmla="val -1313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ine Callout 1 23"/>
          <p:cNvSpPr/>
          <p:nvPr/>
        </p:nvSpPr>
        <p:spPr>
          <a:xfrm>
            <a:off x="6131509" y="3236975"/>
            <a:ext cx="2304300" cy="460860"/>
          </a:xfrm>
          <a:prstGeom prst="borderCallout1">
            <a:avLst>
              <a:gd name="adj1" fmla="val 51819"/>
              <a:gd name="adj2" fmla="val -1168"/>
              <a:gd name="adj3" fmla="val 611380"/>
              <a:gd name="adj4" fmla="val -13208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Callout 1 25"/>
          <p:cNvSpPr/>
          <p:nvPr/>
        </p:nvSpPr>
        <p:spPr>
          <a:xfrm>
            <a:off x="8412499" y="2511614"/>
            <a:ext cx="499265" cy="460860"/>
          </a:xfrm>
          <a:prstGeom prst="borderCallout1">
            <a:avLst>
              <a:gd name="adj1" fmla="val 49063"/>
              <a:gd name="adj2" fmla="val -702"/>
              <a:gd name="adj3" fmla="val 309343"/>
              <a:gd name="adj4" fmla="val -5900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ine Callout 1 27"/>
          <p:cNvSpPr/>
          <p:nvPr/>
        </p:nvSpPr>
        <p:spPr>
          <a:xfrm>
            <a:off x="8412499" y="3236975"/>
            <a:ext cx="499265" cy="460860"/>
          </a:xfrm>
          <a:prstGeom prst="borderCallout1">
            <a:avLst>
              <a:gd name="adj1" fmla="val 46307"/>
              <a:gd name="adj2" fmla="val -3246"/>
              <a:gd name="adj3" fmla="val 152267"/>
              <a:gd name="adj4" fmla="val -59258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05731454"/>
              </p:ext>
            </p:extLst>
          </p:nvPr>
        </p:nvGraphicFramePr>
        <p:xfrm>
          <a:off x="512439" y="1086295"/>
          <a:ext cx="8207301" cy="4736297"/>
        </p:xfrm>
        <a:graphic>
          <a:graphicData uri="http://schemas.openxmlformats.org/presentationml/2006/ole">
            <mc:AlternateContent xmlns:mc="http://schemas.openxmlformats.org/markup-compatibility/2006">
              <mc:Choice xmlns:v="urn:schemas-microsoft-com:vml" Requires="v">
                <p:oleObj spid="_x0000_s2065" name="Document" r:id="rId3" imgW="6096000" imgH="3517900" progId="Word.Document.12">
                  <p:embed/>
                </p:oleObj>
              </mc:Choice>
              <mc:Fallback>
                <p:oleObj name="Document" r:id="rId3" imgW="6096000" imgH="3517900" progId="Word.Document.12">
                  <p:embed/>
                  <p:pic>
                    <p:nvPicPr>
                      <p:cNvPr id="0" name=""/>
                      <p:cNvPicPr/>
                      <p:nvPr/>
                    </p:nvPicPr>
                    <p:blipFill>
                      <a:blip r:embed="rId4"/>
                      <a:stretch>
                        <a:fillRect/>
                      </a:stretch>
                    </p:blipFill>
                    <p:spPr>
                      <a:xfrm>
                        <a:off x="512439" y="1086295"/>
                        <a:ext cx="8207301" cy="4736297"/>
                      </a:xfrm>
                      <a:prstGeom prst="rect">
                        <a:avLst/>
                      </a:prstGeom>
                    </p:spPr>
                  </p:pic>
                </p:oleObj>
              </mc:Fallback>
            </mc:AlternateContent>
          </a:graphicData>
        </a:graphic>
      </p:graphicFrame>
    </p:spTree>
    <p:extLst>
      <p:ext uri="{BB962C8B-B14F-4D97-AF65-F5344CB8AC3E}">
        <p14:creationId xmlns:p14="http://schemas.microsoft.com/office/powerpoint/2010/main" val="30306040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5" descr="I-40 fire 2007"/>
          <p:cNvPicPr>
            <a:picLocks noChangeAspect="1" noChangeArrowheads="1"/>
          </p:cNvPicPr>
          <p:nvPr/>
        </p:nvPicPr>
        <p:blipFill>
          <a:blip r:embed="rId2" cstate="print"/>
          <a:srcRect l="9186" t="11037" r="15683" b="38045"/>
          <a:stretch>
            <a:fillRect/>
          </a:stretch>
        </p:blipFill>
        <p:spPr bwMode="auto">
          <a:xfrm>
            <a:off x="2895600" y="1981200"/>
            <a:ext cx="3314700" cy="2913063"/>
          </a:xfrm>
          <a:prstGeom prst="rect">
            <a:avLst/>
          </a:prstGeom>
          <a:noFill/>
          <a:ln w="9525">
            <a:solidFill>
              <a:schemeClr val="accent1"/>
            </a:solidFill>
            <a:miter lim="800000"/>
            <a:headEnd/>
            <a:tailEnd/>
          </a:ln>
        </p:spPr>
      </p:pic>
      <p:pic>
        <p:nvPicPr>
          <p:cNvPr id="27652" name="Picture 6" descr="I-40 fire 2006"/>
          <p:cNvPicPr>
            <a:picLocks noChangeAspect="1" noChangeArrowheads="1"/>
          </p:cNvPicPr>
          <p:nvPr/>
        </p:nvPicPr>
        <p:blipFill>
          <a:blip r:embed="rId3" cstate="print"/>
          <a:srcRect l="9666" t="11604" r="15465" b="37973"/>
          <a:stretch>
            <a:fillRect/>
          </a:stretch>
        </p:blipFill>
        <p:spPr bwMode="auto">
          <a:xfrm>
            <a:off x="0" y="0"/>
            <a:ext cx="3322638" cy="2895600"/>
          </a:xfrm>
          <a:prstGeom prst="rect">
            <a:avLst/>
          </a:prstGeom>
          <a:noFill/>
          <a:ln w="9525">
            <a:solidFill>
              <a:schemeClr val="accent1"/>
            </a:solidFill>
            <a:miter lim="800000"/>
            <a:headEnd/>
            <a:tailEnd/>
          </a:ln>
        </p:spPr>
      </p:pic>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sp>
        <p:nvSpPr>
          <p:cNvPr id="27654" name="TextBox 11"/>
          <p:cNvSpPr txBox="1">
            <a:spLocks noChangeArrowheads="1"/>
          </p:cNvSpPr>
          <p:nvPr/>
        </p:nvSpPr>
        <p:spPr bwMode="auto">
          <a:xfrm>
            <a:off x="152400" y="3124200"/>
            <a:ext cx="2457450" cy="1200150"/>
          </a:xfrm>
          <a:prstGeom prst="rect">
            <a:avLst/>
          </a:prstGeom>
          <a:noFill/>
          <a:ln w="9525">
            <a:noFill/>
            <a:miter lim="800000"/>
            <a:headEnd/>
            <a:tailEnd/>
          </a:ln>
        </p:spPr>
        <p:txBody>
          <a:bodyPr wrap="none">
            <a:spAutoFit/>
          </a:bodyPr>
          <a:lstStyle/>
          <a:p>
            <a:r>
              <a:rPr lang="en-US">
                <a:solidFill>
                  <a:schemeClr val="tx2"/>
                </a:solidFill>
              </a:rPr>
              <a:t>Soil Particle Size</a:t>
            </a:r>
          </a:p>
          <a:p>
            <a:pPr>
              <a:buFont typeface="Arial" charset="0"/>
              <a:buChar char="•"/>
            </a:pPr>
            <a:r>
              <a:rPr lang="en-US">
                <a:solidFill>
                  <a:schemeClr val="tx2"/>
                </a:solidFill>
              </a:rPr>
              <a:t>Fine Sandy Loam (S)</a:t>
            </a:r>
          </a:p>
          <a:p>
            <a:pPr>
              <a:buFont typeface="Arial" charset="0"/>
              <a:buChar char="•"/>
            </a:pPr>
            <a:r>
              <a:rPr lang="en-US">
                <a:solidFill>
                  <a:schemeClr val="tx2"/>
                </a:solidFill>
              </a:rPr>
              <a:t>Clay Loam (N)</a:t>
            </a:r>
          </a:p>
          <a:p>
            <a:pPr>
              <a:buFont typeface="Arial" charset="0"/>
              <a:buChar char="•"/>
            </a:pPr>
            <a:endParaRPr lang="en-US">
              <a:solidFill>
                <a:schemeClr val="tx2"/>
              </a:solidFill>
            </a:endParaRPr>
          </a:p>
        </p:txBody>
      </p:sp>
      <p:cxnSp>
        <p:nvCxnSpPr>
          <p:cNvPr id="17" name="Straight Connector 16"/>
          <p:cNvCxnSpPr/>
          <p:nvPr/>
        </p:nvCxnSpPr>
        <p:spPr>
          <a:xfrm rot="16200000" flipH="1">
            <a:off x="-209550" y="1885950"/>
            <a:ext cx="1905000" cy="4953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590800" y="533400"/>
            <a:ext cx="1828800" cy="5334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8600" y="3086100"/>
            <a:ext cx="17907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619500" y="1066800"/>
            <a:ext cx="16764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7659" name="TextBox 27"/>
          <p:cNvSpPr txBox="1">
            <a:spLocks noChangeArrowheads="1"/>
          </p:cNvSpPr>
          <p:nvPr/>
        </p:nvSpPr>
        <p:spPr bwMode="auto">
          <a:xfrm>
            <a:off x="3505200" y="1104900"/>
            <a:ext cx="3316288" cy="646113"/>
          </a:xfrm>
          <a:prstGeom prst="rect">
            <a:avLst/>
          </a:prstGeom>
          <a:noFill/>
          <a:ln w="9525">
            <a:noFill/>
            <a:miter lim="800000"/>
            <a:headEnd/>
            <a:tailEnd/>
          </a:ln>
        </p:spPr>
        <p:txBody>
          <a:bodyPr wrap="none">
            <a:spAutoFit/>
          </a:bodyPr>
          <a:lstStyle/>
          <a:p>
            <a:r>
              <a:rPr lang="en-US">
                <a:solidFill>
                  <a:schemeClr val="tx2"/>
                </a:solidFill>
              </a:rPr>
              <a:t>Soil Particle Size</a:t>
            </a:r>
          </a:p>
          <a:p>
            <a:pPr>
              <a:buFont typeface="Arial" charset="0"/>
              <a:buChar char="•"/>
            </a:pPr>
            <a:r>
              <a:rPr lang="en-US">
                <a:solidFill>
                  <a:schemeClr val="tx2"/>
                </a:solidFill>
              </a:rPr>
              <a:t>Fine Sand / Loamy Fine Sand</a:t>
            </a:r>
          </a:p>
        </p:txBody>
      </p:sp>
      <p:cxnSp>
        <p:nvCxnSpPr>
          <p:cNvPr id="35" name="Straight Connector 34"/>
          <p:cNvCxnSpPr>
            <a:stCxn id="51" idx="2"/>
          </p:cNvCxnSpPr>
          <p:nvPr/>
        </p:nvCxnSpPr>
        <p:spPr>
          <a:xfrm rot="10800000" flipH="1" flipV="1">
            <a:off x="1379538" y="703263"/>
            <a:ext cx="3078162" cy="36353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266700" y="990600"/>
            <a:ext cx="457200" cy="381000"/>
          </a:xfrm>
          <a:prstGeom prst="line">
            <a:avLst/>
          </a:prstGeom>
          <a:ln w="25400">
            <a:headEnd type="none"/>
            <a:tailEnd type="stealth"/>
          </a:ln>
        </p:spPr>
        <p:style>
          <a:lnRef idx="1">
            <a:schemeClr val="accent1"/>
          </a:lnRef>
          <a:fillRef idx="0">
            <a:schemeClr val="accent1"/>
          </a:fillRef>
          <a:effectRef idx="0">
            <a:schemeClr val="accent1"/>
          </a:effectRef>
          <a:fontRef idx="minor">
            <a:schemeClr val="tx1"/>
          </a:fontRef>
        </p:style>
      </p:cxnSp>
      <p:sp>
        <p:nvSpPr>
          <p:cNvPr id="48" name="Right Bracket 47"/>
          <p:cNvSpPr/>
          <p:nvPr/>
        </p:nvSpPr>
        <p:spPr>
          <a:xfrm rot="1940714">
            <a:off x="2566988" y="153988"/>
            <a:ext cx="47625" cy="636587"/>
          </a:xfrm>
          <a:prstGeom prst="rightBracket">
            <a:avLst>
              <a:gd name="adj" fmla="val 67114"/>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1" name="Right Bracket 50"/>
          <p:cNvSpPr/>
          <p:nvPr/>
        </p:nvSpPr>
        <p:spPr>
          <a:xfrm rot="20795701">
            <a:off x="1333500" y="377825"/>
            <a:ext cx="46038" cy="663575"/>
          </a:xfrm>
          <a:prstGeom prst="rightBracket">
            <a:avLst>
              <a:gd name="adj" fmla="val 59365"/>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7664" name="TextBox 52"/>
          <p:cNvSpPr txBox="1">
            <a:spLocks noChangeArrowheads="1"/>
          </p:cNvSpPr>
          <p:nvPr/>
        </p:nvSpPr>
        <p:spPr bwMode="auto">
          <a:xfrm>
            <a:off x="609600" y="1295400"/>
            <a:ext cx="319088" cy="369888"/>
          </a:xfrm>
          <a:prstGeom prst="rect">
            <a:avLst/>
          </a:prstGeom>
          <a:noFill/>
          <a:ln w="9525">
            <a:noFill/>
            <a:miter lim="800000"/>
            <a:headEnd/>
            <a:tailEnd/>
          </a:ln>
        </p:spPr>
        <p:txBody>
          <a:bodyPr wrap="none">
            <a:spAutoFit/>
          </a:bodyPr>
          <a:lstStyle/>
          <a:p>
            <a:r>
              <a:rPr lang="en-US">
                <a:solidFill>
                  <a:schemeClr val="accent1"/>
                </a:solidFill>
              </a:rPr>
              <a:t>+</a:t>
            </a:r>
          </a:p>
        </p:txBody>
      </p:sp>
      <p:pic>
        <p:nvPicPr>
          <p:cNvPr id="20" name="Picture 19"/>
          <p:cNvPicPr>
            <a:picLocks noChangeAspect="1" noChangeArrowheads="1"/>
          </p:cNvPicPr>
          <p:nvPr/>
        </p:nvPicPr>
        <p:blipFill>
          <a:blip r:embed="rId4" cstate="print"/>
          <a:srcRect l="5707" t="8085" r="4885" b="24297"/>
          <a:stretch>
            <a:fillRect/>
          </a:stretch>
        </p:blipFill>
        <p:spPr bwMode="auto">
          <a:xfrm>
            <a:off x="6029738" y="3810000"/>
            <a:ext cx="3114261" cy="304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Borger fire 2006"/>
          <p:cNvPicPr>
            <a:picLocks noChangeAspect="1" noChangeArrowheads="1"/>
          </p:cNvPicPr>
          <p:nvPr/>
        </p:nvPicPr>
        <p:blipFill>
          <a:blip r:embed="rId2" cstate="print"/>
          <a:srcRect l="10080" t="10968" r="15640" b="37535"/>
          <a:stretch>
            <a:fillRect/>
          </a:stretch>
        </p:blipFill>
        <p:spPr bwMode="auto">
          <a:xfrm>
            <a:off x="0" y="0"/>
            <a:ext cx="3314700" cy="2981325"/>
          </a:xfrm>
          <a:prstGeom prst="rect">
            <a:avLst/>
          </a:prstGeom>
          <a:noFill/>
          <a:ln w="9525">
            <a:solidFill>
              <a:schemeClr val="accent1"/>
            </a:solidFill>
            <a:miter lim="800000"/>
            <a:headEnd/>
            <a:tailEnd/>
          </a:ln>
        </p:spPr>
      </p:pic>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sp>
        <p:nvSpPr>
          <p:cNvPr id="26628" name="TextBox 19"/>
          <p:cNvSpPr txBox="1">
            <a:spLocks noChangeArrowheads="1"/>
          </p:cNvSpPr>
          <p:nvPr/>
        </p:nvSpPr>
        <p:spPr bwMode="auto">
          <a:xfrm>
            <a:off x="190500" y="3771900"/>
            <a:ext cx="2457450" cy="923925"/>
          </a:xfrm>
          <a:prstGeom prst="rect">
            <a:avLst/>
          </a:prstGeom>
          <a:noFill/>
          <a:ln w="9525">
            <a:noFill/>
            <a:miter lim="800000"/>
            <a:headEnd/>
            <a:tailEnd/>
          </a:ln>
        </p:spPr>
        <p:txBody>
          <a:bodyPr wrap="none">
            <a:spAutoFit/>
          </a:bodyPr>
          <a:lstStyle/>
          <a:p>
            <a:r>
              <a:rPr lang="en-US">
                <a:solidFill>
                  <a:schemeClr val="tx2"/>
                </a:solidFill>
              </a:rPr>
              <a:t>Soil Particle Size</a:t>
            </a:r>
          </a:p>
          <a:p>
            <a:pPr>
              <a:buFont typeface="Arial" charset="0"/>
              <a:buChar char="•"/>
            </a:pPr>
            <a:r>
              <a:rPr lang="en-US">
                <a:solidFill>
                  <a:schemeClr val="tx2"/>
                </a:solidFill>
              </a:rPr>
              <a:t>Clay Loam (S)</a:t>
            </a:r>
          </a:p>
          <a:p>
            <a:pPr>
              <a:buFont typeface="Arial" charset="0"/>
              <a:buChar char="•"/>
            </a:pPr>
            <a:r>
              <a:rPr lang="en-US">
                <a:solidFill>
                  <a:schemeClr val="tx2"/>
                </a:solidFill>
              </a:rPr>
              <a:t>Fine Sandy Loam (N)</a:t>
            </a:r>
          </a:p>
        </p:txBody>
      </p:sp>
      <p:cxnSp>
        <p:nvCxnSpPr>
          <p:cNvPr id="22" name="Straight Connector 21"/>
          <p:cNvCxnSpPr/>
          <p:nvPr/>
        </p:nvCxnSpPr>
        <p:spPr>
          <a:xfrm rot="16200000" flipH="1">
            <a:off x="990600" y="1714500"/>
            <a:ext cx="533400" cy="152400"/>
          </a:xfrm>
          <a:prstGeom prst="line">
            <a:avLst/>
          </a:prstGeom>
          <a:ln w="25400">
            <a:headEnd type="stealth"/>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H="1">
            <a:off x="1943100" y="1447800"/>
            <a:ext cx="571500" cy="38100"/>
          </a:xfrm>
          <a:prstGeom prst="line">
            <a:avLst/>
          </a:prstGeom>
          <a:ln w="25400">
            <a:headEnd type="stealth"/>
            <a:tailEnd type="none"/>
          </a:ln>
        </p:spPr>
        <p:style>
          <a:lnRef idx="1">
            <a:schemeClr val="accent1"/>
          </a:lnRef>
          <a:fillRef idx="0">
            <a:schemeClr val="accent1"/>
          </a:fillRef>
          <a:effectRef idx="0">
            <a:schemeClr val="accent1"/>
          </a:effectRef>
          <a:fontRef idx="minor">
            <a:schemeClr val="tx1"/>
          </a:fontRef>
        </p:style>
      </p:cxnSp>
      <p:sp>
        <p:nvSpPr>
          <p:cNvPr id="26631" name="TextBox 27"/>
          <p:cNvSpPr txBox="1">
            <a:spLocks noChangeArrowheads="1"/>
          </p:cNvSpPr>
          <p:nvPr/>
        </p:nvSpPr>
        <p:spPr bwMode="auto">
          <a:xfrm>
            <a:off x="952500" y="1181100"/>
            <a:ext cx="319088" cy="369888"/>
          </a:xfrm>
          <a:prstGeom prst="rect">
            <a:avLst/>
          </a:prstGeom>
          <a:noFill/>
          <a:ln w="9525">
            <a:noFill/>
            <a:miter lim="800000"/>
            <a:headEnd/>
            <a:tailEnd/>
          </a:ln>
        </p:spPr>
        <p:txBody>
          <a:bodyPr>
            <a:spAutoFit/>
          </a:bodyPr>
          <a:lstStyle/>
          <a:p>
            <a:r>
              <a:rPr lang="en-US">
                <a:solidFill>
                  <a:schemeClr val="accent1"/>
                </a:solidFill>
              </a:rPr>
              <a:t>+</a:t>
            </a:r>
          </a:p>
        </p:txBody>
      </p:sp>
      <p:sp>
        <p:nvSpPr>
          <p:cNvPr id="26632" name="TextBox 28"/>
          <p:cNvSpPr txBox="1">
            <a:spLocks noChangeArrowheads="1"/>
          </p:cNvSpPr>
          <p:nvPr/>
        </p:nvSpPr>
        <p:spPr bwMode="auto">
          <a:xfrm>
            <a:off x="2019300" y="876300"/>
            <a:ext cx="319088" cy="369888"/>
          </a:xfrm>
          <a:prstGeom prst="rect">
            <a:avLst/>
          </a:prstGeom>
          <a:noFill/>
          <a:ln w="9525">
            <a:noFill/>
            <a:miter lim="800000"/>
            <a:headEnd/>
            <a:tailEnd/>
          </a:ln>
        </p:spPr>
        <p:txBody>
          <a:bodyPr>
            <a:spAutoFit/>
          </a:bodyPr>
          <a:lstStyle/>
          <a:p>
            <a:r>
              <a:rPr lang="en-US">
                <a:solidFill>
                  <a:schemeClr val="accent1"/>
                </a:solidFill>
              </a:rPr>
              <a:t>+</a:t>
            </a:r>
          </a:p>
        </p:txBody>
      </p:sp>
      <p:cxnSp>
        <p:nvCxnSpPr>
          <p:cNvPr id="31" name="Straight Connector 30"/>
          <p:cNvCxnSpPr/>
          <p:nvPr/>
        </p:nvCxnSpPr>
        <p:spPr>
          <a:xfrm rot="5400000">
            <a:off x="266700" y="2781300"/>
            <a:ext cx="1943100" cy="381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571500" y="2133600"/>
            <a:ext cx="2286000" cy="9906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04800" y="3771900"/>
            <a:ext cx="16764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26636" name="Picture 5" descr="Borger fire 2007"/>
          <p:cNvPicPr>
            <a:picLocks noChangeAspect="1" noChangeArrowheads="1"/>
          </p:cNvPicPr>
          <p:nvPr/>
        </p:nvPicPr>
        <p:blipFill>
          <a:blip r:embed="rId3" cstate="print"/>
          <a:srcRect l="9233" t="11234" r="15622" b="37849"/>
          <a:stretch>
            <a:fillRect/>
          </a:stretch>
        </p:blipFill>
        <p:spPr bwMode="auto">
          <a:xfrm>
            <a:off x="2895600" y="1981200"/>
            <a:ext cx="3305175" cy="2895600"/>
          </a:xfrm>
          <a:prstGeom prst="rect">
            <a:avLst/>
          </a:prstGeom>
          <a:noFill/>
          <a:ln w="9525">
            <a:solidFill>
              <a:schemeClr val="accent1"/>
            </a:solidFill>
            <a:miter lim="800000"/>
            <a:headEnd/>
            <a:tailEnd/>
          </a:ln>
        </p:spPr>
      </p:pic>
      <p:pic>
        <p:nvPicPr>
          <p:cNvPr id="15" name="Picture 14"/>
          <p:cNvPicPr>
            <a:picLocks noChangeAspect="1" noChangeArrowheads="1"/>
          </p:cNvPicPr>
          <p:nvPr/>
        </p:nvPicPr>
        <p:blipFill>
          <a:blip r:embed="rId4" cstate="print"/>
          <a:srcRect l="5707" t="8085" r="4885" b="24297"/>
          <a:stretch>
            <a:fillRect/>
          </a:stretch>
        </p:blipFill>
        <p:spPr bwMode="auto">
          <a:xfrm>
            <a:off x="6029738" y="3810000"/>
            <a:ext cx="3114261" cy="304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Soils </a:t>
            </a:r>
            <a:endParaRPr lang="en-US" dirty="0">
              <a:solidFill>
                <a:schemeClr val="tx2">
                  <a:tint val="100000"/>
                  <a:shade val="90000"/>
                  <a:satMod val="250000"/>
                  <a:alpha val="100000"/>
                </a:schemeClr>
              </a:solidFill>
            </a:endParaRPr>
          </a:p>
        </p:txBody>
      </p:sp>
      <p:pic>
        <p:nvPicPr>
          <p:cNvPr id="26628" name="Picture 3"/>
          <p:cNvPicPr>
            <a:picLocks noChangeAspect="1" noChangeArrowheads="1"/>
          </p:cNvPicPr>
          <p:nvPr/>
        </p:nvPicPr>
        <p:blipFill>
          <a:blip r:embed="rId2" cstate="print"/>
          <a:srcRect/>
          <a:stretch>
            <a:fillRect/>
          </a:stretch>
        </p:blipFill>
        <p:spPr bwMode="auto">
          <a:xfrm>
            <a:off x="533400" y="1485900"/>
            <a:ext cx="6124575" cy="5146675"/>
          </a:xfrm>
          <a:prstGeom prst="rect">
            <a:avLst/>
          </a:prstGeom>
          <a:noFill/>
          <a:ln w="9525">
            <a:solidFill>
              <a:schemeClr val="accent1">
                <a:shade val="50000"/>
              </a:schemeClr>
            </a:solidFill>
            <a:miter lim="800000"/>
            <a:headEnd/>
            <a:tailEnd/>
          </a:ln>
        </p:spPr>
      </p:pic>
      <p:sp>
        <p:nvSpPr>
          <p:cNvPr id="5" name="Oval 4"/>
          <p:cNvSpPr/>
          <p:nvPr/>
        </p:nvSpPr>
        <p:spPr>
          <a:xfrm>
            <a:off x="4953000" y="4038600"/>
            <a:ext cx="838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2209800" y="2171700"/>
            <a:ext cx="8382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4" name="TextBox 11"/>
          <p:cNvSpPr txBox="1">
            <a:spLocks noChangeArrowheads="1"/>
          </p:cNvSpPr>
          <p:nvPr/>
        </p:nvSpPr>
        <p:spPr bwMode="auto">
          <a:xfrm>
            <a:off x="6781800" y="3352800"/>
            <a:ext cx="2171700" cy="1200150"/>
          </a:xfrm>
          <a:prstGeom prst="rect">
            <a:avLst/>
          </a:prstGeom>
          <a:noFill/>
          <a:ln w="9525">
            <a:noFill/>
            <a:miter lim="800000"/>
            <a:headEnd/>
            <a:tailEnd/>
          </a:ln>
        </p:spPr>
        <p:txBody>
          <a:bodyPr>
            <a:spAutoFit/>
          </a:bodyPr>
          <a:lstStyle/>
          <a:p>
            <a:pPr>
              <a:buFont typeface="Arial" charset="0"/>
              <a:buChar char="•"/>
            </a:pPr>
            <a:r>
              <a:rPr lang="en-US"/>
              <a:t>Loamy Fine Sand</a:t>
            </a:r>
          </a:p>
          <a:p>
            <a:pPr>
              <a:buFont typeface="Arial" charset="0"/>
              <a:buChar char="•"/>
            </a:pPr>
            <a:r>
              <a:rPr lang="en-US"/>
              <a:t>Fine Sandy Loam</a:t>
            </a:r>
          </a:p>
          <a:p>
            <a:pPr>
              <a:buFont typeface="Arial" charset="0"/>
              <a:buChar char="•"/>
            </a:pPr>
            <a:r>
              <a:rPr lang="en-US"/>
              <a:t>Fine Sand</a:t>
            </a:r>
          </a:p>
          <a:p>
            <a:endParaRPr lang="en-US"/>
          </a:p>
        </p:txBody>
      </p:sp>
      <p:sp>
        <p:nvSpPr>
          <p:cNvPr id="22535" name="TextBox 15"/>
          <p:cNvSpPr txBox="1">
            <a:spLocks noChangeArrowheads="1"/>
          </p:cNvSpPr>
          <p:nvPr/>
        </p:nvSpPr>
        <p:spPr bwMode="auto">
          <a:xfrm>
            <a:off x="571500" y="228600"/>
            <a:ext cx="2073275" cy="1477963"/>
          </a:xfrm>
          <a:prstGeom prst="rect">
            <a:avLst/>
          </a:prstGeom>
          <a:noFill/>
          <a:ln w="9525">
            <a:noFill/>
            <a:miter lim="800000"/>
            <a:headEnd/>
            <a:tailEnd/>
          </a:ln>
        </p:spPr>
        <p:txBody>
          <a:bodyPr wrap="none">
            <a:spAutoFit/>
          </a:bodyPr>
          <a:lstStyle/>
          <a:p>
            <a:pPr>
              <a:buFont typeface="Arial" charset="0"/>
              <a:buChar char="•"/>
            </a:pPr>
            <a:r>
              <a:rPr lang="en-US"/>
              <a:t>Clay Loam</a:t>
            </a:r>
          </a:p>
          <a:p>
            <a:pPr>
              <a:buFont typeface="Arial" charset="0"/>
              <a:buChar char="•"/>
            </a:pPr>
            <a:r>
              <a:rPr lang="en-US"/>
              <a:t>Loam</a:t>
            </a:r>
          </a:p>
          <a:p>
            <a:pPr>
              <a:buFont typeface="Arial" charset="0"/>
              <a:buChar char="•"/>
            </a:pPr>
            <a:r>
              <a:rPr lang="en-US"/>
              <a:t>Fine Sandy Loam</a:t>
            </a:r>
          </a:p>
          <a:p>
            <a:pPr>
              <a:buFont typeface="Arial" charset="0"/>
              <a:buChar char="•"/>
            </a:pPr>
            <a:r>
              <a:rPr lang="en-US"/>
              <a:t>Gravelly Loam</a:t>
            </a:r>
          </a:p>
          <a:p>
            <a:pPr>
              <a:buFont typeface="Arial" charset="0"/>
              <a:buChar char="•"/>
            </a:pPr>
            <a:endParaRPr lang="en-US"/>
          </a:p>
        </p:txBody>
      </p:sp>
      <p:sp>
        <p:nvSpPr>
          <p:cNvPr id="25" name="Line Callout 1 24"/>
          <p:cNvSpPr/>
          <p:nvPr/>
        </p:nvSpPr>
        <p:spPr>
          <a:xfrm>
            <a:off x="571500" y="228600"/>
            <a:ext cx="1981200" cy="1181100"/>
          </a:xfrm>
          <a:prstGeom prst="borderCallout1">
            <a:avLst>
              <a:gd name="adj1" fmla="val 174326"/>
              <a:gd name="adj2" fmla="val 90569"/>
              <a:gd name="adj3" fmla="val 102915"/>
              <a:gd name="adj4" fmla="val 50458"/>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Line Callout 1 25"/>
          <p:cNvSpPr/>
          <p:nvPr/>
        </p:nvSpPr>
        <p:spPr>
          <a:xfrm>
            <a:off x="6781800" y="3314700"/>
            <a:ext cx="2057400" cy="990600"/>
          </a:xfrm>
          <a:prstGeom prst="borderCallout1">
            <a:avLst>
              <a:gd name="adj1" fmla="val 102368"/>
              <a:gd name="adj2" fmla="val -50969"/>
              <a:gd name="adj3" fmla="val 67496"/>
              <a:gd name="adj4" fmla="val -53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pic>
        <p:nvPicPr>
          <p:cNvPr id="31748" name="Picture 3"/>
          <p:cNvPicPr>
            <a:picLocks noChangeAspect="1" noChangeArrowheads="1"/>
          </p:cNvPicPr>
          <p:nvPr/>
        </p:nvPicPr>
        <p:blipFill>
          <a:blip r:embed="rId2" cstate="print"/>
          <a:srcRect/>
          <a:stretch>
            <a:fillRect/>
          </a:stretch>
        </p:blipFill>
        <p:spPr bwMode="auto">
          <a:xfrm>
            <a:off x="457200" y="685800"/>
            <a:ext cx="3276600" cy="1698625"/>
          </a:xfrm>
          <a:prstGeom prst="rect">
            <a:avLst/>
          </a:prstGeom>
          <a:noFill/>
          <a:ln w="9525">
            <a:solidFill>
              <a:schemeClr val="accent1">
                <a:shade val="50000"/>
              </a:schemeClr>
            </a:solidFill>
            <a:miter lim="800000"/>
            <a:headEnd/>
            <a:tailEnd/>
          </a:ln>
        </p:spPr>
      </p:pic>
      <p:sp>
        <p:nvSpPr>
          <p:cNvPr id="5" name="Oval 4"/>
          <p:cNvSpPr/>
          <p:nvPr/>
        </p:nvSpPr>
        <p:spPr>
          <a:xfrm>
            <a:off x="1600200" y="914400"/>
            <a:ext cx="609600" cy="800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 name="Chart 5"/>
          <p:cNvGraphicFramePr/>
          <p:nvPr/>
        </p:nvGraphicFramePr>
        <p:xfrm>
          <a:off x="1828800" y="2019300"/>
          <a:ext cx="6896100" cy="44577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rot="5400000" flipH="1" flipV="1">
            <a:off x="4191001" y="4572000"/>
            <a:ext cx="2971800"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559" name="Text Box 8"/>
          <p:cNvSpPr txBox="1">
            <a:spLocks noChangeArrowheads="1"/>
          </p:cNvSpPr>
          <p:nvPr/>
        </p:nvSpPr>
        <p:spPr bwMode="auto">
          <a:xfrm>
            <a:off x="3265488" y="3121025"/>
            <a:ext cx="895350" cy="366713"/>
          </a:xfrm>
          <a:prstGeom prst="rect">
            <a:avLst/>
          </a:prstGeom>
          <a:noFill/>
          <a:ln w="9525">
            <a:noFill/>
            <a:miter lim="800000"/>
            <a:headEnd/>
            <a:tailEnd/>
          </a:ln>
        </p:spPr>
        <p:txBody>
          <a:bodyPr wrap="none">
            <a:spAutoFit/>
          </a:bodyPr>
          <a:lstStyle/>
          <a:p>
            <a:r>
              <a:rPr lang="en-US"/>
              <a:t>burned</a:t>
            </a:r>
          </a:p>
        </p:txBody>
      </p:sp>
      <p:sp>
        <p:nvSpPr>
          <p:cNvPr id="23560" name="Text Box 9"/>
          <p:cNvSpPr txBox="1">
            <a:spLocks noChangeArrowheads="1"/>
          </p:cNvSpPr>
          <p:nvPr/>
        </p:nvSpPr>
        <p:spPr bwMode="auto">
          <a:xfrm>
            <a:off x="6070600" y="3121025"/>
            <a:ext cx="1149350" cy="366713"/>
          </a:xfrm>
          <a:prstGeom prst="rect">
            <a:avLst/>
          </a:prstGeom>
          <a:noFill/>
          <a:ln w="9525">
            <a:noFill/>
            <a:miter lim="800000"/>
            <a:headEnd/>
            <a:tailEnd/>
          </a:ln>
        </p:spPr>
        <p:txBody>
          <a:bodyPr wrap="none">
            <a:spAutoFit/>
          </a:bodyPr>
          <a:lstStyle/>
          <a:p>
            <a:r>
              <a:rPr lang="en-US"/>
              <a:t>unburned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pic>
        <p:nvPicPr>
          <p:cNvPr id="35843" name="Picture 2"/>
          <p:cNvPicPr>
            <a:picLocks noChangeAspect="1" noChangeArrowheads="1"/>
          </p:cNvPicPr>
          <p:nvPr/>
        </p:nvPicPr>
        <p:blipFill>
          <a:blip r:embed="rId2" cstate="print"/>
          <a:srcRect/>
          <a:stretch>
            <a:fillRect/>
          </a:stretch>
        </p:blipFill>
        <p:spPr bwMode="auto">
          <a:xfrm>
            <a:off x="381000" y="533400"/>
            <a:ext cx="3395663" cy="1676400"/>
          </a:xfrm>
          <a:prstGeom prst="rect">
            <a:avLst/>
          </a:prstGeom>
          <a:noFill/>
          <a:ln w="9525">
            <a:solidFill>
              <a:schemeClr val="accent1">
                <a:shade val="50000"/>
              </a:schemeClr>
            </a:solidFill>
            <a:miter lim="800000"/>
            <a:headEnd/>
            <a:tailEnd/>
          </a:ln>
        </p:spPr>
      </p:pic>
      <p:graphicFrame>
        <p:nvGraphicFramePr>
          <p:cNvPr id="4" name="Chart 3"/>
          <p:cNvGraphicFramePr/>
          <p:nvPr/>
        </p:nvGraphicFramePr>
        <p:xfrm>
          <a:off x="1828800" y="1981200"/>
          <a:ext cx="68961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2552700" y="647700"/>
            <a:ext cx="609600" cy="800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rot="5400000" flipH="1" flipV="1">
            <a:off x="4705351" y="4552950"/>
            <a:ext cx="3009900" cy="31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4583" name="Text Box 8"/>
          <p:cNvSpPr txBox="1">
            <a:spLocks noChangeArrowheads="1"/>
          </p:cNvSpPr>
          <p:nvPr/>
        </p:nvSpPr>
        <p:spPr bwMode="auto">
          <a:xfrm>
            <a:off x="3535363" y="3082925"/>
            <a:ext cx="895350" cy="366713"/>
          </a:xfrm>
          <a:prstGeom prst="rect">
            <a:avLst/>
          </a:prstGeom>
          <a:noFill/>
          <a:ln w="9525">
            <a:noFill/>
            <a:miter lim="800000"/>
            <a:headEnd/>
            <a:tailEnd/>
          </a:ln>
        </p:spPr>
        <p:txBody>
          <a:bodyPr wrap="none">
            <a:spAutoFit/>
          </a:bodyPr>
          <a:lstStyle/>
          <a:p>
            <a:r>
              <a:rPr lang="en-US"/>
              <a:t>burned</a:t>
            </a:r>
          </a:p>
        </p:txBody>
      </p:sp>
      <p:sp>
        <p:nvSpPr>
          <p:cNvPr id="24584" name="Text Box 9"/>
          <p:cNvSpPr txBox="1">
            <a:spLocks noChangeArrowheads="1"/>
          </p:cNvSpPr>
          <p:nvPr/>
        </p:nvSpPr>
        <p:spPr bwMode="auto">
          <a:xfrm>
            <a:off x="6300788" y="3082925"/>
            <a:ext cx="1149350" cy="366713"/>
          </a:xfrm>
          <a:prstGeom prst="rect">
            <a:avLst/>
          </a:prstGeom>
          <a:noFill/>
          <a:ln w="9525">
            <a:noFill/>
            <a:miter lim="800000"/>
            <a:headEnd/>
            <a:tailEnd/>
          </a:ln>
        </p:spPr>
        <p:txBody>
          <a:bodyPr wrap="none">
            <a:spAutoFit/>
          </a:bodyPr>
          <a:lstStyle/>
          <a:p>
            <a:r>
              <a:rPr lang="en-US"/>
              <a:t>unburned</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4"/>
          <p:cNvSpPr>
            <a:spLocks noGrp="1"/>
          </p:cNvSpPr>
          <p:nvPr>
            <p:ph type="title" idx="4294967295"/>
          </p:nvPr>
        </p:nvSpPr>
        <p:spPr bwMode="auto"/>
        <p:txBody>
          <a:bodyPr vert="horz" wrap="square" lIns="91440" tIns="45720" bIns="45720" numCol="1" anchorCtr="0" compatLnSpc="1">
            <a:prstTxWarp prst="textNoShape">
              <a:avLst/>
            </a:prstTxWarp>
          </a:bodyPr>
          <a:lstStyle/>
          <a:p>
            <a:pPr>
              <a:defRPr/>
            </a:pPr>
            <a:r>
              <a:rPr lang="en-US" smtClean="0">
                <a:effectLst/>
              </a:rPr>
              <a:t>Shinoak resprouting post-fire</a:t>
            </a:r>
          </a:p>
        </p:txBody>
      </p:sp>
      <p:pic>
        <p:nvPicPr>
          <p:cNvPr id="25603" name="Picture 6" descr="shinoak resprout burn Rollins"/>
          <p:cNvPicPr>
            <a:picLocks noGrp="1" noChangeAspect="1" noChangeArrowheads="1"/>
          </p:cNvPicPr>
          <p:nvPr>
            <p:ph idx="4294967295"/>
          </p:nvPr>
        </p:nvPicPr>
        <p:blipFill>
          <a:blip r:embed="rId2" cstate="print"/>
          <a:srcRect/>
          <a:stretch>
            <a:fillRect/>
          </a:stretch>
        </p:blipFill>
        <p:spPr>
          <a:xfrm>
            <a:off x="1554163" y="1646238"/>
            <a:ext cx="6034087" cy="4525962"/>
          </a:xfr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635000" y="533400"/>
            <a:ext cx="7823200" cy="5867400"/>
          </a:xfrm>
          <a:prstGeom prst="rect">
            <a:avLst/>
          </a:prstGeom>
          <a:noFill/>
          <a:ln w="9525">
            <a:solidFill>
              <a:schemeClr val="accent1">
                <a:shade val="50000"/>
              </a:schemeClr>
            </a:solidFill>
            <a:miter lim="800000"/>
            <a:headEnd/>
            <a:tailEnd/>
          </a:ln>
        </p:spPr>
      </p:pic>
      <p:sp>
        <p:nvSpPr>
          <p:cNvPr id="2" name="TextBox 1"/>
          <p:cNvSpPr txBox="1"/>
          <p:nvPr/>
        </p:nvSpPr>
        <p:spPr>
          <a:xfrm>
            <a:off x="961930" y="548625"/>
            <a:ext cx="6904454" cy="3046988"/>
          </a:xfrm>
          <a:prstGeom prst="rect">
            <a:avLst/>
          </a:prstGeom>
          <a:noFill/>
        </p:spPr>
        <p:txBody>
          <a:bodyPr wrap="none" rtlCol="0">
            <a:spAutoFit/>
          </a:bodyPr>
          <a:lstStyle/>
          <a:p>
            <a:pPr marL="342900" indent="-342900">
              <a:buFont typeface="Arial"/>
              <a:buChar char="•"/>
            </a:pPr>
            <a:r>
              <a:rPr lang="en-US" sz="2400" dirty="0" smtClean="0"/>
              <a:t>12-18 Mar 2006</a:t>
            </a:r>
          </a:p>
          <a:p>
            <a:pPr marL="800100" lvl="1" indent="-342900">
              <a:buFont typeface="Arial"/>
              <a:buChar char="•"/>
            </a:pPr>
            <a:r>
              <a:rPr lang="en-US" sz="2400" dirty="0" smtClean="0"/>
              <a:t>&lt;10% relative humidity</a:t>
            </a:r>
          </a:p>
          <a:p>
            <a:pPr marL="800100" lvl="1" indent="-342900">
              <a:buFont typeface="Arial"/>
              <a:buChar char="•"/>
            </a:pPr>
            <a:r>
              <a:rPr lang="en-US" sz="2400" dirty="0" smtClean="0"/>
              <a:t>74 km/h sustained winds (gusts of 93 km/h)</a:t>
            </a:r>
          </a:p>
          <a:p>
            <a:pPr marL="342900" indent="-342900">
              <a:buFont typeface="Arial"/>
              <a:buChar char="•"/>
            </a:pPr>
            <a:r>
              <a:rPr lang="en-US" sz="2400" dirty="0" smtClean="0"/>
              <a:t>Fire initiated by downed power lines</a:t>
            </a:r>
          </a:p>
          <a:p>
            <a:pPr marL="800100" lvl="1" indent="-342900">
              <a:buFont typeface="Arial"/>
              <a:buChar char="•"/>
            </a:pPr>
            <a:r>
              <a:rPr lang="en-US" sz="2400" dirty="0" smtClean="0"/>
              <a:t>Ex: advanced 72 km in 9 h</a:t>
            </a:r>
          </a:p>
          <a:p>
            <a:pPr marL="800100" lvl="1" indent="-342900">
              <a:buFont typeface="Arial"/>
              <a:buChar char="•"/>
            </a:pPr>
            <a:r>
              <a:rPr lang="en-US" sz="2400" dirty="0" smtClean="0"/>
              <a:t>Flame lengths &gt; 3 m</a:t>
            </a:r>
          </a:p>
          <a:p>
            <a:endParaRPr lang="en-US" sz="2400" dirty="0" smtClean="0"/>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5707" t="8085" r="4885" b="24297"/>
          <a:stretch>
            <a:fillRect/>
          </a:stretch>
        </p:blipFill>
        <p:spPr bwMode="auto">
          <a:xfrm>
            <a:off x="6029738" y="3810000"/>
            <a:ext cx="3114261" cy="3048000"/>
          </a:xfrm>
          <a:prstGeom prst="rect">
            <a:avLst/>
          </a:prstGeom>
          <a:noFill/>
          <a:ln w="9525">
            <a:noFill/>
            <a:miter lim="800000"/>
            <a:headEnd/>
            <a:tailEnd/>
          </a:ln>
        </p:spPr>
      </p:pic>
      <p:pic>
        <p:nvPicPr>
          <p:cNvPr id="2050" name="Picture 2" descr="C:\Ken\iFolder\Quail x Wildfire\Graphics\Quail x wildfire icons map graphic 2007.jpg"/>
          <p:cNvPicPr>
            <a:picLocks noChangeAspect="1" noChangeArrowheads="1"/>
          </p:cNvPicPr>
          <p:nvPr/>
        </p:nvPicPr>
        <p:blipFill>
          <a:blip r:embed="rId3" cstate="print"/>
          <a:srcRect l="5051" t="7025" r="5050" b="24288"/>
          <a:stretch>
            <a:fillRect/>
          </a:stretch>
        </p:blipFill>
        <p:spPr bwMode="auto">
          <a:xfrm>
            <a:off x="3012930" y="1600200"/>
            <a:ext cx="3121169" cy="3086100"/>
          </a:xfrm>
          <a:prstGeom prst="rect">
            <a:avLst/>
          </a:prstGeom>
          <a:noFill/>
        </p:spPr>
      </p:pic>
      <p:pic>
        <p:nvPicPr>
          <p:cNvPr id="2051" name="Picture 3"/>
          <p:cNvPicPr>
            <a:picLocks noChangeAspect="1" noChangeArrowheads="1"/>
          </p:cNvPicPr>
          <p:nvPr/>
        </p:nvPicPr>
        <p:blipFill>
          <a:blip r:embed="rId4" cstate="print"/>
          <a:srcRect l="5709" t="7353" r="4844" b="24265"/>
          <a:stretch>
            <a:fillRect/>
          </a:stretch>
        </p:blipFill>
        <p:spPr bwMode="auto">
          <a:xfrm>
            <a:off x="0" y="0"/>
            <a:ext cx="3086100" cy="3053269"/>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Ken\iFolder\Quail x Wildfire\Graphics\Quail x wildfire icons map graphic 2008.jpg"/>
          <p:cNvPicPr>
            <a:picLocks noChangeAspect="1" noChangeArrowheads="1"/>
          </p:cNvPicPr>
          <p:nvPr/>
        </p:nvPicPr>
        <p:blipFill>
          <a:blip r:embed="rId2" cstate="print"/>
          <a:srcRect l="7353" t="8333" r="7353" b="25379"/>
          <a:stretch>
            <a:fillRect/>
          </a:stretch>
        </p:blipFill>
        <p:spPr bwMode="auto">
          <a:xfrm>
            <a:off x="2857500" y="3562569"/>
            <a:ext cx="3276600" cy="3295431"/>
          </a:xfrm>
          <a:prstGeom prst="rect">
            <a:avLst/>
          </a:prstGeom>
          <a:noFill/>
        </p:spPr>
      </p:pic>
      <p:pic>
        <p:nvPicPr>
          <p:cNvPr id="1027" name="Picture 3" descr="C:\Ken\iFolder\Quail x Wildfire\Graphics\Quail x wildfire icons map graphic 2006.jpg"/>
          <p:cNvPicPr>
            <a:picLocks noChangeAspect="1" noChangeArrowheads="1"/>
          </p:cNvPicPr>
          <p:nvPr/>
        </p:nvPicPr>
        <p:blipFill>
          <a:blip r:embed="rId3" cstate="print"/>
          <a:srcRect l="7844" t="8712" r="7353" b="25379"/>
          <a:stretch>
            <a:fillRect/>
          </a:stretch>
        </p:blipFill>
        <p:spPr bwMode="auto">
          <a:xfrm>
            <a:off x="0" y="0"/>
            <a:ext cx="3219888" cy="3238500"/>
          </a:xfrm>
          <a:prstGeom prst="rect">
            <a:avLst/>
          </a:prstGeom>
          <a:noFill/>
        </p:spPr>
      </p:pic>
      <p:pic>
        <p:nvPicPr>
          <p:cNvPr id="1028" name="Picture 4" descr="C:\Ken\iFolder\Quail x Wildfire\Graphics\Quail x wildfire icons map graphic 2007.jpg"/>
          <p:cNvPicPr>
            <a:picLocks noChangeAspect="1" noChangeArrowheads="1"/>
          </p:cNvPicPr>
          <p:nvPr/>
        </p:nvPicPr>
        <p:blipFill>
          <a:blip r:embed="rId4" cstate="print"/>
          <a:srcRect l="6863" t="10228" r="7353" b="26137"/>
          <a:stretch>
            <a:fillRect/>
          </a:stretch>
        </p:blipFill>
        <p:spPr bwMode="auto">
          <a:xfrm>
            <a:off x="5770562" y="0"/>
            <a:ext cx="3373438" cy="323850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graphicFrame>
        <p:nvGraphicFramePr>
          <p:cNvPr id="4" name="Chart 3"/>
          <p:cNvGraphicFramePr/>
          <p:nvPr/>
        </p:nvGraphicFramePr>
        <p:xfrm>
          <a:off x="2286000" y="2286000"/>
          <a:ext cx="6477000" cy="4267200"/>
        </p:xfrm>
        <a:graphic>
          <a:graphicData uri="http://schemas.openxmlformats.org/drawingml/2006/chart">
            <c:chart xmlns:c="http://schemas.openxmlformats.org/drawingml/2006/chart" xmlns:r="http://schemas.openxmlformats.org/officeDocument/2006/relationships" r:id="rId2"/>
          </a:graphicData>
        </a:graphic>
      </p:graphicFrame>
      <p:pic>
        <p:nvPicPr>
          <p:cNvPr id="30724" name="Picture 3"/>
          <p:cNvPicPr>
            <a:picLocks noChangeAspect="1" noChangeArrowheads="1"/>
          </p:cNvPicPr>
          <p:nvPr/>
        </p:nvPicPr>
        <p:blipFill>
          <a:blip r:embed="rId3" cstate="print"/>
          <a:srcRect/>
          <a:stretch>
            <a:fillRect/>
          </a:stretch>
        </p:blipFill>
        <p:spPr bwMode="auto">
          <a:xfrm>
            <a:off x="457200" y="685800"/>
            <a:ext cx="3276600" cy="1698625"/>
          </a:xfrm>
          <a:prstGeom prst="rect">
            <a:avLst/>
          </a:prstGeom>
          <a:noFill/>
          <a:ln w="9525">
            <a:solidFill>
              <a:schemeClr val="accent1">
                <a:shade val="50000"/>
              </a:schemeClr>
            </a:solidFill>
            <a:miter lim="800000"/>
            <a:headEnd/>
            <a:tailEnd/>
          </a:ln>
        </p:spPr>
      </p:pic>
      <p:sp>
        <p:nvSpPr>
          <p:cNvPr id="5" name="Oval 4"/>
          <p:cNvSpPr/>
          <p:nvPr/>
        </p:nvSpPr>
        <p:spPr>
          <a:xfrm>
            <a:off x="571500" y="1752600"/>
            <a:ext cx="5715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rot="5400000" flipH="1" flipV="1">
            <a:off x="4513263" y="4743450"/>
            <a:ext cx="2782888" cy="158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679" name="Text Box 8"/>
          <p:cNvSpPr txBox="1">
            <a:spLocks noChangeArrowheads="1"/>
          </p:cNvSpPr>
          <p:nvPr/>
        </p:nvSpPr>
        <p:spPr bwMode="auto">
          <a:xfrm>
            <a:off x="4418013" y="3352800"/>
            <a:ext cx="895350" cy="366713"/>
          </a:xfrm>
          <a:prstGeom prst="rect">
            <a:avLst/>
          </a:prstGeom>
          <a:noFill/>
          <a:ln w="9525">
            <a:noFill/>
            <a:miter lim="800000"/>
            <a:headEnd/>
            <a:tailEnd/>
          </a:ln>
        </p:spPr>
        <p:txBody>
          <a:bodyPr wrap="none">
            <a:spAutoFit/>
          </a:bodyPr>
          <a:lstStyle/>
          <a:p>
            <a:r>
              <a:rPr lang="en-US"/>
              <a:t>burned</a:t>
            </a:r>
          </a:p>
        </p:txBody>
      </p:sp>
      <p:sp>
        <p:nvSpPr>
          <p:cNvPr id="28680" name="Text Box 9"/>
          <p:cNvSpPr txBox="1">
            <a:spLocks noChangeArrowheads="1"/>
          </p:cNvSpPr>
          <p:nvPr/>
        </p:nvSpPr>
        <p:spPr bwMode="auto">
          <a:xfrm>
            <a:off x="6108700" y="3352800"/>
            <a:ext cx="1149350" cy="366713"/>
          </a:xfrm>
          <a:prstGeom prst="rect">
            <a:avLst/>
          </a:prstGeom>
          <a:noFill/>
          <a:ln w="9525">
            <a:noFill/>
            <a:miter lim="800000"/>
            <a:headEnd/>
            <a:tailEnd/>
          </a:ln>
        </p:spPr>
        <p:txBody>
          <a:bodyPr wrap="none">
            <a:spAutoFit/>
          </a:bodyPr>
          <a:lstStyle/>
          <a:p>
            <a:r>
              <a:rPr lang="en-US"/>
              <a:t>unburned</a:t>
            </a:r>
          </a:p>
        </p:txBody>
      </p:sp>
      <p:sp>
        <p:nvSpPr>
          <p:cNvPr id="28681" name="Text Box 9"/>
          <p:cNvSpPr txBox="1">
            <a:spLocks noChangeArrowheads="1"/>
          </p:cNvSpPr>
          <p:nvPr/>
        </p:nvSpPr>
        <p:spPr bwMode="auto">
          <a:xfrm>
            <a:off x="2613025" y="3352800"/>
            <a:ext cx="1228725" cy="366713"/>
          </a:xfrm>
          <a:prstGeom prst="rect">
            <a:avLst/>
          </a:prstGeom>
          <a:noFill/>
          <a:ln w="9525">
            <a:noFill/>
            <a:miter lim="800000"/>
            <a:headEnd/>
            <a:tailEnd/>
          </a:ln>
        </p:spPr>
        <p:txBody>
          <a:bodyPr>
            <a:spAutoFit/>
          </a:bodyPr>
          <a:lstStyle/>
          <a:p>
            <a:r>
              <a:rPr lang="en-US"/>
              <a:t>unburned</a:t>
            </a:r>
          </a:p>
        </p:txBody>
      </p:sp>
      <p:cxnSp>
        <p:nvCxnSpPr>
          <p:cNvPr id="3" name="Straight Connector 5"/>
          <p:cNvCxnSpPr/>
          <p:nvPr/>
        </p:nvCxnSpPr>
        <p:spPr>
          <a:xfrm rot="5400000" flipH="1" flipV="1">
            <a:off x="2336800" y="4743450"/>
            <a:ext cx="278288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pic>
        <p:nvPicPr>
          <p:cNvPr id="32771" name="Picture 3"/>
          <p:cNvPicPr>
            <a:picLocks noChangeAspect="1" noChangeArrowheads="1"/>
          </p:cNvPicPr>
          <p:nvPr/>
        </p:nvPicPr>
        <p:blipFill>
          <a:blip r:embed="rId2" cstate="print"/>
          <a:srcRect/>
          <a:stretch>
            <a:fillRect/>
          </a:stretch>
        </p:blipFill>
        <p:spPr bwMode="auto">
          <a:xfrm>
            <a:off x="457200" y="685800"/>
            <a:ext cx="3276600" cy="1698625"/>
          </a:xfrm>
          <a:prstGeom prst="rect">
            <a:avLst/>
          </a:prstGeom>
          <a:noFill/>
          <a:ln w="9525">
            <a:solidFill>
              <a:schemeClr val="accent1">
                <a:shade val="50000"/>
              </a:schemeClr>
            </a:solidFill>
            <a:miter lim="800000"/>
            <a:headEnd/>
            <a:tailEnd/>
          </a:ln>
        </p:spPr>
      </p:pic>
      <p:graphicFrame>
        <p:nvGraphicFramePr>
          <p:cNvPr id="5" name="Chart 4"/>
          <p:cNvGraphicFramePr/>
          <p:nvPr/>
        </p:nvGraphicFramePr>
        <p:xfrm>
          <a:off x="2133600" y="2057400"/>
          <a:ext cx="64770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p:cNvSpPr/>
          <p:nvPr/>
        </p:nvSpPr>
        <p:spPr>
          <a:xfrm>
            <a:off x="2552700" y="762000"/>
            <a:ext cx="5715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 name="Straight Connector 6"/>
          <p:cNvCxnSpPr/>
          <p:nvPr/>
        </p:nvCxnSpPr>
        <p:spPr>
          <a:xfrm rot="5400000" flipH="1" flipV="1">
            <a:off x="3677444" y="4628356"/>
            <a:ext cx="30099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9703" name="Text Box 8"/>
          <p:cNvSpPr txBox="1">
            <a:spLocks noChangeArrowheads="1"/>
          </p:cNvSpPr>
          <p:nvPr/>
        </p:nvSpPr>
        <p:spPr bwMode="auto">
          <a:xfrm>
            <a:off x="3227388" y="3160713"/>
            <a:ext cx="895350" cy="366712"/>
          </a:xfrm>
          <a:prstGeom prst="rect">
            <a:avLst/>
          </a:prstGeom>
          <a:noFill/>
          <a:ln w="9525">
            <a:noFill/>
            <a:miter lim="800000"/>
            <a:headEnd/>
            <a:tailEnd/>
          </a:ln>
        </p:spPr>
        <p:txBody>
          <a:bodyPr wrap="none">
            <a:spAutoFit/>
          </a:bodyPr>
          <a:lstStyle/>
          <a:p>
            <a:r>
              <a:rPr lang="en-US"/>
              <a:t>burned</a:t>
            </a:r>
          </a:p>
        </p:txBody>
      </p:sp>
      <p:sp>
        <p:nvSpPr>
          <p:cNvPr id="29704" name="Text Box 9"/>
          <p:cNvSpPr txBox="1">
            <a:spLocks noChangeArrowheads="1"/>
          </p:cNvSpPr>
          <p:nvPr/>
        </p:nvSpPr>
        <p:spPr bwMode="auto">
          <a:xfrm>
            <a:off x="5724525" y="3160713"/>
            <a:ext cx="1149350" cy="366712"/>
          </a:xfrm>
          <a:prstGeom prst="rect">
            <a:avLst/>
          </a:prstGeom>
          <a:noFill/>
          <a:ln w="9525">
            <a:noFill/>
            <a:miter lim="800000"/>
            <a:headEnd/>
            <a:tailEnd/>
          </a:ln>
        </p:spPr>
        <p:txBody>
          <a:bodyPr wrap="none">
            <a:spAutoFit/>
          </a:bodyPr>
          <a:lstStyle/>
          <a:p>
            <a:r>
              <a:rPr lang="en-US"/>
              <a:t>unburned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pic>
        <p:nvPicPr>
          <p:cNvPr id="33795" name="Picture 5"/>
          <p:cNvPicPr>
            <a:picLocks noChangeAspect="1" noChangeArrowheads="1"/>
          </p:cNvPicPr>
          <p:nvPr/>
        </p:nvPicPr>
        <p:blipFill>
          <a:blip r:embed="rId2" cstate="print"/>
          <a:srcRect/>
          <a:stretch>
            <a:fillRect/>
          </a:stretch>
        </p:blipFill>
        <p:spPr bwMode="auto">
          <a:xfrm>
            <a:off x="381000" y="533400"/>
            <a:ext cx="3395663" cy="1676400"/>
          </a:xfrm>
          <a:prstGeom prst="rect">
            <a:avLst/>
          </a:prstGeom>
          <a:noFill/>
          <a:ln w="9525">
            <a:solidFill>
              <a:schemeClr val="accent1">
                <a:shade val="50000"/>
              </a:schemeClr>
            </a:solidFill>
            <a:miter lim="800000"/>
            <a:headEnd/>
            <a:tailEnd/>
          </a:ln>
        </p:spPr>
      </p:pic>
      <p:graphicFrame>
        <p:nvGraphicFramePr>
          <p:cNvPr id="7" name="Chart 6"/>
          <p:cNvGraphicFramePr/>
          <p:nvPr/>
        </p:nvGraphicFramePr>
        <p:xfrm>
          <a:off x="2057400" y="2057400"/>
          <a:ext cx="64770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1104900" y="1295400"/>
            <a:ext cx="5715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rot="5400000" flipH="1" flipV="1">
            <a:off x="3144044" y="4628356"/>
            <a:ext cx="3009900"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727" name="Text Box 8"/>
          <p:cNvSpPr txBox="1">
            <a:spLocks noChangeArrowheads="1"/>
          </p:cNvSpPr>
          <p:nvPr/>
        </p:nvSpPr>
        <p:spPr bwMode="auto">
          <a:xfrm>
            <a:off x="3227388" y="3121025"/>
            <a:ext cx="895350" cy="366713"/>
          </a:xfrm>
          <a:prstGeom prst="rect">
            <a:avLst/>
          </a:prstGeom>
          <a:noFill/>
          <a:ln w="9525">
            <a:noFill/>
            <a:miter lim="800000"/>
            <a:headEnd/>
            <a:tailEnd/>
          </a:ln>
        </p:spPr>
        <p:txBody>
          <a:bodyPr wrap="none">
            <a:spAutoFit/>
          </a:bodyPr>
          <a:lstStyle/>
          <a:p>
            <a:r>
              <a:rPr lang="en-US"/>
              <a:t>burned</a:t>
            </a:r>
          </a:p>
        </p:txBody>
      </p:sp>
      <p:sp>
        <p:nvSpPr>
          <p:cNvPr id="30728" name="Text Box 9"/>
          <p:cNvSpPr txBox="1">
            <a:spLocks noChangeArrowheads="1"/>
          </p:cNvSpPr>
          <p:nvPr/>
        </p:nvSpPr>
        <p:spPr bwMode="auto">
          <a:xfrm>
            <a:off x="5454650" y="3121025"/>
            <a:ext cx="1149350" cy="366713"/>
          </a:xfrm>
          <a:prstGeom prst="rect">
            <a:avLst/>
          </a:prstGeom>
          <a:noFill/>
          <a:ln w="9525">
            <a:noFill/>
            <a:miter lim="800000"/>
            <a:headEnd/>
            <a:tailEnd/>
          </a:ln>
        </p:spPr>
        <p:txBody>
          <a:bodyPr wrap="none">
            <a:spAutoFit/>
          </a:bodyPr>
          <a:lstStyle/>
          <a:p>
            <a:r>
              <a:rPr lang="en-US"/>
              <a:t>unburned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indent="0" eaLnBrk="1" fontAlgn="auto" hangingPunct="1">
              <a:spcAft>
                <a:spcPts val="0"/>
              </a:spcAft>
              <a:defRPr/>
            </a:pPr>
            <a:r>
              <a:rPr lang="en-US" dirty="0" smtClean="0">
                <a:solidFill>
                  <a:schemeClr val="tx2">
                    <a:tint val="100000"/>
                    <a:shade val="90000"/>
                    <a:satMod val="250000"/>
                    <a:alpha val="100000"/>
                  </a:schemeClr>
                </a:solidFill>
              </a:rPr>
              <a:t>Results</a:t>
            </a:r>
            <a:endParaRPr lang="en-US" dirty="0">
              <a:solidFill>
                <a:schemeClr val="tx2">
                  <a:tint val="100000"/>
                  <a:shade val="90000"/>
                  <a:satMod val="250000"/>
                  <a:alpha val="100000"/>
                </a:schemeClr>
              </a:solidFill>
            </a:endParaRPr>
          </a:p>
        </p:txBody>
      </p:sp>
      <p:pic>
        <p:nvPicPr>
          <p:cNvPr id="34819" name="Picture 2"/>
          <p:cNvPicPr>
            <a:picLocks noChangeAspect="1" noChangeArrowheads="1"/>
          </p:cNvPicPr>
          <p:nvPr/>
        </p:nvPicPr>
        <p:blipFill>
          <a:blip r:embed="rId2" cstate="print"/>
          <a:srcRect/>
          <a:stretch>
            <a:fillRect/>
          </a:stretch>
        </p:blipFill>
        <p:spPr bwMode="auto">
          <a:xfrm>
            <a:off x="381000" y="533400"/>
            <a:ext cx="3395663" cy="1676400"/>
          </a:xfrm>
          <a:prstGeom prst="rect">
            <a:avLst/>
          </a:prstGeom>
          <a:noFill/>
          <a:ln w="9525">
            <a:solidFill>
              <a:schemeClr val="accent1">
                <a:shade val="50000"/>
              </a:schemeClr>
            </a:solidFill>
            <a:miter lim="800000"/>
            <a:headEnd/>
            <a:tailEnd/>
          </a:ln>
        </p:spPr>
      </p:pic>
      <p:graphicFrame>
        <p:nvGraphicFramePr>
          <p:cNvPr id="4" name="Chart 3"/>
          <p:cNvGraphicFramePr/>
          <p:nvPr/>
        </p:nvGraphicFramePr>
        <p:xfrm>
          <a:off x="2057400" y="2057400"/>
          <a:ext cx="64770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p:cNvSpPr/>
          <p:nvPr/>
        </p:nvSpPr>
        <p:spPr>
          <a:xfrm>
            <a:off x="1562100" y="990600"/>
            <a:ext cx="571500" cy="647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rot="5400000" flipH="1" flipV="1">
            <a:off x="4249738" y="4629150"/>
            <a:ext cx="3008312"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1751" name="Text Box 8"/>
          <p:cNvSpPr txBox="1">
            <a:spLocks noChangeArrowheads="1"/>
          </p:cNvSpPr>
          <p:nvPr/>
        </p:nvSpPr>
        <p:spPr bwMode="auto">
          <a:xfrm>
            <a:off x="3457575" y="3121025"/>
            <a:ext cx="895350" cy="366713"/>
          </a:xfrm>
          <a:prstGeom prst="rect">
            <a:avLst/>
          </a:prstGeom>
          <a:noFill/>
          <a:ln w="9525">
            <a:noFill/>
            <a:miter lim="800000"/>
            <a:headEnd/>
            <a:tailEnd/>
          </a:ln>
        </p:spPr>
        <p:txBody>
          <a:bodyPr wrap="none">
            <a:spAutoFit/>
          </a:bodyPr>
          <a:lstStyle/>
          <a:p>
            <a:r>
              <a:rPr lang="en-US"/>
              <a:t>burned</a:t>
            </a:r>
          </a:p>
        </p:txBody>
      </p:sp>
      <p:sp>
        <p:nvSpPr>
          <p:cNvPr id="31752" name="Text Box 9"/>
          <p:cNvSpPr txBox="1">
            <a:spLocks noChangeArrowheads="1"/>
          </p:cNvSpPr>
          <p:nvPr/>
        </p:nvSpPr>
        <p:spPr bwMode="auto">
          <a:xfrm>
            <a:off x="5878513" y="3121025"/>
            <a:ext cx="1149350" cy="366713"/>
          </a:xfrm>
          <a:prstGeom prst="rect">
            <a:avLst/>
          </a:prstGeom>
          <a:noFill/>
          <a:ln w="9525">
            <a:noFill/>
            <a:miter lim="800000"/>
            <a:headEnd/>
            <a:tailEnd/>
          </a:ln>
        </p:spPr>
        <p:txBody>
          <a:bodyPr wrap="none">
            <a:spAutoFit/>
          </a:bodyPr>
          <a:lstStyle/>
          <a:p>
            <a:r>
              <a:rPr lang="en-US"/>
              <a:t>unburned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Summary</a:t>
            </a:r>
            <a:endParaRPr lang="en-US" dirty="0"/>
          </a:p>
        </p:txBody>
      </p:sp>
      <p:sp>
        <p:nvSpPr>
          <p:cNvPr id="32771" name="Content Placeholder 2"/>
          <p:cNvSpPr>
            <a:spLocks noGrp="1"/>
          </p:cNvSpPr>
          <p:nvPr>
            <p:ph idx="1"/>
          </p:nvPr>
        </p:nvSpPr>
        <p:spPr>
          <a:xfrm>
            <a:off x="457200" y="1393535"/>
            <a:ext cx="8229600" cy="2049462"/>
          </a:xfrm>
        </p:spPr>
        <p:txBody>
          <a:bodyPr/>
          <a:lstStyle/>
          <a:p>
            <a:pPr eaLnBrk="1" hangingPunct="1"/>
            <a:r>
              <a:rPr lang="en-US" sz="2800" dirty="0" smtClean="0"/>
              <a:t>Abundance unknown pre-burn</a:t>
            </a:r>
          </a:p>
          <a:p>
            <a:pPr eaLnBrk="1" hangingPunct="1"/>
            <a:r>
              <a:rPr lang="en-US" sz="2800" dirty="0" smtClean="0"/>
              <a:t> </a:t>
            </a:r>
            <a:r>
              <a:rPr lang="en-US" sz="2800" dirty="0" err="1" smtClean="0"/>
              <a:t>Shortgrass</a:t>
            </a:r>
            <a:r>
              <a:rPr lang="en-US" sz="2800" dirty="0" smtClean="0"/>
              <a:t> Prairie inherently lower potential than </a:t>
            </a:r>
            <a:r>
              <a:rPr lang="en-US" sz="2800" dirty="0" err="1" smtClean="0"/>
              <a:t>midgrass</a:t>
            </a:r>
            <a:r>
              <a:rPr lang="en-US" sz="2800" dirty="0" smtClean="0"/>
              <a:t>/Rolling Plains</a:t>
            </a:r>
          </a:p>
          <a:p>
            <a:pPr lvl="1" eaLnBrk="1" hangingPunct="1"/>
            <a:r>
              <a:rPr lang="en-US" sz="2800" dirty="0" err="1" smtClean="0"/>
              <a:t>Shortgrass</a:t>
            </a:r>
            <a:r>
              <a:rPr lang="en-US" sz="2800" dirty="0" smtClean="0"/>
              <a:t> sites probably less habitable</a:t>
            </a:r>
          </a:p>
          <a:p>
            <a:pPr lvl="2" eaLnBrk="1" hangingPunct="1"/>
            <a:r>
              <a:rPr lang="en-US" sz="2400" dirty="0" smtClean="0"/>
              <a:t>Yucca, </a:t>
            </a:r>
            <a:r>
              <a:rPr lang="en-US" sz="2400" dirty="0" err="1" smtClean="0"/>
              <a:t>buffalograss</a:t>
            </a:r>
            <a:r>
              <a:rPr lang="en-US" sz="2400" dirty="0" smtClean="0"/>
              <a:t>, blue </a:t>
            </a:r>
            <a:r>
              <a:rPr lang="en-US" sz="2400" dirty="0" err="1" smtClean="0"/>
              <a:t>grama</a:t>
            </a:r>
            <a:endParaRPr lang="en-US" sz="2400" dirty="0"/>
          </a:p>
          <a:p>
            <a:pPr lvl="2" eaLnBrk="1" hangingPunct="1"/>
            <a:r>
              <a:rPr lang="en-US" sz="2400" dirty="0"/>
              <a:t>W</a:t>
            </a:r>
            <a:r>
              <a:rPr lang="en-US" sz="2400" dirty="0" smtClean="0"/>
              <a:t>oody structure lacking</a:t>
            </a:r>
          </a:p>
          <a:p>
            <a:pPr lvl="1" eaLnBrk="1" hangingPunct="1"/>
            <a:r>
              <a:rPr lang="en-US" sz="2800" dirty="0" smtClean="0"/>
              <a:t>Woody component on </a:t>
            </a:r>
            <a:r>
              <a:rPr lang="en-US" sz="2800" dirty="0" err="1" smtClean="0"/>
              <a:t>midgrass</a:t>
            </a:r>
            <a:r>
              <a:rPr lang="en-US" sz="2800" dirty="0" smtClean="0"/>
              <a:t> sites more resilient</a:t>
            </a:r>
          </a:p>
          <a:p>
            <a:pPr lvl="2" eaLnBrk="1" hangingPunct="1"/>
            <a:r>
              <a:rPr lang="en-US" sz="2400" dirty="0" smtClean="0"/>
              <a:t>E.g. </a:t>
            </a:r>
            <a:r>
              <a:rPr lang="en-US" sz="2400" dirty="0" err="1" smtClean="0"/>
              <a:t>shinnery</a:t>
            </a:r>
            <a:endParaRPr lang="en-US" sz="2400" dirty="0" smtClean="0"/>
          </a:p>
          <a:p>
            <a:pPr eaLnBrk="1" hangingPunct="1"/>
            <a:r>
              <a:rPr lang="en-US" sz="2800" dirty="0" smtClean="0"/>
              <a:t> Call counts varied according to soil type, i.e. </a:t>
            </a:r>
            <a:r>
              <a:rPr lang="en-US" sz="2800" dirty="0"/>
              <a:t>s</a:t>
            </a:r>
            <a:r>
              <a:rPr lang="en-US" sz="2800" dirty="0" smtClean="0"/>
              <a:t>andier soils responded more quickly</a:t>
            </a:r>
            <a:endParaRPr lang="en-US" sz="3600" dirty="0" smtClean="0"/>
          </a:p>
          <a:p>
            <a:pPr lvl="1" eaLnBrk="1" hangingPunct="1"/>
            <a:r>
              <a:rPr lang="en-US" sz="2400" dirty="0" smtClean="0"/>
              <a:t>Likely higher pre-burn numbers than harder sites</a:t>
            </a:r>
            <a:endParaRPr lang="en-US" sz="1800" dirty="0" smtClean="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cont’d</a:t>
            </a:r>
            <a:endParaRPr lang="en-US" dirty="0"/>
          </a:p>
        </p:txBody>
      </p:sp>
      <p:sp>
        <p:nvSpPr>
          <p:cNvPr id="3" name="Content Placeholder 2"/>
          <p:cNvSpPr>
            <a:spLocks noGrp="1"/>
          </p:cNvSpPr>
          <p:nvPr>
            <p:ph idx="1"/>
          </p:nvPr>
        </p:nvSpPr>
        <p:spPr/>
        <p:txBody>
          <a:bodyPr/>
          <a:lstStyle/>
          <a:p>
            <a:r>
              <a:rPr lang="en-US" dirty="0" smtClean="0"/>
              <a:t>Rough, broken topography (with more shrubs) likely mitigated impact of the fire on some sites by providing unburned </a:t>
            </a:r>
            <a:r>
              <a:rPr lang="en-US" dirty="0" err="1" smtClean="0"/>
              <a:t>refugia</a:t>
            </a:r>
            <a:endParaRPr lang="en-US" dirty="0" smtClean="0"/>
          </a:p>
          <a:p>
            <a:r>
              <a:rPr lang="en-US" dirty="0" smtClean="0"/>
              <a:t>Substantial early rainfall on eastern, more sandy side contributed to early recovery</a:t>
            </a:r>
            <a:endParaRPr lang="en-US" dirty="0"/>
          </a:p>
        </p:txBody>
      </p:sp>
    </p:spTree>
    <p:extLst>
      <p:ext uri="{BB962C8B-B14F-4D97-AF65-F5344CB8AC3E}">
        <p14:creationId xmlns:p14="http://schemas.microsoft.com/office/powerpoint/2010/main" val="64314469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Management Implications</a:t>
            </a:r>
            <a:endParaRPr lang="en-US" dirty="0"/>
          </a:p>
        </p:txBody>
      </p:sp>
      <p:sp>
        <p:nvSpPr>
          <p:cNvPr id="3" name="Content Placeholder 2"/>
          <p:cNvSpPr>
            <a:spLocks noGrp="1"/>
          </p:cNvSpPr>
          <p:nvPr>
            <p:ph idx="1"/>
          </p:nvPr>
        </p:nvSpPr>
        <p:spPr/>
        <p:txBody>
          <a:bodyPr/>
          <a:lstStyle/>
          <a:p>
            <a:r>
              <a:rPr lang="en-US" dirty="0" smtClean="0"/>
              <a:t>Wildfire ≠ Prescribed Fire</a:t>
            </a:r>
          </a:p>
          <a:p>
            <a:r>
              <a:rPr lang="en-US" dirty="0" smtClean="0"/>
              <a:t>Slow recovery of quail populations possibly the result of </a:t>
            </a:r>
          </a:p>
          <a:p>
            <a:pPr marL="925513" lvl="1" indent="-514350">
              <a:buFont typeface="+mj-lt"/>
              <a:buAutoNum type="arabicPeriod"/>
            </a:pPr>
            <a:r>
              <a:rPr lang="en-US" dirty="0" smtClean="0"/>
              <a:t>Amount and timing of rainfall post-burn</a:t>
            </a:r>
          </a:p>
          <a:p>
            <a:pPr marL="925513" lvl="1" indent="-514350">
              <a:buFont typeface="+mj-lt"/>
              <a:buAutoNum type="arabicPeriod"/>
            </a:pPr>
            <a:r>
              <a:rPr lang="en-US" dirty="0" smtClean="0"/>
              <a:t>Soil type and accompanying plant response</a:t>
            </a:r>
          </a:p>
          <a:p>
            <a:pPr marL="925513" lvl="1" indent="-514350">
              <a:buFont typeface="+mj-lt"/>
              <a:buAutoNum type="arabicPeriod"/>
            </a:pPr>
            <a:r>
              <a:rPr lang="en-US" dirty="0" smtClean="0"/>
              <a:t>Size of the burned areas may have overwhelmed ability to recolonize in 3 years, especially where devoid of woody cover</a:t>
            </a:r>
          </a:p>
          <a:p>
            <a:r>
              <a:rPr lang="en-US" dirty="0" smtClean="0"/>
              <a:t>Grazing deferment through at least one full growing season would encourage earlier recovery</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Next</a:t>
            </a:r>
            <a:endParaRPr lang="en-US" dirty="0"/>
          </a:p>
        </p:txBody>
      </p:sp>
      <p:sp>
        <p:nvSpPr>
          <p:cNvPr id="33795" name="Content Placeholder 2"/>
          <p:cNvSpPr>
            <a:spLocks noGrp="1"/>
          </p:cNvSpPr>
          <p:nvPr>
            <p:ph idx="1"/>
          </p:nvPr>
        </p:nvSpPr>
        <p:spPr>
          <a:xfrm>
            <a:off x="461963" y="1508125"/>
            <a:ext cx="8229600" cy="4525963"/>
          </a:xfrm>
        </p:spPr>
        <p:txBody>
          <a:bodyPr/>
          <a:lstStyle/>
          <a:p>
            <a:r>
              <a:rPr lang="en-US" dirty="0" smtClean="0"/>
              <a:t>Continue monitoring?</a:t>
            </a:r>
          </a:p>
          <a:p>
            <a:pPr lvl="1"/>
            <a:r>
              <a:rPr lang="en-US" dirty="0" smtClean="0"/>
              <a:t>Has full impact on quail populations been 	realized?</a:t>
            </a:r>
          </a:p>
          <a:p>
            <a:r>
              <a:rPr lang="en-US" dirty="0" smtClean="0"/>
              <a:t>Precipitation effect</a:t>
            </a:r>
          </a:p>
          <a:p>
            <a:pPr lvl="1"/>
            <a:r>
              <a:rPr lang="en-US" dirty="0" smtClean="0"/>
              <a:t>Palmer Modified Drought Index</a:t>
            </a:r>
          </a:p>
          <a:p>
            <a:pPr lvl="1"/>
            <a:r>
              <a:rPr lang="en-US" dirty="0" smtClean="0"/>
              <a:t>Local precipitation </a:t>
            </a:r>
          </a:p>
          <a:p>
            <a:pPr lvl="2"/>
            <a:r>
              <a:rPr lang="en-US" dirty="0" smtClean="0"/>
              <a:t>Monthly </a:t>
            </a:r>
          </a:p>
          <a:p>
            <a:pPr lvl="2"/>
            <a:r>
              <a:rPr lang="en-US" dirty="0" smtClean="0"/>
              <a:t>Annual vs. 30-year mean</a:t>
            </a:r>
          </a:p>
          <a:p>
            <a:r>
              <a:rPr lang="en-US" dirty="0" smtClean="0"/>
              <a:t>Compare with TPWD roadside counts</a:t>
            </a:r>
          </a:p>
          <a:p>
            <a:pPr lvl="1"/>
            <a:r>
              <a:rPr lang="en-US" dirty="0" err="1" smtClean="0"/>
              <a:t>Shortgrass</a:t>
            </a:r>
            <a:r>
              <a:rPr lang="en-US" dirty="0" smtClean="0"/>
              <a:t> sites</a:t>
            </a:r>
          </a:p>
          <a:p>
            <a:pPr lvl="1"/>
            <a:r>
              <a:rPr lang="en-US" dirty="0" err="1" smtClean="0"/>
              <a:t>Midgrass</a:t>
            </a:r>
            <a:r>
              <a:rPr lang="en-US" dirty="0" smtClean="0"/>
              <a:t> sites</a:t>
            </a:r>
          </a:p>
          <a:p>
            <a:endParaRPr lang="en-US" dirty="0" smtClean="0"/>
          </a:p>
          <a:p>
            <a:endParaRPr lang="en-US" dirty="0" smtClean="0"/>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609600" y="533400"/>
            <a:ext cx="7848600" cy="5886450"/>
          </a:xfrm>
          <a:prstGeom prst="rect">
            <a:avLst/>
          </a:prstGeom>
          <a:noFill/>
          <a:ln w="9525">
            <a:solidFill>
              <a:schemeClr val="accent1">
                <a:shade val="50000"/>
              </a:schemeClr>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Acknowledgments</a:t>
            </a:r>
            <a:endParaRPr lang="en-US" dirty="0"/>
          </a:p>
        </p:txBody>
      </p:sp>
      <p:sp>
        <p:nvSpPr>
          <p:cNvPr id="34819" name="Content Placeholder 2"/>
          <p:cNvSpPr>
            <a:spLocks noGrp="1"/>
          </p:cNvSpPr>
          <p:nvPr>
            <p:ph idx="1"/>
          </p:nvPr>
        </p:nvSpPr>
        <p:spPr>
          <a:xfrm>
            <a:off x="457200" y="1646238"/>
            <a:ext cx="8267700" cy="2278062"/>
          </a:xfrm>
        </p:spPr>
        <p:txBody>
          <a:bodyPr/>
          <a:lstStyle/>
          <a:p>
            <a:pPr eaLnBrk="1" hangingPunct="1">
              <a:defRPr/>
            </a:pPr>
            <a:r>
              <a:rPr lang="en-US" sz="2400" dirty="0" smtClean="0"/>
              <a:t>Panhandle Chapter Quail Unlimited</a:t>
            </a:r>
          </a:p>
          <a:p>
            <a:pPr eaLnBrk="1" hangingPunct="1">
              <a:defRPr/>
            </a:pPr>
            <a:r>
              <a:rPr lang="en-US" sz="2400" dirty="0" smtClean="0"/>
              <a:t>Texas </a:t>
            </a:r>
            <a:r>
              <a:rPr lang="en-US" sz="2400" dirty="0" err="1" smtClean="0"/>
              <a:t>AgriLife</a:t>
            </a:r>
            <a:r>
              <a:rPr lang="en-US" sz="2400" dirty="0" smtClean="0"/>
              <a:t> Extension Service</a:t>
            </a:r>
          </a:p>
          <a:p>
            <a:pPr lvl="1" eaLnBrk="1" hangingPunct="1">
              <a:defRPr/>
            </a:pPr>
            <a:r>
              <a:rPr lang="en-US" sz="2000" dirty="0" smtClean="0"/>
              <a:t>Ricardo Hernandez</a:t>
            </a:r>
          </a:p>
          <a:p>
            <a:pPr lvl="1" eaLnBrk="1" hangingPunct="1">
              <a:defRPr/>
            </a:pPr>
            <a:r>
              <a:rPr lang="en-US" sz="2000" dirty="0" smtClean="0"/>
              <a:t>Corbin Neill</a:t>
            </a:r>
          </a:p>
          <a:p>
            <a:pPr marL="292100" lvl="1" indent="-292100" eaLnBrk="1" hangingPunct="1">
              <a:spcBef>
                <a:spcPct val="0"/>
              </a:spcBef>
              <a:buClr>
                <a:schemeClr val="accent1"/>
              </a:buClr>
              <a:buSzPct val="70000"/>
              <a:buFont typeface="Wingdings 2" pitchFamily="18" charset="2"/>
              <a:buChar char=""/>
              <a:defRPr/>
            </a:pPr>
            <a:r>
              <a:rPr lang="en-US" sz="2400" dirty="0" smtClean="0"/>
              <a:t>Quail Decline Initiative</a:t>
            </a:r>
          </a:p>
          <a:p>
            <a:pPr eaLnBrk="1" hangingPunct="1">
              <a:defRPr/>
            </a:pPr>
            <a:r>
              <a:rPr lang="en-US" sz="2400" dirty="0" smtClean="0"/>
              <a:t>WTAMU</a:t>
            </a:r>
          </a:p>
          <a:p>
            <a:pPr lvl="1" eaLnBrk="1" hangingPunct="1">
              <a:defRPr/>
            </a:pPr>
            <a:r>
              <a:rPr lang="en-US" sz="2000" dirty="0" smtClean="0"/>
              <a:t>Ray </a:t>
            </a:r>
            <a:r>
              <a:rPr lang="en-US" sz="2000" dirty="0" err="1" smtClean="0"/>
              <a:t>Matlack</a:t>
            </a:r>
            <a:endParaRPr lang="en-US" sz="2000" dirty="0" smtClean="0"/>
          </a:p>
          <a:p>
            <a:pPr eaLnBrk="1" hangingPunct="1">
              <a:defRPr/>
            </a:pPr>
            <a:r>
              <a:rPr lang="en-US" sz="2400" dirty="0" smtClean="0"/>
              <a:t>NRCS local offices</a:t>
            </a:r>
          </a:p>
          <a:p>
            <a:pPr lvl="1" eaLnBrk="1" hangingPunct="1">
              <a:defRPr/>
            </a:pPr>
            <a:endParaRPr lang="en-US" sz="2000" dirty="0" smtClean="0"/>
          </a:p>
        </p:txBody>
      </p:sp>
      <p:pic>
        <p:nvPicPr>
          <p:cNvPr id="34820" name="Picture 4"/>
          <p:cNvPicPr>
            <a:picLocks noChangeAspect="1" noChangeArrowheads="1"/>
          </p:cNvPicPr>
          <p:nvPr/>
        </p:nvPicPr>
        <p:blipFill>
          <a:blip r:embed="rId2" cstate="print"/>
          <a:srcRect/>
          <a:stretch>
            <a:fillRect/>
          </a:stretch>
        </p:blipFill>
        <p:spPr bwMode="auto">
          <a:xfrm>
            <a:off x="787400" y="5943600"/>
            <a:ext cx="901700" cy="685800"/>
          </a:xfrm>
          <a:prstGeom prst="rect">
            <a:avLst/>
          </a:prstGeom>
          <a:noFill/>
          <a:ln w="9525">
            <a:noFill/>
            <a:miter lim="800000"/>
            <a:headEnd/>
            <a:tailEnd/>
          </a:ln>
        </p:spPr>
      </p:pic>
      <p:pic>
        <p:nvPicPr>
          <p:cNvPr id="34821" name="Picture 5"/>
          <p:cNvPicPr>
            <a:picLocks noChangeAspect="1" noChangeArrowheads="1"/>
          </p:cNvPicPr>
          <p:nvPr/>
        </p:nvPicPr>
        <p:blipFill>
          <a:blip r:embed="rId3" cstate="print"/>
          <a:srcRect/>
          <a:stretch>
            <a:fillRect/>
          </a:stretch>
        </p:blipFill>
        <p:spPr bwMode="auto">
          <a:xfrm>
            <a:off x="5829300" y="6096000"/>
            <a:ext cx="2781300" cy="415925"/>
          </a:xfrm>
          <a:prstGeom prst="rect">
            <a:avLst/>
          </a:prstGeom>
          <a:noFill/>
          <a:ln w="9525">
            <a:noFill/>
            <a:miter lim="800000"/>
            <a:headEnd/>
            <a:tailEnd/>
          </a:ln>
        </p:spPr>
      </p:pic>
      <p:pic>
        <p:nvPicPr>
          <p:cNvPr id="34822" name="Picture 9"/>
          <p:cNvPicPr>
            <a:picLocks noChangeAspect="1" noChangeArrowheads="1"/>
          </p:cNvPicPr>
          <p:nvPr/>
        </p:nvPicPr>
        <p:blipFill>
          <a:blip r:embed="rId4" cstate="print"/>
          <a:srcRect b="-7928"/>
          <a:stretch>
            <a:fillRect/>
          </a:stretch>
        </p:blipFill>
        <p:spPr bwMode="auto">
          <a:xfrm>
            <a:off x="1828800" y="5943600"/>
            <a:ext cx="1981200" cy="762000"/>
          </a:xfrm>
          <a:prstGeom prst="rect">
            <a:avLst/>
          </a:prstGeom>
          <a:noFill/>
          <a:ln w="9525">
            <a:noFill/>
            <a:miter lim="800000"/>
            <a:headEnd/>
            <a:tailEnd/>
          </a:ln>
        </p:spPr>
      </p:pic>
      <p:pic>
        <p:nvPicPr>
          <p:cNvPr id="34823" name="Picture 10"/>
          <p:cNvPicPr>
            <a:picLocks noChangeAspect="1" noChangeArrowheads="1"/>
          </p:cNvPicPr>
          <p:nvPr/>
        </p:nvPicPr>
        <p:blipFill>
          <a:blip r:embed="rId5" cstate="print"/>
          <a:srcRect/>
          <a:stretch>
            <a:fillRect/>
          </a:stretch>
        </p:blipFill>
        <p:spPr bwMode="auto">
          <a:xfrm>
            <a:off x="3903663" y="6007100"/>
            <a:ext cx="1811337" cy="622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480926863"/>
              </p:ext>
            </p:extLst>
          </p:nvPr>
        </p:nvGraphicFramePr>
        <p:xfrm>
          <a:off x="1600200" y="266700"/>
          <a:ext cx="5943600" cy="6324600"/>
        </p:xfrm>
        <a:graphic>
          <a:graphicData uri="http://schemas.openxmlformats.org/presentationml/2006/ole">
            <mc:AlternateContent xmlns:mc="http://schemas.openxmlformats.org/markup-compatibility/2006">
              <mc:Choice xmlns:v="urn:schemas-microsoft-com:vml" Requires="v">
                <p:oleObj spid="_x0000_s7185" name="Document" r:id="rId3" imgW="5943600" imgH="6324600" progId="Word.Document.12">
                  <p:embed/>
                </p:oleObj>
              </mc:Choice>
              <mc:Fallback>
                <p:oleObj name="Document" r:id="rId3" imgW="5943600" imgH="6324600" progId="Word.Document.12">
                  <p:embed/>
                  <p:pic>
                    <p:nvPicPr>
                      <p:cNvPr id="0" name=""/>
                      <p:cNvPicPr/>
                      <p:nvPr/>
                    </p:nvPicPr>
                    <p:blipFill>
                      <a:blip r:embed="rId4"/>
                      <a:stretch>
                        <a:fillRect/>
                      </a:stretch>
                    </p:blipFill>
                    <p:spPr>
                      <a:xfrm>
                        <a:off x="1600200" y="266700"/>
                        <a:ext cx="5943600" cy="6324600"/>
                      </a:xfrm>
                      <a:prstGeom prst="rect">
                        <a:avLst/>
                      </a:prstGeom>
                    </p:spPr>
                  </p:pic>
                </p:oleObj>
              </mc:Fallback>
            </mc:AlternateContent>
          </a:graphicData>
        </a:graphic>
      </p:graphicFrame>
    </p:spTree>
    <p:extLst>
      <p:ext uri="{BB962C8B-B14F-4D97-AF65-F5344CB8AC3E}">
        <p14:creationId xmlns:p14="http://schemas.microsoft.com/office/powerpoint/2010/main" val="23066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45071657"/>
              </p:ext>
            </p:extLst>
          </p:nvPr>
        </p:nvGraphicFramePr>
        <p:xfrm>
          <a:off x="1600200" y="215900"/>
          <a:ext cx="5943600" cy="6426200"/>
        </p:xfrm>
        <a:graphic>
          <a:graphicData uri="http://schemas.openxmlformats.org/presentationml/2006/ole">
            <mc:AlternateContent xmlns:mc="http://schemas.openxmlformats.org/markup-compatibility/2006">
              <mc:Choice xmlns:v="urn:schemas-microsoft-com:vml" Requires="v">
                <p:oleObj spid="_x0000_s6161" name="Document" r:id="rId3" imgW="5943600" imgH="6426200" progId="Word.Document.12">
                  <p:embed/>
                </p:oleObj>
              </mc:Choice>
              <mc:Fallback>
                <p:oleObj name="Document" r:id="rId3" imgW="5943600" imgH="6426200" progId="Word.Document.12">
                  <p:embed/>
                  <p:pic>
                    <p:nvPicPr>
                      <p:cNvPr id="0" name=""/>
                      <p:cNvPicPr/>
                      <p:nvPr/>
                    </p:nvPicPr>
                    <p:blipFill>
                      <a:blip r:embed="rId4"/>
                      <a:stretch>
                        <a:fillRect/>
                      </a:stretch>
                    </p:blipFill>
                    <p:spPr>
                      <a:xfrm>
                        <a:off x="1600200" y="215900"/>
                        <a:ext cx="5943600" cy="6426200"/>
                      </a:xfrm>
                      <a:prstGeom prst="rect">
                        <a:avLst/>
                      </a:prstGeom>
                    </p:spPr>
                  </p:pic>
                </p:oleObj>
              </mc:Fallback>
            </mc:AlternateContent>
          </a:graphicData>
        </a:graphic>
      </p:graphicFrame>
    </p:spTree>
    <p:extLst>
      <p:ext uri="{BB962C8B-B14F-4D97-AF65-F5344CB8AC3E}">
        <p14:creationId xmlns:p14="http://schemas.microsoft.com/office/powerpoint/2010/main" val="252476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796880394"/>
              </p:ext>
            </p:extLst>
          </p:nvPr>
        </p:nvGraphicFramePr>
        <p:xfrm>
          <a:off x="1600200" y="266700"/>
          <a:ext cx="5943600" cy="6324600"/>
        </p:xfrm>
        <a:graphic>
          <a:graphicData uri="http://schemas.openxmlformats.org/presentationml/2006/ole">
            <mc:AlternateContent xmlns:mc="http://schemas.openxmlformats.org/markup-compatibility/2006">
              <mc:Choice xmlns:v="urn:schemas-microsoft-com:vml" Requires="v">
                <p:oleObj spid="_x0000_s5137" name="Document" r:id="rId3" imgW="5943600" imgH="6324600" progId="Word.Document.12">
                  <p:embed/>
                </p:oleObj>
              </mc:Choice>
              <mc:Fallback>
                <p:oleObj name="Document" r:id="rId3" imgW="5943600" imgH="6324600" progId="Word.Document.12">
                  <p:embed/>
                  <p:pic>
                    <p:nvPicPr>
                      <p:cNvPr id="0" name=""/>
                      <p:cNvPicPr/>
                      <p:nvPr/>
                    </p:nvPicPr>
                    <p:blipFill>
                      <a:blip r:embed="rId4"/>
                      <a:stretch>
                        <a:fillRect/>
                      </a:stretch>
                    </p:blipFill>
                    <p:spPr>
                      <a:xfrm>
                        <a:off x="1600200" y="266700"/>
                        <a:ext cx="5943600" cy="6324600"/>
                      </a:xfrm>
                      <a:prstGeom prst="rect">
                        <a:avLst/>
                      </a:prstGeom>
                    </p:spPr>
                  </p:pic>
                </p:oleObj>
              </mc:Fallback>
            </mc:AlternateContent>
          </a:graphicData>
        </a:graphic>
      </p:graphicFrame>
    </p:spTree>
    <p:extLst>
      <p:ext uri="{BB962C8B-B14F-4D97-AF65-F5344CB8AC3E}">
        <p14:creationId xmlns:p14="http://schemas.microsoft.com/office/powerpoint/2010/main" val="311064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257184705"/>
              </p:ext>
            </p:extLst>
          </p:nvPr>
        </p:nvGraphicFramePr>
        <p:xfrm>
          <a:off x="539474" y="740649"/>
          <a:ext cx="8146815" cy="5261485"/>
        </p:xfrm>
        <a:graphic>
          <a:graphicData uri="http://schemas.openxmlformats.org/presentationml/2006/ole">
            <mc:AlternateContent xmlns:mc="http://schemas.openxmlformats.org/markup-compatibility/2006">
              <mc:Choice xmlns:v="urn:schemas-microsoft-com:vml" Requires="v">
                <p:oleObj spid="_x0000_s1041" name="Document" r:id="rId3" imgW="6096000" imgH="3937000" progId="Word.Document.12">
                  <p:embed/>
                </p:oleObj>
              </mc:Choice>
              <mc:Fallback>
                <p:oleObj name="Document" r:id="rId3" imgW="6096000" imgH="3937000" progId="Word.Document.12">
                  <p:embed/>
                  <p:pic>
                    <p:nvPicPr>
                      <p:cNvPr id="0" name=""/>
                      <p:cNvPicPr/>
                      <p:nvPr/>
                    </p:nvPicPr>
                    <p:blipFill>
                      <a:blip r:embed="rId4"/>
                      <a:stretch>
                        <a:fillRect/>
                      </a:stretch>
                    </p:blipFill>
                    <p:spPr>
                      <a:xfrm>
                        <a:off x="539474" y="740649"/>
                        <a:ext cx="8146815" cy="5261485"/>
                      </a:xfrm>
                      <a:prstGeom prst="rect">
                        <a:avLst/>
                      </a:prstGeom>
                    </p:spPr>
                  </p:pic>
                </p:oleObj>
              </mc:Fallback>
            </mc:AlternateContent>
          </a:graphicData>
        </a:graphic>
      </p:graphicFrame>
    </p:spTree>
    <p:extLst>
      <p:ext uri="{BB962C8B-B14F-4D97-AF65-F5344CB8AC3E}">
        <p14:creationId xmlns:p14="http://schemas.microsoft.com/office/powerpoint/2010/main" val="276704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925485881"/>
              </p:ext>
            </p:extLst>
          </p:nvPr>
        </p:nvGraphicFramePr>
        <p:xfrm>
          <a:off x="3006725" y="1397000"/>
          <a:ext cx="3128963" cy="4064000"/>
        </p:xfrm>
        <a:graphic>
          <a:graphicData uri="http://schemas.openxmlformats.org/presentationml/2006/ole">
            <mc:AlternateContent xmlns:mc="http://schemas.openxmlformats.org/markup-compatibility/2006">
              <mc:Choice xmlns:v="urn:schemas-microsoft-com:vml" Requires="v">
                <p:oleObj spid="_x0000_s3089" name="Document" r:id="rId3" imgW="5943600" imgH="7721600" progId="Word.Document.12">
                  <p:embed/>
                </p:oleObj>
              </mc:Choice>
              <mc:Fallback>
                <p:oleObj name="Document" r:id="rId3" imgW="5943600" imgH="7721600" progId="Word.Document.12">
                  <p:embed/>
                  <p:pic>
                    <p:nvPicPr>
                      <p:cNvPr id="0" name=""/>
                      <p:cNvPicPr/>
                      <p:nvPr/>
                    </p:nvPicPr>
                    <p:blipFill>
                      <a:blip r:embed="rId4"/>
                      <a:stretch>
                        <a:fillRect/>
                      </a:stretch>
                    </p:blipFill>
                    <p:spPr>
                      <a:xfrm>
                        <a:off x="3006725" y="1397000"/>
                        <a:ext cx="3128963" cy="4064000"/>
                      </a:xfrm>
                      <a:prstGeom prst="rect">
                        <a:avLst/>
                      </a:prstGeom>
                    </p:spPr>
                  </p:pic>
                </p:oleObj>
              </mc:Fallback>
            </mc:AlternateContent>
          </a:graphicData>
        </a:graphic>
      </p:graphicFrame>
    </p:spTree>
    <p:extLst>
      <p:ext uri="{BB962C8B-B14F-4D97-AF65-F5344CB8AC3E}">
        <p14:creationId xmlns:p14="http://schemas.microsoft.com/office/powerpoint/2010/main" val="200728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296801191"/>
              </p:ext>
            </p:extLst>
          </p:nvPr>
        </p:nvGraphicFramePr>
        <p:xfrm>
          <a:off x="1600200" y="914400"/>
          <a:ext cx="5943600" cy="5029200"/>
        </p:xfrm>
        <a:graphic>
          <a:graphicData uri="http://schemas.openxmlformats.org/presentationml/2006/ole">
            <mc:AlternateContent xmlns:mc="http://schemas.openxmlformats.org/markup-compatibility/2006">
              <mc:Choice xmlns:v="urn:schemas-microsoft-com:vml" Requires="v">
                <p:oleObj spid="_x0000_s4113" name="Document" r:id="rId3" imgW="5943600" imgH="5029200" progId="Word.Document.12">
                  <p:embed/>
                </p:oleObj>
              </mc:Choice>
              <mc:Fallback>
                <p:oleObj name="Document" r:id="rId3" imgW="5943600" imgH="5029200" progId="Word.Document.12">
                  <p:embed/>
                  <p:pic>
                    <p:nvPicPr>
                      <p:cNvPr id="0" name=""/>
                      <p:cNvPicPr/>
                      <p:nvPr/>
                    </p:nvPicPr>
                    <p:blipFill>
                      <a:blip r:embed="rId4"/>
                      <a:stretch>
                        <a:fillRect/>
                      </a:stretch>
                    </p:blipFill>
                    <p:spPr>
                      <a:xfrm>
                        <a:off x="1600200" y="914400"/>
                        <a:ext cx="5943600" cy="5029200"/>
                      </a:xfrm>
                      <a:prstGeom prst="rect">
                        <a:avLst/>
                      </a:prstGeom>
                    </p:spPr>
                  </p:pic>
                </p:oleObj>
              </mc:Fallback>
            </mc:AlternateContent>
          </a:graphicData>
        </a:graphic>
      </p:graphicFrame>
    </p:spTree>
    <p:extLst>
      <p:ext uri="{BB962C8B-B14F-4D97-AF65-F5344CB8AC3E}">
        <p14:creationId xmlns:p14="http://schemas.microsoft.com/office/powerpoint/2010/main" val="3490192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270640" y="2705559"/>
            <a:ext cx="5822886" cy="3917310"/>
          </a:xfrm>
          <a:prstGeom prst="rect">
            <a:avLst/>
          </a:prstGeom>
          <a:noFill/>
          <a:ln w="9525">
            <a:solidFill>
              <a:schemeClr val="accent1">
                <a:shade val="50000"/>
              </a:schemeClr>
            </a:solidFill>
            <a:miter lim="800000"/>
            <a:headEnd/>
            <a:tailEnd/>
          </a:ln>
        </p:spPr>
      </p:pic>
      <p:sp>
        <p:nvSpPr>
          <p:cNvPr id="3" name="Rectangle 2"/>
          <p:cNvSpPr/>
          <p:nvPr/>
        </p:nvSpPr>
        <p:spPr>
          <a:xfrm>
            <a:off x="533400" y="266700"/>
            <a:ext cx="4572000" cy="2308324"/>
          </a:xfrm>
          <a:prstGeom prst="rect">
            <a:avLst/>
          </a:prstGeom>
        </p:spPr>
        <p:txBody>
          <a:bodyPr>
            <a:spAutoFit/>
          </a:bodyPr>
          <a:lstStyle/>
          <a:p>
            <a:pPr fontAlgn="auto">
              <a:spcBef>
                <a:spcPts val="0"/>
              </a:spcBef>
              <a:spcAft>
                <a:spcPts val="0"/>
              </a:spcAft>
              <a:buFont typeface="Wingdings 2"/>
              <a:buNone/>
              <a:defRPr/>
            </a:pPr>
            <a:r>
              <a:rPr lang="en-US" sz="2400" dirty="0" smtClean="0"/>
              <a:t>12-18 Mar 2006</a:t>
            </a:r>
          </a:p>
          <a:p>
            <a:pPr lvl="1" fontAlgn="auto">
              <a:spcBef>
                <a:spcPts val="0"/>
              </a:spcBef>
              <a:spcAft>
                <a:spcPts val="0"/>
              </a:spcAft>
              <a:buFont typeface="Wingdings 2"/>
              <a:buNone/>
              <a:defRPr/>
            </a:pPr>
            <a:r>
              <a:rPr lang="en-US" sz="2400" dirty="0" smtClean="0"/>
              <a:t>275,805 ha burned</a:t>
            </a:r>
            <a:endParaRPr lang="en-US" sz="2400" dirty="0"/>
          </a:p>
          <a:p>
            <a:pPr marL="1097280" lvl="2" fontAlgn="auto">
              <a:spcAft>
                <a:spcPts val="0"/>
              </a:spcAft>
              <a:defRPr/>
            </a:pPr>
            <a:r>
              <a:rPr lang="en-US" sz="2400" dirty="0"/>
              <a:t>Borger (North)</a:t>
            </a:r>
          </a:p>
          <a:p>
            <a:pPr marL="1280160" lvl="3" indent="-192024" fontAlgn="auto">
              <a:spcAft>
                <a:spcPts val="0"/>
              </a:spcAft>
              <a:buClr>
                <a:schemeClr val="accent3"/>
              </a:buClr>
              <a:buFont typeface="Wingdings 2"/>
              <a:buChar char=""/>
              <a:defRPr/>
            </a:pPr>
            <a:r>
              <a:rPr lang="en-US" sz="2400" dirty="0" smtClean="0"/>
              <a:t>143,775 ha</a:t>
            </a:r>
            <a:endParaRPr lang="en-US" sz="2400" dirty="0"/>
          </a:p>
          <a:p>
            <a:pPr marL="1097280" lvl="2" fontAlgn="auto">
              <a:spcAft>
                <a:spcPts val="0"/>
              </a:spcAft>
              <a:defRPr/>
            </a:pPr>
            <a:r>
              <a:rPr lang="en-US" sz="2400" dirty="0"/>
              <a:t>I-40 (South)</a:t>
            </a:r>
          </a:p>
          <a:p>
            <a:pPr marL="1280160" lvl="3" indent="-192024" fontAlgn="auto">
              <a:spcAft>
                <a:spcPts val="0"/>
              </a:spcAft>
              <a:buClr>
                <a:schemeClr val="accent3"/>
              </a:buClr>
              <a:buFont typeface="Wingdings 2"/>
              <a:buChar char=""/>
              <a:defRPr/>
            </a:pPr>
            <a:r>
              <a:rPr lang="en-US" sz="2400" dirty="0" smtClean="0"/>
              <a:t>132,030 ha</a:t>
            </a:r>
            <a:endParaRPr lang="en-US" sz="2400" dirty="0"/>
          </a:p>
        </p:txBody>
      </p:sp>
      <p:pic>
        <p:nvPicPr>
          <p:cNvPr id="4" name="Picture 3" descr="texas"/>
          <p:cNvPicPr>
            <a:picLocks noChangeAspect="1" noChangeArrowheads="1"/>
          </p:cNvPicPr>
          <p:nvPr/>
        </p:nvPicPr>
        <p:blipFill>
          <a:blip r:embed="rId4" cstate="print"/>
          <a:srcRect l="1581" t="2000" r="3604" b="4000"/>
          <a:stretch>
            <a:fillRect/>
          </a:stretch>
        </p:blipFill>
        <p:spPr bwMode="auto">
          <a:xfrm>
            <a:off x="4879240" y="308369"/>
            <a:ext cx="3885597" cy="3043821"/>
          </a:xfrm>
          <a:prstGeom prst="rect">
            <a:avLst/>
          </a:prstGeom>
          <a:noFill/>
          <a:ln w="9525">
            <a:solidFill>
              <a:schemeClr val="accent1">
                <a:shade val="50000"/>
              </a:schemeClr>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000830.JPG"/>
          <p:cNvPicPr>
            <a:picLocks noChangeAspect="1"/>
          </p:cNvPicPr>
          <p:nvPr/>
        </p:nvPicPr>
        <p:blipFill>
          <a:blip r:embed="rId2" cstate="print"/>
          <a:stretch>
            <a:fillRect/>
          </a:stretch>
        </p:blipFill>
        <p:spPr>
          <a:xfrm rot="5400000">
            <a:off x="3855106" y="2059222"/>
            <a:ext cx="5120666" cy="3840500"/>
          </a:xfrm>
          <a:prstGeom prst="rect">
            <a:avLst/>
          </a:prstGeom>
        </p:spPr>
      </p:pic>
      <p:pic>
        <p:nvPicPr>
          <p:cNvPr id="3" name="Picture 2" descr="IM000835.JPG"/>
          <p:cNvPicPr>
            <a:picLocks noChangeAspect="1"/>
          </p:cNvPicPr>
          <p:nvPr/>
        </p:nvPicPr>
        <p:blipFill>
          <a:blip r:embed="rId3" cstate="print"/>
          <a:stretch>
            <a:fillRect/>
          </a:stretch>
        </p:blipFill>
        <p:spPr>
          <a:xfrm>
            <a:off x="616285" y="4062682"/>
            <a:ext cx="3302830" cy="2477123"/>
          </a:xfrm>
          <a:prstGeom prst="rect">
            <a:avLst/>
          </a:prstGeom>
        </p:spPr>
      </p:pic>
      <p:pic>
        <p:nvPicPr>
          <p:cNvPr id="4" name="Picture 3" descr="IM000837.JPG"/>
          <p:cNvPicPr>
            <a:picLocks noChangeAspect="1"/>
          </p:cNvPicPr>
          <p:nvPr/>
        </p:nvPicPr>
        <p:blipFill>
          <a:blip r:embed="rId4" cstate="print"/>
          <a:stretch>
            <a:fillRect/>
          </a:stretch>
        </p:blipFill>
        <p:spPr>
          <a:xfrm>
            <a:off x="616285" y="1431940"/>
            <a:ext cx="3277227" cy="2457920"/>
          </a:xfrm>
          <a:prstGeom prst="rect">
            <a:avLst/>
          </a:prstGeom>
        </p:spPr>
      </p:pic>
      <p:sp>
        <p:nvSpPr>
          <p:cNvPr id="5" name="Title 4"/>
          <p:cNvSpPr>
            <a:spLocks noGrp="1"/>
          </p:cNvSpPr>
          <p:nvPr>
            <p:ph type="title"/>
          </p:nvPr>
        </p:nvSpPr>
        <p:spPr/>
        <p:txBody>
          <a:bodyPr>
            <a:noAutofit/>
          </a:bodyPr>
          <a:lstStyle/>
          <a:p>
            <a:pPr algn="l"/>
            <a:r>
              <a:rPr lang="en-US" sz="3600" dirty="0" smtClean="0"/>
              <a:t>Wildfire quail mortalities </a:t>
            </a:r>
            <a:br>
              <a:rPr lang="en-US" sz="3600" dirty="0" smtClean="0"/>
            </a:br>
            <a:r>
              <a:rPr lang="en-US" sz="3600" dirty="0" smtClean="0"/>
              <a:t>Mar 06 Gray County</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p:nvPr>
        </p:nvSpPr>
        <p:spPr bwMode="auto"/>
        <p:txBody>
          <a:bodyPr vert="horz" wrap="square" lIns="91440" tIns="45720" bIns="45720" numCol="1" anchorCtr="0" compatLnSpc="1">
            <a:prstTxWarp prst="textNoShape">
              <a:avLst/>
            </a:prstTxWarp>
          </a:bodyPr>
          <a:lstStyle/>
          <a:p>
            <a:pPr algn="ctr">
              <a:defRPr/>
            </a:pPr>
            <a:r>
              <a:rPr lang="en-US" smtClean="0">
                <a:effectLst/>
              </a:rPr>
              <a:t>Impact on quail populations?</a:t>
            </a:r>
          </a:p>
        </p:txBody>
      </p:sp>
      <p:pic>
        <p:nvPicPr>
          <p:cNvPr id="15363" name="Picture 4" descr="bobwhite burn Rollins"/>
          <p:cNvPicPr>
            <a:picLocks noChangeAspect="1" noChangeArrowheads="1"/>
          </p:cNvPicPr>
          <p:nvPr/>
        </p:nvPicPr>
        <p:blipFill>
          <a:blip r:embed="rId3" cstate="print"/>
          <a:srcRect/>
          <a:stretch>
            <a:fillRect/>
          </a:stretch>
        </p:blipFill>
        <p:spPr bwMode="auto">
          <a:xfrm>
            <a:off x="1076325" y="1431925"/>
            <a:ext cx="6799263" cy="51403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tador WMA Cottle burn fire Aug 08 a.jpg"/>
          <p:cNvPicPr>
            <a:picLocks noChangeAspect="1"/>
          </p:cNvPicPr>
          <p:nvPr/>
        </p:nvPicPr>
        <p:blipFill>
          <a:blip r:embed="rId2" cstate="print"/>
          <a:stretch>
            <a:fillRect/>
          </a:stretch>
        </p:blipFill>
        <p:spPr>
          <a:xfrm>
            <a:off x="846715" y="1623965"/>
            <a:ext cx="7527380" cy="5004907"/>
          </a:xfrm>
          <a:prstGeom prst="rect">
            <a:avLst/>
          </a:prstGeom>
        </p:spPr>
      </p:pic>
      <p:sp>
        <p:nvSpPr>
          <p:cNvPr id="2" name="Title 1"/>
          <p:cNvSpPr>
            <a:spLocks noGrp="1"/>
          </p:cNvSpPr>
          <p:nvPr>
            <p:ph type="title"/>
          </p:nvPr>
        </p:nvSpPr>
        <p:spPr/>
        <p:txBody>
          <a:bodyPr>
            <a:noAutofit/>
          </a:bodyPr>
          <a:lstStyle/>
          <a:p>
            <a:pPr algn="l"/>
            <a:r>
              <a:rPr lang="en-US" sz="3600" dirty="0" smtClean="0"/>
              <a:t>Benefits of burning relative to quail habitat</a:t>
            </a:r>
            <a:endParaRPr lang="en-US" sz="3600" dirty="0"/>
          </a:p>
        </p:txBody>
      </p:sp>
      <p:sp>
        <p:nvSpPr>
          <p:cNvPr id="3" name="Content Placeholder 2"/>
          <p:cNvSpPr>
            <a:spLocks noGrp="1"/>
          </p:cNvSpPr>
          <p:nvPr>
            <p:ph idx="1"/>
          </p:nvPr>
        </p:nvSpPr>
        <p:spPr>
          <a:xfrm>
            <a:off x="769905" y="1646238"/>
            <a:ext cx="8229600" cy="2128407"/>
          </a:xfrm>
        </p:spPr>
        <p:txBody>
          <a:bodyPr/>
          <a:lstStyle/>
          <a:p>
            <a:r>
              <a:rPr lang="en-US" dirty="0" smtClean="0">
                <a:solidFill>
                  <a:schemeClr val="bg1"/>
                </a:solidFill>
              </a:rPr>
              <a:t>Increased </a:t>
            </a:r>
            <a:r>
              <a:rPr lang="en-US" dirty="0" err="1" smtClean="0">
                <a:solidFill>
                  <a:schemeClr val="bg1"/>
                </a:solidFill>
              </a:rPr>
              <a:t>forb</a:t>
            </a:r>
            <a:r>
              <a:rPr lang="en-US" dirty="0" smtClean="0">
                <a:solidFill>
                  <a:schemeClr val="bg1"/>
                </a:solidFill>
              </a:rPr>
              <a:t> production short-term</a:t>
            </a:r>
          </a:p>
          <a:p>
            <a:r>
              <a:rPr lang="en-US" dirty="0" smtClean="0">
                <a:solidFill>
                  <a:schemeClr val="bg1"/>
                </a:solidFill>
              </a:rPr>
              <a:t>Decreased brush density</a:t>
            </a:r>
          </a:p>
          <a:p>
            <a:r>
              <a:rPr lang="en-US" dirty="0" smtClean="0">
                <a:solidFill>
                  <a:schemeClr val="bg1"/>
                </a:solidFill>
              </a:rPr>
              <a:t>Rejuvenation of fire tolerant woody plants (food source)</a:t>
            </a:r>
          </a:p>
          <a:p>
            <a:r>
              <a:rPr lang="en-US" dirty="0" smtClean="0">
                <a:solidFill>
                  <a:schemeClr val="bg1"/>
                </a:solidFill>
              </a:rPr>
              <a:t>Increased mobility</a:t>
            </a:r>
          </a:p>
          <a:p>
            <a:endParaRPr lang="en-US" dirty="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Ken\Images\Images 05 06\Photos 06\3 15 06 wildfire Gray County Johnson Ranch McLean plus\IM000704.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pic>
        <p:nvPicPr>
          <p:cNvPr id="6" name="Picture 5" descr="wildfire regrowth Gary draw g.JPG"/>
          <p:cNvPicPr>
            <a:picLocks noChangeAspect="1"/>
          </p:cNvPicPr>
          <p:nvPr/>
        </p:nvPicPr>
        <p:blipFill>
          <a:blip r:embed="rId3" cstate="print"/>
          <a:stretch>
            <a:fillRect/>
          </a:stretch>
        </p:blipFill>
        <p:spPr>
          <a:xfrm>
            <a:off x="0" y="-28804"/>
            <a:ext cx="9144000" cy="6858001"/>
          </a:xfrm>
          <a:prstGeom prst="rect">
            <a:avLst/>
          </a:prstGeom>
        </p:spPr>
      </p:pic>
      <p:sp>
        <p:nvSpPr>
          <p:cNvPr id="2" name="Title 1"/>
          <p:cNvSpPr>
            <a:spLocks noGrp="1"/>
          </p:cNvSpPr>
          <p:nvPr>
            <p:ph type="title"/>
          </p:nvPr>
        </p:nvSpPr>
        <p:spPr/>
        <p:txBody>
          <a:bodyPr/>
          <a:lstStyle/>
          <a:p>
            <a:pPr algn="l"/>
            <a:r>
              <a:rPr lang="en-US" dirty="0" smtClean="0"/>
              <a:t>Expectations post-burn</a:t>
            </a:r>
            <a:endParaRPr lang="en-US" dirty="0"/>
          </a:p>
        </p:txBody>
      </p:sp>
      <p:sp>
        <p:nvSpPr>
          <p:cNvPr id="3" name="Content Placeholder 2"/>
          <p:cNvSpPr>
            <a:spLocks noGrp="1"/>
          </p:cNvSpPr>
          <p:nvPr>
            <p:ph idx="1"/>
          </p:nvPr>
        </p:nvSpPr>
        <p:spPr>
          <a:xfrm>
            <a:off x="232236" y="1470345"/>
            <a:ext cx="8641124" cy="2666077"/>
          </a:xfrm>
        </p:spPr>
        <p:txBody>
          <a:bodyPr/>
          <a:lstStyle/>
          <a:p>
            <a:r>
              <a:rPr lang="en-US" sz="2800" dirty="0" smtClean="0">
                <a:solidFill>
                  <a:schemeClr val="tx2"/>
                </a:solidFill>
              </a:rPr>
              <a:t>Lowered survival rate short-term</a:t>
            </a:r>
          </a:p>
          <a:p>
            <a:pPr lvl="1"/>
            <a:r>
              <a:rPr lang="en-US" sz="2400" dirty="0" smtClean="0">
                <a:solidFill>
                  <a:schemeClr val="tx2"/>
                </a:solidFill>
              </a:rPr>
              <a:t>Decreased availability of cover</a:t>
            </a:r>
          </a:p>
          <a:p>
            <a:pPr lvl="1"/>
            <a:r>
              <a:rPr lang="en-US" sz="2400" dirty="0" smtClean="0">
                <a:solidFill>
                  <a:schemeClr val="tx2"/>
                </a:solidFill>
              </a:rPr>
              <a:t>Increased effectiveness of predators</a:t>
            </a:r>
          </a:p>
          <a:p>
            <a:r>
              <a:rPr lang="en-US" sz="3000" dirty="0" smtClean="0">
                <a:solidFill>
                  <a:schemeClr val="tx2"/>
                </a:solidFill>
              </a:rPr>
              <a:t>Flush of re-growth if adequate soil moisture and follow-up precipitation</a:t>
            </a:r>
          </a:p>
          <a:p>
            <a:pPr lvl="1"/>
            <a:r>
              <a:rPr lang="en-US" sz="2400" dirty="0" smtClean="0">
                <a:solidFill>
                  <a:schemeClr val="tx2"/>
                </a:solidFill>
              </a:rPr>
              <a:t>Successful nesting</a:t>
            </a:r>
          </a:p>
          <a:p>
            <a:pPr lvl="1"/>
            <a:r>
              <a:rPr lang="en-US" sz="2400" dirty="0" smtClean="0">
                <a:solidFill>
                  <a:schemeClr val="tx2"/>
                </a:solidFill>
              </a:rPr>
              <a:t>Recruitment </a:t>
            </a:r>
          </a:p>
          <a:p>
            <a:r>
              <a:rPr lang="en-US" sz="2800" dirty="0" smtClean="0">
                <a:solidFill>
                  <a:schemeClr val="tx2"/>
                </a:solidFill>
              </a:rPr>
              <a:t>In subsequent few years higher populations on burned areas than on un-burned areas due to habitat improvement</a:t>
            </a:r>
          </a:p>
          <a:p>
            <a:pPr lvl="1"/>
            <a:endParaRPr lang="en-US" sz="2400" dirty="0">
              <a:solidFill>
                <a:schemeClr val="tx2"/>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14B6CBD1238A44A01CFB00299E8417" ma:contentTypeVersion="0" ma:contentTypeDescription="Create a new document." ma:contentTypeScope="" ma:versionID="6cec03a45135842321bb40604d71da5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E2A683-FC54-4F14-919A-F6664AD052C0}"/>
</file>

<file path=customXml/itemProps2.xml><?xml version="1.0" encoding="utf-8"?>
<ds:datastoreItem xmlns:ds="http://schemas.openxmlformats.org/officeDocument/2006/customXml" ds:itemID="{DCBB8084-F114-40DF-851D-E046A254544E}"/>
</file>

<file path=customXml/itemProps3.xml><?xml version="1.0" encoding="utf-8"?>
<ds:datastoreItem xmlns:ds="http://schemas.openxmlformats.org/officeDocument/2006/customXml" ds:itemID="{EA1577E7-507A-4593-84C5-C228F18836FE}"/>
</file>

<file path=docProps/app.xml><?xml version="1.0" encoding="utf-8"?>
<Properties xmlns="http://schemas.openxmlformats.org/officeDocument/2006/extended-properties" xmlns:vt="http://schemas.openxmlformats.org/officeDocument/2006/docPropsVTypes">
  <Template>Foundry</Template>
  <TotalTime>1472</TotalTime>
  <Words>1959</Words>
  <Application>Microsoft Macintosh PowerPoint</Application>
  <PresentationFormat>On-screen Show (4:3)</PresentationFormat>
  <Paragraphs>272</Paragraphs>
  <Slides>46</Slides>
  <Notes>12</Notes>
  <HiddenSlides>14</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Foundry</vt:lpstr>
      <vt:lpstr>Document</vt:lpstr>
      <vt:lpstr>Bobwhite   response   to   two large-scale   wildfires   in the   Texas  Panhandle</vt:lpstr>
      <vt:lpstr>March 2006</vt:lpstr>
      <vt:lpstr>PowerPoint Presentation</vt:lpstr>
      <vt:lpstr>PowerPoint Presentation</vt:lpstr>
      <vt:lpstr>PowerPoint Presentation</vt:lpstr>
      <vt:lpstr>Wildfire quail mortalities  Mar 06 Gray County</vt:lpstr>
      <vt:lpstr>Impact on quail populations?</vt:lpstr>
      <vt:lpstr>Benefits of burning relative to quail habitat</vt:lpstr>
      <vt:lpstr>Expectations post-burn</vt:lpstr>
      <vt:lpstr>Precipitation</vt:lpstr>
      <vt:lpstr>Soils</vt:lpstr>
      <vt:lpstr>Vegetation</vt:lpstr>
      <vt:lpstr>Methods</vt:lpstr>
      <vt:lpstr>Methods</vt:lpstr>
      <vt:lpstr>Monitoring Sites</vt:lpstr>
      <vt:lpstr>Recovery</vt:lpstr>
      <vt:lpstr>Recovery</vt:lpstr>
      <vt:lpstr>\</vt:lpstr>
      <vt:lpstr>PowerPoint Presentation</vt:lpstr>
      <vt:lpstr>Bobwhite average densities by transect.   </vt:lpstr>
      <vt:lpstr>Results</vt:lpstr>
      <vt:lpstr>Results</vt:lpstr>
      <vt:lpstr>PowerPoint Presentation</vt:lpstr>
      <vt:lpstr>Results</vt:lpstr>
      <vt:lpstr>Results</vt:lpstr>
      <vt:lpstr>Soils </vt:lpstr>
      <vt:lpstr>Results</vt:lpstr>
      <vt:lpstr>Results</vt:lpstr>
      <vt:lpstr>Shinoak resprouting post-fire</vt:lpstr>
      <vt:lpstr>PowerPoint Presentation</vt:lpstr>
      <vt:lpstr>PowerPoint Presentation</vt:lpstr>
      <vt:lpstr>Results</vt:lpstr>
      <vt:lpstr>Results</vt:lpstr>
      <vt:lpstr>Results</vt:lpstr>
      <vt:lpstr>Results</vt:lpstr>
      <vt:lpstr>Summary</vt:lpstr>
      <vt:lpstr>Summary cont’d</vt:lpstr>
      <vt:lpstr>Management Implications</vt:lpstr>
      <vt:lpstr>Next</vt:lpstr>
      <vt:lpstr>Acknowledgments</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Bobwhite response to two large-scale wildfires in the Texas Panhandle</dc:title>
  <dc:subject/>
  <dc:creator>Ken Cearley</dc:creator>
  <cp:keywords/>
  <dc:description/>
  <cp:lastModifiedBy>Ken Cearley</cp:lastModifiedBy>
  <cp:revision>146</cp:revision>
  <dcterms:created xsi:type="dcterms:W3CDTF">2009-02-09T16:14:16Z</dcterms:created>
  <dcterms:modified xsi:type="dcterms:W3CDTF">2012-01-10T20:02:21Z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0x0101000814B6CBD1238A44A01CFB00299E8417</vt:lpwstr>
  </property>
</Properties>
</file>