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60" r:id="rId3"/>
    <p:sldId id="272" r:id="rId4"/>
    <p:sldId id="257" r:id="rId5"/>
    <p:sldId id="268" r:id="rId6"/>
    <p:sldId id="258" r:id="rId7"/>
    <p:sldId id="261" r:id="rId8"/>
    <p:sldId id="266" r:id="rId9"/>
    <p:sldId id="263" r:id="rId10"/>
    <p:sldId id="264" r:id="rId11"/>
    <p:sldId id="269" r:id="rId12"/>
    <p:sldId id="270" r:id="rId13"/>
    <p:sldId id="265" r:id="rId14"/>
    <p:sldId id="271" r:id="rId15"/>
    <p:sldId id="274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onymous" initials="a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54" autoAdjust="0"/>
  </p:normalViewPr>
  <p:slideViewPr>
    <p:cSldViewPr>
      <p:cViewPr>
        <p:scale>
          <a:sx n="64" d="100"/>
          <a:sy n="64" d="100"/>
        </p:scale>
        <p:origin x="-93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B13A5-60A8-4C94-9C9C-6EB09BEE3D40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54735-4A75-48A4-8852-6D8965450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4735-4A75-48A4-8852-6D89654500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01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180 is ~ June</a:t>
            </a:r>
            <a:r>
              <a:rPr lang="en-US" baseline="0" dirty="0" smtClean="0"/>
              <a:t>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4735-4A75-48A4-8852-6D89654500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39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surveys can seriously underestimate</a:t>
            </a:r>
            <a:r>
              <a:rPr lang="en-US" baseline="0" dirty="0" smtClean="0"/>
              <a:t> PAO, especially when bobwhites are uncommon</a:t>
            </a:r>
          </a:p>
          <a:p>
            <a:r>
              <a:rPr lang="en-US" baseline="0" dirty="0" smtClean="0"/>
              <a:t>If p &lt; 0.15, we get wildly inaccurate estimates of occupancy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4735-4A75-48A4-8852-6D89654500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2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seen that estimates of both</a:t>
            </a:r>
            <a:r>
              <a:rPr lang="en-US" baseline="0" dirty="0" smtClean="0"/>
              <a:t> psi and p increase dramatically in areas where bobwhites are more abundant.</a:t>
            </a:r>
          </a:p>
          <a:p>
            <a:r>
              <a:rPr lang="en-US" baseline="0" dirty="0" smtClean="0"/>
              <a:t>Should </a:t>
            </a:r>
            <a:r>
              <a:rPr lang="en-US" baseline="0" dirty="0" smtClean="0"/>
              <a:t>be cautious in interpreting this in terms of abundance. P may be a good predictor of relative abundance.</a:t>
            </a:r>
          </a:p>
          <a:p>
            <a:r>
              <a:rPr lang="en-US" dirty="0" smtClean="0"/>
              <a:t>Accounting for p is critical in areas where bobwhites are uncommon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4735-4A75-48A4-8852-6D89654500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6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probability of a site being occupied based on habitat variables was estimated using logistic regression. </a:t>
            </a:r>
            <a:r>
              <a:rPr lang="en-US" dirty="0" smtClean="0"/>
              <a:t>Occupancy estimates can be derived</a:t>
            </a:r>
            <a:r>
              <a:rPr lang="en-US" baseline="0" dirty="0" smtClean="0"/>
              <a:t> from BBS data and state surveys, but there is an issue. </a:t>
            </a:r>
            <a:r>
              <a:rPr lang="en-US" dirty="0" smtClean="0"/>
              <a:t>Traditionally, PAO was estimated</a:t>
            </a:r>
            <a:r>
              <a:rPr lang="en-US" baseline="0" dirty="0" smtClean="0"/>
              <a:t> using raw data (60/100=.6). Doesn’t take detection probability into account. Low p can lead to low-biased PAO estimates. No way to estimate how many false-negatives occurred. Until about 10 years ago.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4735-4A75-48A4-8852-6D89654500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8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problem defined in a simple equation. P is almost always &lt;1. If p=0.6, than psi(</a:t>
            </a:r>
            <a:r>
              <a:rPr lang="en-US" dirty="0" err="1" smtClean="0"/>
              <a:t>obs</a:t>
            </a:r>
            <a:r>
              <a:rPr lang="en-US" dirty="0" smtClean="0"/>
              <a:t>) will underestimate</a:t>
            </a:r>
            <a:r>
              <a:rPr lang="en-US" baseline="0" dirty="0" smtClean="0"/>
              <a:t> psi by 40%. We can estimate psi by dividing psi(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) by p. The question is, how do we estimate p? McKenzie et al. 2001 used closed capture-recapture methods and multiple surveys to estimate p, what is now commonly referred to as Occupancy Modeling.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4735-4A75-48A4-8852-6D89654500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possible to derive</a:t>
            </a:r>
            <a:r>
              <a:rPr lang="en-US" baseline="0" dirty="0" smtClean="0"/>
              <a:t> occupancy estimates from historical data sets such as BBS or state surveys.</a:t>
            </a:r>
            <a:endParaRPr lang="en-US" dirty="0" smtClean="0"/>
          </a:p>
          <a:p>
            <a:r>
              <a:rPr lang="en-US" dirty="0" smtClean="0"/>
              <a:t>BBS and most state surveys only</a:t>
            </a:r>
            <a:r>
              <a:rPr lang="en-US" baseline="0" dirty="0" smtClean="0"/>
              <a:t> conducted 1/year. </a:t>
            </a:r>
          </a:p>
          <a:p>
            <a:r>
              <a:rPr lang="en-US" baseline="0" dirty="0" smtClean="0"/>
              <a:t>Does this give an accurate estimate of PAO?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we did not compare occupancy to</a:t>
            </a:r>
            <a:r>
              <a:rPr lang="en-US" baseline="0" dirty="0" smtClean="0"/>
              <a:t> indices.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4735-4A75-48A4-8852-6D89654500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0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Analysis part of a larger study of habitat restoration.</a:t>
            </a:r>
            <a:r>
              <a:rPr lang="en-US" baseline="0" dirty="0" smtClean="0"/>
              <a:t> Done on private properties in regions selected for restoration. For this analysis, we did not look at habitat variables or restoration activities. We had 2 study areas (common, uncommon) and were only interested in how occupancy estimates differed between the areas at given survey intensities.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4735-4A75-48A4-8852-6D89654500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4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McNemar’s</a:t>
            </a:r>
            <a:r>
              <a:rPr lang="en-US" dirty="0" smtClean="0"/>
              <a:t> chi-square</a:t>
            </a:r>
            <a:r>
              <a:rPr lang="en-US" baseline="0" dirty="0" smtClean="0"/>
              <a:t> test for paired samples</a:t>
            </a:r>
          </a:p>
          <a:p>
            <a:r>
              <a:rPr lang="en-US" baseline="0" dirty="0" smtClean="0"/>
              <a:t>Compared p(.) using a chi-square test on proportions</a:t>
            </a:r>
          </a:p>
          <a:p>
            <a:r>
              <a:rPr lang="en-US" baseline="0" dirty="0" smtClean="0"/>
              <a:t>AIC on Julian day model</a:t>
            </a:r>
          </a:p>
          <a:p>
            <a:r>
              <a:rPr lang="en-US" baseline="0" dirty="0" smtClean="0"/>
              <a:t>Treated year as a random variable and combined all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4735-4A75-48A4-8852-6D89654500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65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is eastern area and uncommon is western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4735-4A75-48A4-8852-6D89654500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Detection probability significantly different between areas.</a:t>
            </a:r>
            <a:endParaRPr lang="en-US" baseline="0" dirty="0" smtClean="0"/>
          </a:p>
          <a:p>
            <a:r>
              <a:rPr lang="en-US" baseline="0" dirty="0" smtClean="0"/>
              <a:t>As p increases psi decreases, leading to a (theoretically) more accurate estimate</a:t>
            </a:r>
          </a:p>
          <a:p>
            <a:r>
              <a:rPr lang="en-US" baseline="0" dirty="0" smtClean="0"/>
              <a:t>Note p &lt; 0.15 in the uncommon area for 2 surveys, leading to the unreasonably high occupancy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4735-4A75-48A4-8852-6D89654500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8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Between 1 and 3, psi(</a:t>
            </a:r>
            <a:r>
              <a:rPr lang="en-US" dirty="0" err="1" smtClean="0"/>
              <a:t>obs</a:t>
            </a:r>
            <a:r>
              <a:rPr lang="en-US" dirty="0" smtClean="0"/>
              <a:t>)</a:t>
            </a:r>
            <a:r>
              <a:rPr lang="en-US" baseline="0" dirty="0" smtClean="0"/>
              <a:t> increased 201% (Uncommon) and 32% (Common) – very significant</a:t>
            </a:r>
          </a:p>
          <a:p>
            <a:r>
              <a:rPr lang="en-US" baseline="0" dirty="0" smtClean="0"/>
              <a:t>2 and 3 was 16% and 4% (uncommon, common) – not significant</a:t>
            </a:r>
          </a:p>
          <a:p>
            <a:r>
              <a:rPr lang="en-US" baseline="0" dirty="0" smtClean="0"/>
              <a:t>Note again the unreasonably high psi(2-visits) for uncommon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4735-4A75-48A4-8852-6D89654500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5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FA8B-721A-4846-98DD-6F817A31ABA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30B-AF8F-4825-8634-9EBAD4C04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5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FA8B-721A-4846-98DD-6F817A31ABA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30B-AF8F-4825-8634-9EBAD4C04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0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FA8B-721A-4846-98DD-6F817A31ABA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30B-AF8F-4825-8634-9EBAD4C04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1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FA8B-721A-4846-98DD-6F817A31ABA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30B-AF8F-4825-8634-9EBAD4C04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FA8B-721A-4846-98DD-6F817A31ABA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30B-AF8F-4825-8634-9EBAD4C04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5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FA8B-721A-4846-98DD-6F817A31ABA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30B-AF8F-4825-8634-9EBAD4C04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3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FA8B-721A-4846-98DD-6F817A31ABA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30B-AF8F-4825-8634-9EBAD4C04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4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FA8B-721A-4846-98DD-6F817A31ABA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30B-AF8F-4825-8634-9EBAD4C04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FA8B-721A-4846-98DD-6F817A31ABA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30B-AF8F-4825-8634-9EBAD4C04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FA8B-721A-4846-98DD-6F817A31ABA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30B-AF8F-4825-8634-9EBAD4C04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FA8B-721A-4846-98DD-6F817A31ABA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30B-AF8F-4825-8634-9EBAD4C04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4FA8B-721A-4846-98DD-6F817A31ABA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9430B-AF8F-4825-8634-9EBAD4C04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0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905000"/>
          </a:xfrm>
        </p:spPr>
        <p:txBody>
          <a:bodyPr>
            <a:noAutofit/>
          </a:bodyPr>
          <a:lstStyle/>
          <a:p>
            <a:r>
              <a:rPr lang="en-US" b="1" dirty="0" smtClean="0"/>
              <a:t>OCCUPANCY MODELING FOR BOBWHITES IN </a:t>
            </a:r>
            <a:br>
              <a:rPr lang="en-US" b="1" dirty="0" smtClean="0"/>
            </a:br>
            <a:r>
              <a:rPr lang="en-US" b="1" dirty="0" smtClean="0"/>
              <a:t>OKLAHOMA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199" y="5715000"/>
            <a:ext cx="5943601" cy="1143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Andrew D. Crosby</a:t>
            </a:r>
          </a:p>
          <a:p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nd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R. Dwayne Elmore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:\Elmore\images\logos\Research+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0" y="5334000"/>
            <a:ext cx="1587500" cy="1524000"/>
          </a:xfrm>
          <a:prstGeom prst="rect">
            <a:avLst/>
          </a:prstGeom>
          <a:noFill/>
        </p:spPr>
      </p:pic>
      <p:pic>
        <p:nvPicPr>
          <p:cNvPr id="7" name="Picture 2" descr="H:\Elmore\images\logos\Research+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1808"/>
            <a:ext cx="1600200" cy="1536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0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Presence/Absence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(not accounting for detection probability)</a:t>
            </a:r>
            <a:endParaRPr lang="en-US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37" y="4979504"/>
            <a:ext cx="5047488" cy="1779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61" y="1447800"/>
            <a:ext cx="5044064" cy="354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336446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↑201%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9812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↑32%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13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Occupancy Model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(accounting for detection probability)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78" y="2028824"/>
            <a:ext cx="6122044" cy="460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37338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↑31%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25146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↑1.9%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Compared Occupancy Estimates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3" y="3304466"/>
            <a:ext cx="8765835" cy="2036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4903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Effect of time during breeding season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86" y="1862138"/>
            <a:ext cx="5563628" cy="495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1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Single surveys can give very inaccurate estimates of the state of the population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Accounting for detection probability can be critical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≥ 3 surveys/year needed if bobwhites are uncommon</a:t>
            </a:r>
          </a:p>
        </p:txBody>
      </p:sp>
    </p:spTree>
    <p:extLst>
      <p:ext uri="{BB962C8B-B14F-4D97-AF65-F5344CB8AC3E}">
        <p14:creationId xmlns:p14="http://schemas.microsoft.com/office/powerpoint/2010/main" val="124468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 Implications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Maximizing </a:t>
            </a:r>
            <a:r>
              <a:rPr lang="en-US" i="1" dirty="0" smtClean="0"/>
              <a:t>p</a:t>
            </a:r>
            <a:r>
              <a:rPr lang="en-US" dirty="0" smtClean="0"/>
              <a:t> should be done through survey </a:t>
            </a:r>
            <a:r>
              <a:rPr lang="en-US" dirty="0" smtClean="0"/>
              <a:t>design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/>
              <a:t>p </a:t>
            </a:r>
            <a:r>
              <a:rPr lang="en-US" dirty="0"/>
              <a:t>varies based on N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p</a:t>
            </a:r>
            <a:r>
              <a:rPr lang="en-US" dirty="0" smtClean="0"/>
              <a:t> may be a good predictor of relative abundance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1029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Acknowledgements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28928"/>
            <a:ext cx="8229600" cy="4525963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Dr. Dwayne Elmore</a:t>
            </a:r>
          </a:p>
          <a:p>
            <a:pPr marL="0" indent="0">
              <a:buNone/>
            </a:pPr>
            <a:r>
              <a:rPr lang="en-US" dirty="0" smtClean="0"/>
              <a:t>Dr. David M. Leslie</a:t>
            </a:r>
          </a:p>
          <a:p>
            <a:pPr marL="0" indent="0">
              <a:buNone/>
            </a:pPr>
            <a:r>
              <a:rPr lang="en-US" dirty="0" smtClean="0"/>
              <a:t>Dr. Rodney Will</a:t>
            </a:r>
          </a:p>
          <a:p>
            <a:pPr marL="0" indent="0">
              <a:buNone/>
            </a:pPr>
            <a:r>
              <a:rPr lang="en-US" dirty="0" smtClean="0"/>
              <a:t>Oklahoma Department of Wildlife Conservation</a:t>
            </a:r>
          </a:p>
          <a:p>
            <a:pPr marL="0" indent="0">
              <a:buNone/>
            </a:pPr>
            <a:r>
              <a:rPr lang="en-US" dirty="0" smtClean="0"/>
              <a:t>The Nature Conservancy</a:t>
            </a:r>
          </a:p>
          <a:p>
            <a:pPr marL="0" indent="0">
              <a:buNone/>
            </a:pPr>
            <a:r>
              <a:rPr lang="en-US" dirty="0" smtClean="0"/>
              <a:t>Oklahoma Ornithological Society</a:t>
            </a:r>
          </a:p>
          <a:p>
            <a:pPr marL="0" indent="0">
              <a:buNone/>
            </a:pPr>
            <a:r>
              <a:rPr lang="en-US" dirty="0" smtClean="0"/>
              <a:t>Payne County Audubon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7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PAO and Index of Abundance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Index </a:t>
            </a:r>
          </a:p>
          <a:p>
            <a:pPr lvl="1"/>
            <a:r>
              <a:rPr lang="en-US" dirty="0" smtClean="0"/>
              <a:t>No defined relationship between abundance and call count index </a:t>
            </a:r>
          </a:p>
          <a:p>
            <a:pPr marL="0" indent="0">
              <a:buNone/>
            </a:pPr>
            <a:r>
              <a:rPr lang="en-US" dirty="0" smtClean="0"/>
              <a:t>Proportion of Area Occupied</a:t>
            </a:r>
          </a:p>
          <a:p>
            <a:pPr lvl="1"/>
            <a:r>
              <a:rPr lang="en-US" dirty="0" smtClean="0"/>
              <a:t>Done using presence/absence surveys</a:t>
            </a:r>
          </a:p>
          <a:p>
            <a:pPr lvl="1"/>
            <a:r>
              <a:rPr lang="en-US" dirty="0" smtClean="0"/>
              <a:t>May act as a surrogate for abundance</a:t>
            </a:r>
          </a:p>
        </p:txBody>
      </p:sp>
    </p:spTree>
    <p:extLst>
      <p:ext uri="{BB962C8B-B14F-4D97-AF65-F5344CB8AC3E}">
        <p14:creationId xmlns:p14="http://schemas.microsoft.com/office/powerpoint/2010/main" val="42736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Standard Presence/Absence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Normally analyzed with logistic regression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account for detection probability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Low detection probabilities can lead to extremely low-biased PAO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Occupancy Modeling:</a:t>
            </a:r>
            <a:br>
              <a:rPr lang="en-US" b="1" dirty="0" smtClean="0"/>
            </a:br>
            <a:r>
              <a:rPr lang="en-US" sz="4000" b="1" dirty="0" smtClean="0"/>
              <a:t>Accounting for Detection Probability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01539" y="1905000"/>
                <a:ext cx="454092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sz="4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𝑜𝑏𝑠</m:t>
                          </m:r>
                        </m:e>
                      </m:d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39" y="1905000"/>
                <a:ext cx="4540923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33768" y="3657600"/>
                <a:ext cx="3476465" cy="1623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𝑜𝑏𝑠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768" y="3657600"/>
                <a:ext cx="3476465" cy="16237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4724400" y="45720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does PAO estimate change based 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Number of surveys per year?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Abundance of bobwhites in region?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Accounting for detection probability?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does time during the breeding season effect detection probability?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355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y Crosby\Documents\AndyCrosby\Research\QHRI\Papers and Presentations\Quail VII\Quail VII Presentation\NOBO_P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94" y="1676400"/>
            <a:ext cx="6499412" cy="50222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Population</a:t>
            </a:r>
            <a:br>
              <a:rPr lang="en-US" b="1" dirty="0" smtClean="0"/>
            </a:br>
            <a:r>
              <a:rPr lang="en-US" sz="2400" b="1" dirty="0" smtClean="0"/>
              <a:t>From BBS Routes 1966-2003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81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Unit Placement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2140"/>
            <a:ext cx="4767470" cy="363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83" y="2971800"/>
            <a:ext cx="3782641" cy="381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55182" y="1402140"/>
            <a:ext cx="3782641" cy="156966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 Surveys per Year (2009-2011)</a:t>
            </a:r>
          </a:p>
          <a:p>
            <a:r>
              <a:rPr lang="en-US" sz="2400" b="1" dirty="0" smtClean="0"/>
              <a:t>Mid-May – Late July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11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Analyzed Presence/Absence using 1, 2, and 3 surveys/year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Calculated detection </a:t>
            </a:r>
            <a:r>
              <a:rPr lang="en-US" dirty="0"/>
              <a:t>p</a:t>
            </a:r>
            <a:r>
              <a:rPr lang="en-US" dirty="0" smtClean="0"/>
              <a:t>robability and occupancy using 2 and 3 surveys/year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Regression of detection </a:t>
            </a:r>
            <a:r>
              <a:rPr lang="en-US" dirty="0"/>
              <a:t>p</a:t>
            </a:r>
            <a:r>
              <a:rPr lang="en-US" dirty="0" smtClean="0"/>
              <a:t>robability on Julian day</a:t>
            </a:r>
          </a:p>
        </p:txBody>
      </p:sp>
    </p:spTree>
    <p:extLst>
      <p:ext uri="{BB962C8B-B14F-4D97-AF65-F5344CB8AC3E}">
        <p14:creationId xmlns:p14="http://schemas.microsoft.com/office/powerpoint/2010/main" val="14474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48200" y="15240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Common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9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Sites = 31</a:t>
            </a:r>
          </a:p>
          <a:p>
            <a:pPr marL="0" indent="0">
              <a:buNone/>
            </a:pPr>
            <a:r>
              <a:rPr lang="en-US" sz="3600" dirty="0" smtClean="0"/>
              <a:t>Site × year = 91</a:t>
            </a:r>
          </a:p>
          <a:p>
            <a:pPr marL="0" indent="0">
              <a:buNone/>
            </a:pPr>
            <a:r>
              <a:rPr lang="en-US" sz="3600" dirty="0" smtClean="0"/>
              <a:t>Detections = 21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" y="15240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Uncommon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bg2">
              <a:lumMod val="9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Sites = 27</a:t>
            </a:r>
          </a:p>
          <a:p>
            <a:pPr marL="0" indent="0">
              <a:buNone/>
            </a:pPr>
            <a:r>
              <a:rPr lang="en-US" sz="3600" dirty="0"/>
              <a:t>Site × year </a:t>
            </a:r>
            <a:r>
              <a:rPr lang="en-US" sz="3600" dirty="0" smtClean="0"/>
              <a:t>= 80</a:t>
            </a:r>
          </a:p>
          <a:p>
            <a:pPr marL="0" indent="0">
              <a:buNone/>
            </a:pPr>
            <a:r>
              <a:rPr lang="en-US" sz="3600" dirty="0" smtClean="0"/>
              <a:t>Detections = 75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44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4B6CBD1238A44A01CFB00299E8417" ma:contentTypeVersion="0" ma:contentTypeDescription="Create a new document." ma:contentTypeScope="" ma:versionID="6cec03a45135842321bb40604d71da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79CE68-6B10-44C0-8882-A1297F8A02E1}"/>
</file>

<file path=customXml/itemProps2.xml><?xml version="1.0" encoding="utf-8"?>
<ds:datastoreItem xmlns:ds="http://schemas.openxmlformats.org/officeDocument/2006/customXml" ds:itemID="{D4DEE0CE-8648-4EAF-9C78-160FCBD1B5CC}"/>
</file>

<file path=customXml/itemProps3.xml><?xml version="1.0" encoding="utf-8"?>
<ds:datastoreItem xmlns:ds="http://schemas.openxmlformats.org/officeDocument/2006/customXml" ds:itemID="{82C86C96-959D-47A8-BF8B-1E695EE40D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8178</TotalTime>
  <Words>776</Words>
  <Application>Microsoft Office PowerPoint</Application>
  <PresentationFormat>On-screen Show (4:3)</PresentationFormat>
  <Paragraphs>109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OCCUPANCY MODELING FOR BOBWHITES IN  OKLAHOMA</vt:lpstr>
      <vt:lpstr>PAO and Index of Abundance</vt:lpstr>
      <vt:lpstr>Standard Presence/Absence</vt:lpstr>
      <vt:lpstr>Occupancy Modeling: Accounting for Detection Probability</vt:lpstr>
      <vt:lpstr>Questions</vt:lpstr>
      <vt:lpstr>Population From BBS Routes 1966-2003</vt:lpstr>
      <vt:lpstr>Sample Unit Placement</vt:lpstr>
      <vt:lpstr>Analysis</vt:lpstr>
      <vt:lpstr>Results</vt:lpstr>
      <vt:lpstr>Presence/Absence (not accounting for detection probability)</vt:lpstr>
      <vt:lpstr>Occupancy Model (accounting for detection probability)</vt:lpstr>
      <vt:lpstr>Compared Occupancy Estimates</vt:lpstr>
      <vt:lpstr>Effect of time during breeding season</vt:lpstr>
      <vt:lpstr>Discussion</vt:lpstr>
      <vt:lpstr>Management Implications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Crosby</dc:creator>
  <cp:lastModifiedBy>Andy Crosby</cp:lastModifiedBy>
  <cp:revision>106</cp:revision>
  <dcterms:created xsi:type="dcterms:W3CDTF">2011-10-21T00:28:57Z</dcterms:created>
  <dcterms:modified xsi:type="dcterms:W3CDTF">2012-01-10T16:04:40Z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0x0101000814B6CBD1238A44A01CFB00299E8417</vt:lpwstr>
  </property>
</Properties>
</file>