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slides/slide26.xml" ContentType="application/vnd.openxmlformats-officedocument.presentationml.slide+xml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24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5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49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heme/theme4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73" r:id="rId3"/>
    <p:sldMasterId id="2147483686" r:id="rId4"/>
    <p:sldMasterId id="2147483698" r:id="rId5"/>
  </p:sldMasterIdLst>
  <p:notesMasterIdLst>
    <p:notesMasterId r:id="rId32"/>
  </p:notesMasterIdLst>
  <p:handoutMasterIdLst>
    <p:handoutMasterId r:id="rId33"/>
  </p:handoutMasterIdLst>
  <p:sldIdLst>
    <p:sldId id="269" r:id="rId6"/>
    <p:sldId id="278" r:id="rId7"/>
    <p:sldId id="268" r:id="rId8"/>
    <p:sldId id="277" r:id="rId9"/>
    <p:sldId id="276" r:id="rId10"/>
    <p:sldId id="279" r:id="rId11"/>
    <p:sldId id="270" r:id="rId12"/>
    <p:sldId id="261" r:id="rId13"/>
    <p:sldId id="271" r:id="rId14"/>
    <p:sldId id="258" r:id="rId15"/>
    <p:sldId id="256" r:id="rId16"/>
    <p:sldId id="264" r:id="rId17"/>
    <p:sldId id="272" r:id="rId18"/>
    <p:sldId id="274" r:id="rId19"/>
    <p:sldId id="263" r:id="rId20"/>
    <p:sldId id="262" r:id="rId21"/>
    <p:sldId id="280" r:id="rId22"/>
    <p:sldId id="282" r:id="rId23"/>
    <p:sldId id="281" r:id="rId24"/>
    <p:sldId id="275" r:id="rId25"/>
    <p:sldId id="257" r:id="rId26"/>
    <p:sldId id="283" r:id="rId27"/>
    <p:sldId id="284" r:id="rId28"/>
    <p:sldId id="285" r:id="rId29"/>
    <p:sldId id="286" r:id="rId30"/>
    <p:sldId id="287" r:id="rId31"/>
  </p:sldIdLst>
  <p:sldSz cx="9144000" cy="6858000" type="screen4x3"/>
  <p:notesSz cx="6858000" cy="91011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customXml" Target="../customXml/item2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Sheet1!$D$2</c:f>
              <c:strCache>
                <c:ptCount val="1"/>
                <c:pt idx="0">
                  <c:v>        h</c:v>
                </c:pt>
              </c:strCache>
            </c:strRef>
          </c:tx>
          <c:errBars>
            <c:errBarType val="both"/>
            <c:errValType val="cust"/>
            <c:plus>
              <c:numRef>
                <c:f>Sheet1!$E$3:$E$23</c:f>
                <c:numCache>
                  <c:formatCode>General</c:formatCode>
                  <c:ptCount val="21"/>
                  <c:pt idx="0">
                    <c:v>0.13</c:v>
                  </c:pt>
                  <c:pt idx="1">
                    <c:v>7.0000000000000007E-2</c:v>
                  </c:pt>
                  <c:pt idx="2">
                    <c:v>0.08</c:v>
                  </c:pt>
                  <c:pt idx="3">
                    <c:v>0.08</c:v>
                  </c:pt>
                  <c:pt idx="4">
                    <c:v>0.11</c:v>
                  </c:pt>
                  <c:pt idx="5">
                    <c:v>0.08</c:v>
                  </c:pt>
                  <c:pt idx="6">
                    <c:v>0.08</c:v>
                  </c:pt>
                  <c:pt idx="7">
                    <c:v>0.08</c:v>
                  </c:pt>
                  <c:pt idx="8">
                    <c:v>0.08</c:v>
                  </c:pt>
                  <c:pt idx="9">
                    <c:v>0.13</c:v>
                  </c:pt>
                  <c:pt idx="10">
                    <c:v>0.09</c:v>
                  </c:pt>
                  <c:pt idx="11">
                    <c:v>0.11</c:v>
                  </c:pt>
                  <c:pt idx="12">
                    <c:v>0.08</c:v>
                  </c:pt>
                  <c:pt idx="13">
                    <c:v>0.09</c:v>
                  </c:pt>
                  <c:pt idx="14">
                    <c:v>0.11</c:v>
                  </c:pt>
                  <c:pt idx="15">
                    <c:v>0.09</c:v>
                  </c:pt>
                  <c:pt idx="16">
                    <c:v>0.08</c:v>
                  </c:pt>
                  <c:pt idx="17">
                    <c:v>7.0000000000000007E-2</c:v>
                  </c:pt>
                  <c:pt idx="18">
                    <c:v>0.12</c:v>
                  </c:pt>
                  <c:pt idx="19">
                    <c:v>7.0000000000000007E-2</c:v>
                  </c:pt>
                  <c:pt idx="20">
                    <c:v>0.16</c:v>
                  </c:pt>
                </c:numCache>
              </c:numRef>
            </c:plus>
            <c:minus>
              <c:numRef>
                <c:f>Sheet1!$E$3:$E$23</c:f>
                <c:numCache>
                  <c:formatCode>General</c:formatCode>
                  <c:ptCount val="21"/>
                  <c:pt idx="0">
                    <c:v>0.13</c:v>
                  </c:pt>
                  <c:pt idx="1">
                    <c:v>7.0000000000000007E-2</c:v>
                  </c:pt>
                  <c:pt idx="2">
                    <c:v>0.08</c:v>
                  </c:pt>
                  <c:pt idx="3">
                    <c:v>0.08</c:v>
                  </c:pt>
                  <c:pt idx="4">
                    <c:v>0.11</c:v>
                  </c:pt>
                  <c:pt idx="5">
                    <c:v>0.08</c:v>
                  </c:pt>
                  <c:pt idx="6">
                    <c:v>0.08</c:v>
                  </c:pt>
                  <c:pt idx="7">
                    <c:v>0.08</c:v>
                  </c:pt>
                  <c:pt idx="8">
                    <c:v>0.08</c:v>
                  </c:pt>
                  <c:pt idx="9">
                    <c:v>0.13</c:v>
                  </c:pt>
                  <c:pt idx="10">
                    <c:v>0.09</c:v>
                  </c:pt>
                  <c:pt idx="11">
                    <c:v>0.11</c:v>
                  </c:pt>
                  <c:pt idx="12">
                    <c:v>0.08</c:v>
                  </c:pt>
                  <c:pt idx="13">
                    <c:v>0.09</c:v>
                  </c:pt>
                  <c:pt idx="14">
                    <c:v>0.11</c:v>
                  </c:pt>
                  <c:pt idx="15">
                    <c:v>0.09</c:v>
                  </c:pt>
                  <c:pt idx="16">
                    <c:v>0.08</c:v>
                  </c:pt>
                  <c:pt idx="17">
                    <c:v>7.0000000000000007E-2</c:v>
                  </c:pt>
                  <c:pt idx="18">
                    <c:v>0.12</c:v>
                  </c:pt>
                  <c:pt idx="19">
                    <c:v>7.0000000000000007E-2</c:v>
                  </c:pt>
                  <c:pt idx="20">
                    <c:v>0.16</c:v>
                  </c:pt>
                </c:numCache>
              </c:numRef>
            </c:minus>
            <c:spPr>
              <a:ln w="19050"/>
            </c:spPr>
          </c:errBars>
          <c:val>
            <c:numRef>
              <c:f>Sheet1!$D$3:$D$23</c:f>
              <c:numCache>
                <c:formatCode>General</c:formatCode>
                <c:ptCount val="21"/>
                <c:pt idx="0">
                  <c:v>0.64</c:v>
                </c:pt>
                <c:pt idx="1">
                  <c:v>0.83</c:v>
                </c:pt>
                <c:pt idx="2">
                  <c:v>0.89</c:v>
                </c:pt>
                <c:pt idx="3">
                  <c:v>0.89</c:v>
                </c:pt>
                <c:pt idx="4">
                  <c:v>0.86</c:v>
                </c:pt>
                <c:pt idx="5">
                  <c:v>0.93</c:v>
                </c:pt>
                <c:pt idx="6">
                  <c:v>0.93</c:v>
                </c:pt>
                <c:pt idx="7">
                  <c:v>0.82</c:v>
                </c:pt>
                <c:pt idx="8">
                  <c:v>0.93</c:v>
                </c:pt>
                <c:pt idx="9">
                  <c:v>0.83</c:v>
                </c:pt>
                <c:pt idx="10">
                  <c:v>0.89</c:v>
                </c:pt>
                <c:pt idx="11">
                  <c:v>0.75</c:v>
                </c:pt>
                <c:pt idx="12">
                  <c:v>0.93</c:v>
                </c:pt>
                <c:pt idx="13">
                  <c:v>0.86</c:v>
                </c:pt>
                <c:pt idx="14">
                  <c:v>0.89</c:v>
                </c:pt>
                <c:pt idx="15">
                  <c:v>0.89</c:v>
                </c:pt>
                <c:pt idx="16">
                  <c:v>0.93</c:v>
                </c:pt>
                <c:pt idx="17">
                  <c:v>0.94</c:v>
                </c:pt>
                <c:pt idx="18">
                  <c:v>0.81</c:v>
                </c:pt>
                <c:pt idx="19">
                  <c:v>0.92</c:v>
                </c:pt>
                <c:pt idx="20">
                  <c:v>0.61</c:v>
                </c:pt>
              </c:numCache>
            </c:numRef>
          </c:val>
        </c:ser>
        <c:gapWidth val="75"/>
        <c:overlap val="-25"/>
        <c:axId val="119903360"/>
        <c:axId val="138343552"/>
      </c:barChart>
      <c:catAx>
        <c:axId val="11990336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38343552"/>
        <c:crosses val="autoZero"/>
        <c:auto val="1"/>
        <c:lblAlgn val="ctr"/>
        <c:lblOffset val="100"/>
      </c:catAx>
      <c:valAx>
        <c:axId val="13834355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119903360"/>
        <c:crosses val="autoZero"/>
        <c:crossBetween val="between"/>
      </c:valAx>
    </c:plotArea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30"/>
      <c:perspective val="30"/>
    </c:view3D>
    <c:plotArea>
      <c:layout/>
      <c:pie3DChart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explosion val="25"/>
          <c:dPt>
            <c:idx val="0"/>
            <c:spPr>
              <a:solidFill>
                <a:srgbClr val="333399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Within </a:t>
                    </a:r>
                    <a:r>
                      <a:rPr lang="en-US" smtClean="0"/>
                      <a:t>populations</a:t>
                    </a:r>
                    <a:r>
                      <a:rPr lang="en-US" dirty="0"/>
                      <a:t>
96%</a:t>
                    </a:r>
                  </a:p>
                </c:rich>
              </c:tx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Sheet1!$A$2:$A$3</c:f>
              <c:strCache>
                <c:ptCount val="2"/>
                <c:pt idx="0">
                  <c:v>Among populations </c:v>
                </c:pt>
                <c:pt idx="1">
                  <c:v>Within populaitons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3.7</c:v>
                </c:pt>
                <c:pt idx="1">
                  <c:v>96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explosion val="25"/>
          <c:dPt>
            <c:idx val="0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Lbls>
            <c:showCatName val="1"/>
            <c:showPercent val="1"/>
            <c:showLeaderLines val="1"/>
          </c:dLbls>
          <c:cat>
            <c:strRef>
              <c:f>Sheet1!$A$2:$A$4</c:f>
              <c:strCache>
                <c:ptCount val="3"/>
                <c:pt idx="0">
                  <c:v>Among sites</c:v>
                </c:pt>
                <c:pt idx="1">
                  <c:v>Among individuals in site</c:v>
                </c:pt>
                <c:pt idx="2">
                  <c:v>Among individuals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16</c:v>
                </c:pt>
                <c:pt idx="2">
                  <c:v>84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DA2F6-04FB-445A-B534-486AB2929A78}" type="datetimeFigureOut">
              <a:rPr lang="en-US" smtClean="0"/>
              <a:t>11/3/2011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43938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43938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40D6C-E570-4102-A59D-C7176025A0B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54113" y="682625"/>
            <a:ext cx="4549775" cy="3413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23041"/>
            <a:ext cx="5486400" cy="40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44501"/>
            <a:ext cx="2971800" cy="45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44501"/>
            <a:ext cx="2971800" cy="45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C69817B-97D9-4063-8D4C-6DBA2072427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151E1-11B2-440A-85D5-81196AE915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387D0-2C24-4396-B967-3757DEF07F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58DDF-4538-47BE-B950-A5E3E9154B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0BC65-2F77-44BE-975F-EEE66D9D80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B8D68-B37F-4755-9E42-A5ECABF2DD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8C24C-E0B7-4BA5-84DF-36E8EFE350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2788"/>
            <a:ext cx="3810000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2788"/>
            <a:ext cx="3810000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17459-F38E-4C9E-9B3D-643F5B2A96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4C781-E9E9-4FC2-A65D-FCA7BA90D7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27F72-3B9F-4D39-929A-FA38BEAB20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1D987-7373-4C63-B9F3-DE55059466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D96B8-285B-4AE1-8B61-2C2FD4E53A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CDB8E-2A99-4D73-9BD9-50955E6522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8BAAC-712B-47F0-8F51-CA1EDC2462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B1CD6-2BB8-4A11-9CB2-20EDF56EE3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11188"/>
            <a:ext cx="19431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11188"/>
            <a:ext cx="5676900" cy="5484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FD4B4-A217-4F2C-BE0D-3A86B77260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118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2788"/>
            <a:ext cx="3810000" cy="4113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2788"/>
            <a:ext cx="3810000" cy="4113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6813"/>
            <a:ext cx="1905000" cy="4603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6813"/>
            <a:ext cx="2895600" cy="4603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6813"/>
            <a:ext cx="1905000" cy="460375"/>
          </a:xfrm>
        </p:spPr>
        <p:txBody>
          <a:bodyPr/>
          <a:lstStyle>
            <a:lvl1pPr>
              <a:defRPr/>
            </a:lvl1pPr>
          </a:lstStyle>
          <a:p>
            <a:fld id="{EE223D30-D320-4741-B3D7-BB8A5129B4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0BC65-2F77-44BE-975F-EEE66D9D806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B8D68-B37F-4755-9E42-A5ECABF2DD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8C24C-E0B7-4BA5-84DF-36E8EFE3509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2788"/>
            <a:ext cx="3810000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2788"/>
            <a:ext cx="3810000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17459-F38E-4C9E-9B3D-643F5B2A96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4C781-E9E9-4FC2-A65D-FCA7BA90D7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27F72-3B9F-4D39-929A-FA38BEAB20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CB8B4-FFDC-463E-94FC-B15291BE26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1D987-7373-4C63-B9F3-DE55059466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D96B8-285B-4AE1-8B61-2C2FD4E53A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8BAAC-712B-47F0-8F51-CA1EDC2462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B1CD6-2BB8-4A11-9CB2-20EDF56EE3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11188"/>
            <a:ext cx="19431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11188"/>
            <a:ext cx="5676900" cy="5484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FD4B4-A217-4F2C-BE0D-3A86B77260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118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2788"/>
            <a:ext cx="3810000" cy="4113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2788"/>
            <a:ext cx="3810000" cy="4113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6813"/>
            <a:ext cx="1905000" cy="4603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6813"/>
            <a:ext cx="2895600" cy="4603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6813"/>
            <a:ext cx="1905000" cy="460375"/>
          </a:xfrm>
        </p:spPr>
        <p:txBody>
          <a:bodyPr/>
          <a:lstStyle>
            <a:lvl1pPr>
              <a:defRPr/>
            </a:lvl1pPr>
          </a:lstStyle>
          <a:p>
            <a:fld id="{EE223D30-D320-4741-B3D7-BB8A5129B4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6F13B-6F7E-43A7-A878-922D5CCBF0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E286E-63D8-4641-929B-3FDF677A74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67E9B-4558-4322-B364-254A1D53AB8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640B5-52C1-4342-9FA5-1D5D0AF00C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E38D0-159C-4F97-914B-6F79E9F9FA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BF74F-042A-4C8A-856A-2A9F149215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62E97-C81A-420F-A20D-6993B325BC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DA70D-772B-401D-AC96-6B1967A7F9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14C32-E7E8-4AA5-9F3B-0BB9E73D368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79FCC-31FF-4E58-B861-5BE264F189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49976-9156-4A33-8966-8DD5A1B43B1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80A03-D967-4DD6-A084-8065C8A53A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10B75-BA17-4B70-891C-8D5B47635C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A3060-3911-43CB-8654-C1D32D858B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45CD74-9DF6-427B-95E5-636F7CD11D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4D912-38F5-4D40-ADAB-782AC27D7E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1BE9B-4924-4C95-B190-9BA67E3407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A2CE1-4E21-47BD-B6DC-275B8152F4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43A5A-DB06-4794-A09E-2FE2278239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BB557-BAA0-487E-AC42-ACAD0212DB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B37ED-4623-4A0E-B383-10B78F2417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A1EAF-F707-4826-B540-A9F810485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4AFFA-3CD1-45D6-89FF-876A4012F42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A9BB09-12FA-4D74-BC52-9D7FFD2B06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30CD2-1522-453F-98B2-836BD6BB23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A8030-95DD-45B1-A9FB-F9D914534C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7B24C-0DB1-4456-854D-EC0E9A8997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AA3EC-5593-4474-B0A8-C5A5D96E0B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16AC094-CD9B-4F4A-A685-59078DBBCEF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1118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36" tIns="48868" rIns="97736" bIns="488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2788"/>
            <a:ext cx="7772400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36" tIns="48868" rIns="97736" bIns="488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6813"/>
            <a:ext cx="1905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36" tIns="48868" rIns="97736" bIns="48868" numCol="1" anchor="t" anchorCtr="0" compatLnSpc="1">
            <a:prstTxWarp prst="textNoShape">
              <a:avLst/>
            </a:prstTxWarp>
          </a:bodyPr>
          <a:lstStyle>
            <a:lvl1pPr defTabSz="976313" eaLnBrk="0" hangingPunct="0">
              <a:defRPr sz="14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813"/>
            <a:ext cx="2895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36" tIns="48868" rIns="97736" bIns="48868" numCol="1" anchor="t" anchorCtr="0" compatLnSpc="1">
            <a:prstTxWarp prst="textNoShape">
              <a:avLst/>
            </a:prstTxWarp>
          </a:bodyPr>
          <a:lstStyle>
            <a:lvl1pPr algn="ctr" defTabSz="976313" eaLnBrk="0" hangingPunct="0">
              <a:defRPr sz="14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813"/>
            <a:ext cx="1905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36" tIns="48868" rIns="97736" bIns="48868" numCol="1" anchor="t" anchorCtr="0" compatLnSpc="1">
            <a:prstTxWarp prst="textNoShape">
              <a:avLst/>
            </a:prstTxWarp>
          </a:bodyPr>
          <a:lstStyle>
            <a:lvl1pPr algn="r" defTabSz="976313" eaLnBrk="0" hangingPunct="0">
              <a:defRPr sz="1400"/>
            </a:lvl1pPr>
          </a:lstStyle>
          <a:p>
            <a:fld id="{4DFF614D-929D-4CBF-B02F-5C5417D5ED8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76313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76313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2pPr>
      <a:lvl3pPr algn="ctr" defTabSz="976313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3pPr>
      <a:lvl4pPr algn="ctr" defTabSz="976313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4pPr>
      <a:lvl5pPr algn="ctr" defTabSz="976313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5pPr>
      <a:lvl6pPr marL="457200" algn="ctr" defTabSz="976313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6pPr>
      <a:lvl7pPr marL="914400" algn="ctr" defTabSz="976313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7pPr>
      <a:lvl8pPr marL="1371600" algn="ctr" defTabSz="976313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8pPr>
      <a:lvl9pPr marL="1828800" algn="ctr" defTabSz="976313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9pPr>
    </p:titleStyle>
    <p:bodyStyle>
      <a:lvl1pPr marL="365125" indent="-365125" algn="l" defTabSz="976313" rtl="0" fontAlgn="base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06388" algn="l" defTabSz="976313" rtl="0" fontAlgn="base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22375" indent="-246063" algn="l" defTabSz="976313" rtl="0" fontAlgn="base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711325" indent="-246063" algn="l" defTabSz="976313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198688" indent="-244475" algn="l" defTabSz="97631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655888" indent="-244475" algn="l" defTabSz="97631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113088" indent="-244475" algn="l" defTabSz="97631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570288" indent="-244475" algn="l" defTabSz="97631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027488" indent="-244475" algn="l" defTabSz="97631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1118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36" tIns="48868" rIns="97736" bIns="488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2788"/>
            <a:ext cx="7772400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36" tIns="48868" rIns="97736" bIns="488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6813"/>
            <a:ext cx="1905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36" tIns="48868" rIns="97736" bIns="48868" numCol="1" anchor="t" anchorCtr="0" compatLnSpc="1">
            <a:prstTxWarp prst="textNoShape">
              <a:avLst/>
            </a:prstTxWarp>
          </a:bodyPr>
          <a:lstStyle>
            <a:lvl1pPr defTabSz="976313" eaLnBrk="0" hangingPunct="0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813"/>
            <a:ext cx="2895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36" tIns="48868" rIns="97736" bIns="48868" numCol="1" anchor="t" anchorCtr="0" compatLnSpc="1">
            <a:prstTxWarp prst="textNoShape">
              <a:avLst/>
            </a:prstTxWarp>
          </a:bodyPr>
          <a:lstStyle>
            <a:lvl1pPr algn="ctr" defTabSz="976313" eaLnBrk="0" hangingPunct="0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813"/>
            <a:ext cx="1905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36" tIns="48868" rIns="97736" bIns="48868" numCol="1" anchor="t" anchorCtr="0" compatLnSpc="1">
            <a:prstTxWarp prst="textNoShape">
              <a:avLst/>
            </a:prstTxWarp>
          </a:bodyPr>
          <a:lstStyle>
            <a:lvl1pPr algn="r" defTabSz="976313" eaLnBrk="0" hangingPunct="0">
              <a:defRPr sz="1400"/>
            </a:lvl1pPr>
          </a:lstStyle>
          <a:p>
            <a:fld id="{4DFF614D-929D-4CBF-B02F-5C5417D5ED8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76313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76313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2pPr>
      <a:lvl3pPr algn="ctr" defTabSz="976313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3pPr>
      <a:lvl4pPr algn="ctr" defTabSz="976313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4pPr>
      <a:lvl5pPr algn="ctr" defTabSz="976313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5pPr>
      <a:lvl6pPr marL="457200" algn="ctr" defTabSz="976313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6pPr>
      <a:lvl7pPr marL="914400" algn="ctr" defTabSz="976313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7pPr>
      <a:lvl8pPr marL="1371600" algn="ctr" defTabSz="976313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8pPr>
      <a:lvl9pPr marL="1828800" algn="ctr" defTabSz="976313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9pPr>
    </p:titleStyle>
    <p:bodyStyle>
      <a:lvl1pPr marL="365125" indent="-365125" algn="l" defTabSz="976313" rtl="0" fontAlgn="base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06388" algn="l" defTabSz="976313" rtl="0" fontAlgn="base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22375" indent="-246063" algn="l" defTabSz="976313" rtl="0" fontAlgn="base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711325" indent="-246063" algn="l" defTabSz="976313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198688" indent="-244475" algn="l" defTabSz="97631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655888" indent="-244475" algn="l" defTabSz="97631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113088" indent="-244475" algn="l" defTabSz="97631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570288" indent="-244475" algn="l" defTabSz="97631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027488" indent="-244475" algn="l" defTabSz="97631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9D2A308-8C2E-4507-AC96-E364CDA76A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DDE15D4-A75A-45D6-8E91-F8CB50F9484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7.jpeg"/><Relationship Id="rId5" Type="http://schemas.openxmlformats.org/officeDocument/2006/relationships/image" Target="../media/image9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hyperlink" Target="http://www.tamuk.edu/" TargetMode="Externa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Genetic Structure and Diversity in South Texas Bobwhites: </a:t>
            </a:r>
            <a: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Implications </a:t>
            </a:r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for Conservation </a:t>
            </a:r>
            <a:b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5791200"/>
            <a:ext cx="6400800" cy="1066800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Randy W. 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DeYoung,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Erin M.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Wehland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Damon L. 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Williford,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Angeline 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Zamorano,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Joseph P. 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Sands,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Leonard A. 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Brennan,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Fidel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Hernández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Stephen J. 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DeMaso,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Robert M. 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Perez</a:t>
            </a:r>
            <a:endParaRPr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quail hunters coastal prairie RW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676400"/>
            <a:ext cx="34290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CKWRI_Logo_2009_green_tamuk_1x0 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7802" y="5590032"/>
            <a:ext cx="2153798" cy="11917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9" descr="IMG_3240 sma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3581400"/>
            <a:ext cx="2209800" cy="147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5" descr="Picture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3581400"/>
            <a:ext cx="3436938" cy="1947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4" descr="BOBWHIT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1981200"/>
            <a:ext cx="1447800" cy="1649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IMG_321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62800" y="1905000"/>
            <a:ext cx="1475710" cy="2207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762000" y="3886200"/>
          <a:ext cx="4335463" cy="2898659"/>
        </p:xfrm>
        <a:graphic>
          <a:graphicData uri="http://schemas.openxmlformats.org/presentationml/2006/ole">
            <p:oleObj spid="_x0000_s6146" name="Photo Editor Photo" r:id="rId4" imgW="4458322" imgH="2980952" progId="MSPhotoEd.3">
              <p:embed/>
            </p:oleObj>
          </a:graphicData>
        </a:graphic>
      </p:graphicFrame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685800" y="80963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4700">
              <a:solidFill>
                <a:schemeClr val="bg1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8823325" cy="2211387"/>
          </a:xfrm>
        </p:spPr>
        <p:txBody>
          <a:bodyPr/>
          <a:lstStyle/>
          <a:p>
            <a:r>
              <a:rPr lang="en-US" sz="3200" dirty="0" smtClean="0"/>
              <a:t>Estimate diversity and population structure</a:t>
            </a:r>
          </a:p>
          <a:p>
            <a:pPr lvl="1"/>
            <a:r>
              <a:rPr lang="en-US" sz="2800" dirty="0" smtClean="0"/>
              <a:t>Large-scale investigation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Infer effects of population dynamics, connectivity</a:t>
            </a:r>
            <a:endParaRPr lang="en-US" sz="2400" dirty="0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811261" y="6504801"/>
            <a:ext cx="19319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200" dirty="0"/>
              <a:t>Harrison &amp; Hastings 1996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1143000"/>
          </a:xfrm>
          <a:noFill/>
          <a:ln/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Population </a:t>
            </a:r>
            <a:r>
              <a:rPr lang="en-US" sz="4000" dirty="0" smtClean="0">
                <a:solidFill>
                  <a:schemeClr val="tx1"/>
                </a:solidFill>
              </a:rPr>
              <a:t>dynamics and structure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10" name="Picture 14" descr="BOB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840825"/>
            <a:ext cx="2514600" cy="2864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57175" y="254000"/>
            <a:ext cx="5205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>
                <a:cs typeface="Times New Roman" pitchFamily="18" charset="0"/>
              </a:rPr>
              <a:t>Populations used in genetic analyses</a:t>
            </a:r>
            <a:endParaRPr lang="en-US" sz="3600"/>
          </a:p>
        </p:txBody>
      </p:sp>
      <p:pic>
        <p:nvPicPr>
          <p:cNvPr id="2054" name="Picture 6" descr="WingCollections_revised_colors"/>
          <p:cNvPicPr>
            <a:picLocks noChangeAspect="1" noChangeArrowheads="1"/>
          </p:cNvPicPr>
          <p:nvPr/>
        </p:nvPicPr>
        <p:blipFill>
          <a:blip r:embed="rId3" cstate="print"/>
          <a:srcRect l="6818" t="14706" r="6818" b="8824"/>
          <a:stretch>
            <a:fillRect/>
          </a:stretch>
        </p:blipFill>
        <p:spPr bwMode="auto">
          <a:xfrm>
            <a:off x="257175" y="755650"/>
            <a:ext cx="8629650" cy="589597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6" descr="IMG_3240 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990600"/>
            <a:ext cx="18288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100_1607-lowr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7400" y="2362200"/>
            <a:ext cx="1240901" cy="1654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100_1602-lowres.jpg"/>
          <p:cNvPicPr>
            <a:picLocks noChangeAspect="1"/>
          </p:cNvPicPr>
          <p:nvPr/>
        </p:nvPicPr>
        <p:blipFill>
          <a:blip r:embed="rId6" cstate="print"/>
          <a:srcRect l="21706" t="26048" b="8833"/>
          <a:stretch>
            <a:fillRect/>
          </a:stretch>
        </p:blipFill>
        <p:spPr>
          <a:xfrm>
            <a:off x="3048000" y="4572000"/>
            <a:ext cx="1374251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4876800"/>
            <a:ext cx="8610600" cy="1905000"/>
          </a:xfrm>
          <a:noFill/>
          <a:ln/>
        </p:spPr>
        <p:txBody>
          <a:bodyPr/>
          <a:lstStyle/>
          <a:p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ntigoni" pitchFamily="34" charset="0"/>
              </a:rPr>
              <a:t>DNA extraction and amplification</a:t>
            </a:r>
          </a:p>
          <a:p>
            <a:pPr lvl="1"/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ntigoni" pitchFamily="34" charset="0"/>
              </a:rPr>
              <a:t>Extracted DNA using a commercial kit </a:t>
            </a:r>
          </a:p>
          <a:p>
            <a:pPr lvl="1"/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ntigoni" pitchFamily="34" charset="0"/>
              </a:rPr>
              <a:t>Sequenced 380bp portion of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ntigoni" pitchFamily="34" charset="0"/>
              </a:rPr>
              <a:t>mtDNA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ntigoni" pitchFamily="34" charset="0"/>
              </a:rPr>
              <a:t> control region</a:t>
            </a:r>
          </a:p>
          <a:p>
            <a:pPr lvl="1"/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ntigoni" pitchFamily="34" charset="0"/>
              </a:rPr>
              <a:t>Amplified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ntigoni" pitchFamily="34" charset="0"/>
              </a:rPr>
              <a:t>7 microsatellite DNA loci using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ntigoni" pitchFamily="34" charset="0"/>
              </a:rPr>
              <a:t>PCR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Antigon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2438400" y="381000"/>
            <a:ext cx="434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400" b="1">
              <a:solidFill>
                <a:srgbClr val="000000"/>
              </a:solidFill>
            </a:endParaRP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229600" cy="1143000"/>
          </a:xfrm>
          <a:noFill/>
          <a:ln/>
        </p:spPr>
        <p:txBody>
          <a:bodyPr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Data analysis </a:t>
            </a:r>
            <a:endParaRPr lang="en-US" sz="4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8229600" cy="51054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 smtClean="0"/>
              <a:t>mtDNA</a:t>
            </a:r>
            <a:r>
              <a:rPr lang="en-US" dirty="0" smtClean="0"/>
              <a:t> data (380 </a:t>
            </a:r>
            <a:r>
              <a:rPr lang="en-US" dirty="0" err="1" smtClean="0"/>
              <a:t>bp</a:t>
            </a:r>
            <a:r>
              <a:rPr lang="en-US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Haplotype</a:t>
            </a:r>
            <a:r>
              <a:rPr lang="en-US" sz="2400" dirty="0" smtClean="0"/>
              <a:t> diversity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AMOVA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Minimum spanning network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Microsatellite data (7 loci)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Gene </a:t>
            </a:r>
            <a:r>
              <a:rPr lang="en-US" sz="2400" dirty="0"/>
              <a:t>and allelic diversity</a:t>
            </a:r>
          </a:p>
          <a:p>
            <a:pPr lvl="1">
              <a:lnSpc>
                <a:spcPct val="90000"/>
              </a:lnSpc>
            </a:pPr>
            <a:r>
              <a:rPr lang="en-US" sz="2400" dirty="0" err="1"/>
              <a:t>Pairwise</a:t>
            </a:r>
            <a:r>
              <a:rPr lang="en-US" sz="2400" dirty="0"/>
              <a:t> </a:t>
            </a:r>
            <a:r>
              <a:rPr lang="en-US" sz="2400" dirty="0" smtClean="0"/>
              <a:t>F</a:t>
            </a:r>
            <a:r>
              <a:rPr lang="en-US" sz="2400" baseline="-25000" dirty="0" smtClean="0"/>
              <a:t>ST</a:t>
            </a:r>
            <a:r>
              <a:rPr lang="en-US" sz="2400" dirty="0" smtClean="0"/>
              <a:t> , exact test of differentiation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AMOVA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Spatial autocorrelation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46086" name="Picture 6" descr="IMG_3240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4100" y="4953000"/>
            <a:ext cx="28575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100_26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3048000"/>
            <a:ext cx="2174240" cy="163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MG_32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2800" y="2974450"/>
            <a:ext cx="1475710" cy="2207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IMG_3299 smal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05600" y="1066800"/>
            <a:ext cx="16764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000" dirty="0" err="1" smtClean="0"/>
              <a:t>Haplotype</a:t>
            </a:r>
            <a:r>
              <a:rPr lang="en-US" sz="4000" dirty="0" smtClean="0"/>
              <a:t> diversity</a:t>
            </a:r>
            <a:endParaRPr lang="en-US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914400" y="1371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00600" y="6172200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Site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705938" y="3733800"/>
            <a:ext cx="2787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Haplotype</a:t>
            </a:r>
            <a:r>
              <a:rPr lang="en-US" sz="2400" dirty="0" smtClean="0"/>
              <a:t> diversity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6172200"/>
            <a:ext cx="2140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21 sites</a:t>
            </a:r>
          </a:p>
          <a:p>
            <a:r>
              <a:rPr lang="en-US" dirty="0" smtClean="0"/>
              <a:t>N = 8 to 12 per site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1143000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Error bars are +/- 1 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April_3_msn_lett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7" y="350837"/>
            <a:ext cx="8812213" cy="612616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19088" y="540603"/>
            <a:ext cx="46394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dirty="0" smtClean="0">
                <a:cs typeface="Times New Roman" pitchFamily="18" charset="0"/>
              </a:rPr>
              <a:t>Minimum spanning network:</a:t>
            </a:r>
          </a:p>
          <a:p>
            <a:r>
              <a:rPr lang="en-US" sz="2400" dirty="0" smtClean="0">
                <a:cs typeface="Times New Roman" pitchFamily="18" charset="0"/>
              </a:rPr>
              <a:t>Relationships </a:t>
            </a:r>
            <a:r>
              <a:rPr lang="en-US" sz="2400" dirty="0">
                <a:cs typeface="Times New Roman" pitchFamily="18" charset="0"/>
              </a:rPr>
              <a:t>among </a:t>
            </a:r>
            <a:r>
              <a:rPr lang="en-US" sz="2400" dirty="0" err="1">
                <a:cs typeface="Times New Roman" pitchFamily="18" charset="0"/>
              </a:rPr>
              <a:t>haplotypes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19088" y="204143"/>
            <a:ext cx="8023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dirty="0" smtClean="0">
                <a:cs typeface="Times New Roman" pitchFamily="18" charset="0"/>
              </a:rPr>
              <a:t>The </a:t>
            </a:r>
            <a:r>
              <a:rPr lang="en-US" sz="2400" dirty="0">
                <a:cs typeface="Times New Roman" pitchFamily="18" charset="0"/>
              </a:rPr>
              <a:t>2 most common </a:t>
            </a:r>
            <a:r>
              <a:rPr lang="en-US" sz="2400" dirty="0" err="1" smtClean="0">
                <a:cs typeface="Times New Roman" pitchFamily="18" charset="0"/>
              </a:rPr>
              <a:t>haplotypes</a:t>
            </a:r>
            <a:r>
              <a:rPr lang="en-US" sz="2400" dirty="0" smtClean="0">
                <a:cs typeface="Times New Roman" pitchFamily="18" charset="0"/>
              </a:rPr>
              <a:t> were widely distributed…</a:t>
            </a:r>
            <a:endParaRPr lang="en-US" sz="3600" dirty="0"/>
          </a:p>
        </p:txBody>
      </p:sp>
      <p:pic>
        <p:nvPicPr>
          <p:cNvPr id="12292" name="Picture 4" descr="Haplotypes"/>
          <p:cNvPicPr>
            <a:picLocks noChangeAspect="1" noChangeArrowheads="1"/>
          </p:cNvPicPr>
          <p:nvPr/>
        </p:nvPicPr>
        <p:blipFill>
          <a:blip r:embed="rId3" cstate="print"/>
          <a:srcRect l="5455" t="11765" r="5455" b="7059"/>
          <a:stretch>
            <a:fillRect/>
          </a:stretch>
        </p:blipFill>
        <p:spPr bwMode="auto">
          <a:xfrm>
            <a:off x="319088" y="708025"/>
            <a:ext cx="8505825" cy="599122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smtClean="0"/>
              <a:t>AMOVA for </a:t>
            </a:r>
            <a:r>
              <a:rPr lang="en-US" sz="4000" dirty="0" err="1" smtClean="0"/>
              <a:t>mtDNA</a:t>
            </a:r>
            <a:r>
              <a:rPr lang="en-US" sz="4000" dirty="0" smtClean="0"/>
              <a:t> data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15200" y="5029200"/>
            <a:ext cx="14205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21 sites</a:t>
            </a:r>
          </a:p>
          <a:p>
            <a:r>
              <a:rPr lang="en-US" sz="2000" dirty="0" smtClean="0"/>
              <a:t>N = 190</a:t>
            </a:r>
          </a:p>
          <a:p>
            <a:endParaRPr lang="en-US" sz="2000" dirty="0" smtClean="0"/>
          </a:p>
          <a:p>
            <a:r>
              <a:rPr lang="en-US" sz="2000" dirty="0" smtClean="0"/>
              <a:t>F</a:t>
            </a:r>
            <a:r>
              <a:rPr lang="en-US" sz="2000" baseline="-25000" dirty="0" smtClean="0"/>
              <a:t>ST</a:t>
            </a:r>
            <a:r>
              <a:rPr lang="en-US" sz="2000" dirty="0" smtClean="0"/>
              <a:t>= 0.037</a:t>
            </a:r>
            <a:endParaRPr lang="en-US" sz="2000" dirty="0"/>
          </a:p>
        </p:txBody>
      </p:sp>
      <p:pic>
        <p:nvPicPr>
          <p:cNvPr id="6" name="Picture 11" descr="100_1602"/>
          <p:cNvPicPr>
            <a:picLocks noChangeAspect="1" noChangeArrowheads="1"/>
          </p:cNvPicPr>
          <p:nvPr/>
        </p:nvPicPr>
        <p:blipFill>
          <a:blip r:embed="rId4" cstate="print"/>
          <a:srcRect l="26785" t="40446" r="37500" b="21606"/>
          <a:stretch>
            <a:fillRect/>
          </a:stretch>
        </p:blipFill>
        <p:spPr bwMode="auto">
          <a:xfrm>
            <a:off x="4419600" y="2971800"/>
            <a:ext cx="1452692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dirty="0" smtClean="0"/>
              <a:t>Microsatellite diversity and population structure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5257800"/>
          </a:xfrm>
        </p:spPr>
        <p:txBody>
          <a:bodyPr/>
          <a:lstStyle/>
          <a:p>
            <a:r>
              <a:rPr lang="en-US" sz="2400" dirty="0" smtClean="0"/>
              <a:t>Sampled 24 sites, 567 individuals</a:t>
            </a:r>
          </a:p>
          <a:p>
            <a:endParaRPr lang="en-US" sz="2400" dirty="0" smtClean="0"/>
          </a:p>
          <a:p>
            <a:r>
              <a:rPr lang="en-US" sz="2400" dirty="0" smtClean="0"/>
              <a:t>Observed </a:t>
            </a:r>
            <a:r>
              <a:rPr lang="en-US" sz="2400" dirty="0" err="1" smtClean="0"/>
              <a:t>heterozygosity</a:t>
            </a:r>
            <a:r>
              <a:rPr lang="en-US" sz="2400" dirty="0" smtClean="0"/>
              <a:t> = 0.58</a:t>
            </a:r>
          </a:p>
          <a:p>
            <a:pPr lvl="1"/>
            <a:r>
              <a:rPr lang="en-US" sz="2000" dirty="0" smtClean="0"/>
              <a:t>Range: 0.39 to 0.86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13 alleles/ locus</a:t>
            </a:r>
          </a:p>
          <a:p>
            <a:pPr lvl="1"/>
            <a:r>
              <a:rPr lang="en-US" sz="2000" dirty="0" smtClean="0"/>
              <a:t>Range: 7 to 19 alleles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Low structure</a:t>
            </a:r>
          </a:p>
          <a:p>
            <a:pPr lvl="1"/>
            <a:r>
              <a:rPr lang="en-US" sz="2000" dirty="0" err="1" smtClean="0"/>
              <a:t>Fst</a:t>
            </a:r>
            <a:r>
              <a:rPr lang="en-US" sz="2000" dirty="0" smtClean="0"/>
              <a:t> &lt; 0.01</a:t>
            </a:r>
          </a:p>
          <a:p>
            <a:pPr lvl="1"/>
            <a:r>
              <a:rPr lang="en-US" sz="2000" dirty="0" smtClean="0"/>
              <a:t>Exact tests non-significant</a:t>
            </a:r>
          </a:p>
          <a:p>
            <a:pPr lvl="1"/>
            <a:r>
              <a:rPr lang="en-US" sz="2000" dirty="0" err="1" smtClean="0"/>
              <a:t>Pairwise</a:t>
            </a:r>
            <a:r>
              <a:rPr lang="en-US" sz="2000" dirty="0" smtClean="0"/>
              <a:t> </a:t>
            </a:r>
            <a:r>
              <a:rPr lang="en-US" sz="2000" dirty="0" err="1" smtClean="0"/>
              <a:t>Fst</a:t>
            </a:r>
            <a:r>
              <a:rPr lang="en-US" sz="2000" dirty="0" smtClean="0"/>
              <a:t> non-significant</a:t>
            </a:r>
            <a:endParaRPr lang="en-US" sz="2000" dirty="0"/>
          </a:p>
        </p:txBody>
      </p:sp>
      <p:pic>
        <p:nvPicPr>
          <p:cNvPr id="6" name="Picture 5" descr="100_1607-lowres.jpg"/>
          <p:cNvPicPr>
            <a:picLocks noChangeAspect="1"/>
          </p:cNvPicPr>
          <p:nvPr/>
        </p:nvPicPr>
        <p:blipFill>
          <a:blip r:embed="rId3" cstate="print"/>
          <a:srcRect t="9703" b="15441"/>
          <a:stretch>
            <a:fillRect/>
          </a:stretch>
        </p:blipFill>
        <p:spPr>
          <a:xfrm>
            <a:off x="5943600" y="2286000"/>
            <a:ext cx="2748501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AMOVA for microsatellite data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91400" y="3810000"/>
            <a:ext cx="15787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24 sites</a:t>
            </a:r>
          </a:p>
          <a:p>
            <a:r>
              <a:rPr lang="en-US" sz="2400" dirty="0" smtClean="0"/>
              <a:t>N = 567</a:t>
            </a:r>
          </a:p>
          <a:p>
            <a:endParaRPr lang="en-US" sz="2400" dirty="0" smtClean="0"/>
          </a:p>
          <a:p>
            <a:r>
              <a:rPr lang="en-US" sz="2400" dirty="0" smtClean="0"/>
              <a:t>F</a:t>
            </a:r>
            <a:r>
              <a:rPr lang="en-US" sz="2400" baseline="-25000" dirty="0" smtClean="0"/>
              <a:t>ST</a:t>
            </a:r>
            <a:r>
              <a:rPr lang="en-US" sz="2400" dirty="0" smtClean="0"/>
              <a:t> &lt; 0.01</a:t>
            </a:r>
          </a:p>
        </p:txBody>
      </p:sp>
      <p:pic>
        <p:nvPicPr>
          <p:cNvPr id="6" name="Picture 11" descr="100_1602"/>
          <p:cNvPicPr>
            <a:picLocks noChangeAspect="1" noChangeArrowheads="1"/>
          </p:cNvPicPr>
          <p:nvPr/>
        </p:nvPicPr>
        <p:blipFill>
          <a:blip r:embed="rId4" cstate="print"/>
          <a:srcRect l="26785" t="40446" r="37500" b="21606"/>
          <a:stretch>
            <a:fillRect/>
          </a:stretch>
        </p:blipFill>
        <p:spPr bwMode="auto">
          <a:xfrm>
            <a:off x="4648200" y="3352800"/>
            <a:ext cx="1107217" cy="1568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5715000" cy="1143000"/>
          </a:xfrm>
        </p:spPr>
        <p:txBody>
          <a:bodyPr/>
          <a:lstStyle/>
          <a:p>
            <a:r>
              <a:rPr lang="en-US" sz="4000" dirty="0" smtClean="0"/>
              <a:t>Meet the Northern Bobwhite…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5181600" cy="3733800"/>
          </a:xfrm>
        </p:spPr>
        <p:txBody>
          <a:bodyPr/>
          <a:lstStyle/>
          <a:p>
            <a:r>
              <a:rPr lang="en-US" sz="2800" dirty="0" smtClean="0"/>
              <a:t>Twenty-two subspecies</a:t>
            </a:r>
          </a:p>
          <a:p>
            <a:endParaRPr lang="en-US" sz="2800" dirty="0" smtClean="0"/>
          </a:p>
          <a:p>
            <a:r>
              <a:rPr lang="en-US" sz="2800" dirty="0" smtClean="0"/>
              <a:t>Ground-dwelling upland bird</a:t>
            </a:r>
          </a:p>
          <a:p>
            <a:pPr lvl="1"/>
            <a:r>
              <a:rPr lang="en-US" sz="2400" dirty="0" smtClean="0"/>
              <a:t>About 200 g</a:t>
            </a:r>
          </a:p>
          <a:p>
            <a:pPr lvl="1"/>
            <a:r>
              <a:rPr lang="en-US" sz="2400" dirty="0" smtClean="0"/>
              <a:t>Short-lived (1 yr)</a:t>
            </a:r>
          </a:p>
          <a:p>
            <a:pPr lvl="1"/>
            <a:r>
              <a:rPr lang="en-US" sz="2400" dirty="0" smtClean="0"/>
              <a:t>High reproductive rate</a:t>
            </a:r>
          </a:p>
          <a:p>
            <a:pPr lvl="1"/>
            <a:r>
              <a:rPr lang="en-US" sz="2400" dirty="0" smtClean="0"/>
              <a:t>Relatively sedentary</a:t>
            </a:r>
          </a:p>
          <a:p>
            <a:endParaRPr lang="en-US" sz="28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3862" y="76200"/>
            <a:ext cx="3106738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038600"/>
            <a:ext cx="3429000" cy="2806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val 6"/>
          <p:cNvSpPr/>
          <p:nvPr/>
        </p:nvSpPr>
        <p:spPr>
          <a:xfrm>
            <a:off x="7086600" y="152400"/>
            <a:ext cx="1066800" cy="10668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spatial autocorrelation"/>
          <p:cNvPicPr>
            <a:picLocks noChangeAspect="1" noChangeArrowheads="1"/>
          </p:cNvPicPr>
          <p:nvPr/>
        </p:nvPicPr>
        <p:blipFill>
          <a:blip r:embed="rId3" cstate="print"/>
          <a:srcRect l="15166" t="14652" r="15324" b="16484"/>
          <a:stretch>
            <a:fillRect/>
          </a:stretch>
        </p:blipFill>
        <p:spPr bwMode="auto">
          <a:xfrm>
            <a:off x="990600" y="0"/>
            <a:ext cx="7133617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8229600" y="43434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39942" y="4114800"/>
            <a:ext cx="499367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Intercept at ~50 km</a:t>
            </a:r>
          </a:p>
          <a:p>
            <a:endParaRPr lang="en-US" dirty="0" smtClean="0"/>
          </a:p>
          <a:p>
            <a:r>
              <a:rPr lang="en-US" dirty="0" smtClean="0"/>
              <a:t>Implies sites within 50 km are non-independent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" y="6135469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Assume diameter of a local population is 50 km….</a:t>
            </a:r>
          </a:p>
          <a:p>
            <a:pPr algn="ctr"/>
            <a:r>
              <a:rPr lang="en-US" dirty="0" smtClean="0"/>
              <a:t>Corresponds to an area of 1,964 km</a:t>
            </a:r>
            <a:r>
              <a:rPr lang="en-US" baseline="30000" dirty="0" smtClean="0"/>
              <a:t>2</a:t>
            </a:r>
            <a:r>
              <a:rPr lang="en-US" dirty="0" smtClean="0"/>
              <a:t> or 502,655 ac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1260003" y="3156964"/>
            <a:ext cx="6664797" cy="3777236"/>
            <a:chOff x="1676400" y="3200400"/>
            <a:chExt cx="6058912" cy="3433851"/>
          </a:xfrm>
        </p:grpSpPr>
        <p:pic>
          <p:nvPicPr>
            <p:cNvPr id="11" name="Picture 5" descr="Picture2"/>
            <p:cNvPicPr>
              <a:picLocks noChangeAspect="1" noChangeArrowheads="1"/>
            </p:cNvPicPr>
            <p:nvPr/>
          </p:nvPicPr>
          <p:blipFill>
            <a:blip r:embed="rId3" cstate="print">
              <a:lum bright="-15000" contrast="10000"/>
            </a:blip>
            <a:srcRect/>
            <a:stretch>
              <a:fillRect/>
            </a:stretch>
          </p:blipFill>
          <p:spPr bwMode="auto">
            <a:xfrm>
              <a:off x="1676400" y="3200400"/>
              <a:ext cx="6058912" cy="34338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Rectangle 11"/>
            <p:cNvSpPr>
              <a:spLocks noChangeAspect="1"/>
            </p:cNvSpPr>
            <p:nvPr/>
          </p:nvSpPr>
          <p:spPr>
            <a:xfrm>
              <a:off x="5791205" y="4487834"/>
              <a:ext cx="1341121" cy="48768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Differentiation of populations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>
              <a:spLocks noChangeAspect="1"/>
            </p:cNvSpPr>
            <p:nvPr/>
          </p:nvSpPr>
          <p:spPr>
            <a:xfrm>
              <a:off x="2187944" y="4585855"/>
              <a:ext cx="975364" cy="30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Turnover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3276600" y="4724400"/>
              <a:ext cx="2362200" cy="158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057400" y="3477491"/>
              <a:ext cx="2266357" cy="279797"/>
            </a:xfrm>
            <a:prstGeom prst="rect">
              <a:avLst/>
            </a:prstGeom>
            <a:solidFill>
              <a:srgbClr val="FFC000"/>
            </a:solidFill>
            <a:effectLst>
              <a:softEdge rad="31750"/>
            </a:effectLst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Dispersal among populations</a:t>
              </a:r>
              <a:endParaRPr lang="en-US" sz="1400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4343400" y="3733800"/>
              <a:ext cx="1315292" cy="77590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964400" y="3831665"/>
              <a:ext cx="391454" cy="338554"/>
            </a:xfrm>
            <a:prstGeom prst="rect">
              <a:avLst/>
            </a:prstGeom>
            <a:solidFill>
              <a:srgbClr val="FFC000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(-)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05200" y="5634335"/>
              <a:ext cx="2037507" cy="475655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Total (</a:t>
              </a:r>
              <a:r>
                <a:rPr lang="en-US" sz="1400" dirty="0" err="1" smtClean="0"/>
                <a:t>metapopulation</a:t>
              </a:r>
              <a:r>
                <a:rPr lang="en-US" sz="1400" dirty="0" smtClean="0"/>
                <a:t>) genetic variation</a:t>
              </a:r>
              <a:endParaRPr lang="en-US" sz="1400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4419600" y="4953000"/>
              <a:ext cx="1219200" cy="68580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548764" y="5009301"/>
              <a:ext cx="442750" cy="338554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(+)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56036" y="4316574"/>
              <a:ext cx="922747" cy="335756"/>
            </a:xfrm>
            <a:prstGeom prst="rect">
              <a:avLst/>
            </a:prstGeom>
            <a:solidFill>
              <a:srgbClr val="FFC000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(-) </a:t>
              </a:r>
              <a:r>
                <a:rPr lang="en-US" sz="1400" dirty="0" smtClean="0"/>
                <a:t>or</a:t>
              </a:r>
              <a:r>
                <a:rPr lang="en-US" dirty="0" smtClean="0"/>
                <a:t> (+)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85670" y="5257800"/>
              <a:ext cx="1066800" cy="279797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Long term</a:t>
              </a:r>
              <a:endParaRPr lang="en-US" sz="1400" dirty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16200000" flipH="1">
              <a:off x="3162300" y="4914900"/>
              <a:ext cx="762000" cy="68580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094035" y="5140036"/>
              <a:ext cx="391454" cy="338554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(-)</a:t>
              </a:r>
              <a:endParaRPr lang="en-US" dirty="0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rot="5400000">
              <a:off x="2487067" y="4048159"/>
              <a:ext cx="781988" cy="154857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arrow"/>
              <a:tailEnd type="arrow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2443466" y="3823855"/>
              <a:ext cx="442750" cy="338554"/>
            </a:xfrm>
            <a:prstGeom prst="rect">
              <a:avLst/>
            </a:prstGeom>
            <a:solidFill>
              <a:srgbClr val="FFC000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(+)</a:t>
              </a:r>
              <a:endParaRPr lang="en-US" dirty="0"/>
            </a:p>
          </p:txBody>
        </p:sp>
      </p:grp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685800" y="80963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4700">
              <a:solidFill>
                <a:schemeClr val="bg1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0013"/>
            <a:ext cx="9144000" cy="1830387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Low differentiation, high diversity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Importance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dispersal? Role of population turnover?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Life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history, dispersal, and genetic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variation….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876800" y="3228201"/>
            <a:ext cx="30075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200" dirty="0" smtClean="0">
                <a:solidFill>
                  <a:schemeClr val="bg1"/>
                </a:solidFill>
              </a:rPr>
              <a:t>Modified from Harrison </a:t>
            </a:r>
            <a:r>
              <a:rPr lang="en-US" sz="1200" dirty="0">
                <a:solidFill>
                  <a:schemeClr val="bg1"/>
                </a:solidFill>
              </a:rPr>
              <a:t>&amp; Hastings </a:t>
            </a:r>
            <a:r>
              <a:rPr lang="en-US" sz="1200" dirty="0" smtClean="0">
                <a:solidFill>
                  <a:schemeClr val="bg1"/>
                </a:solidFill>
              </a:rPr>
              <a:t>(1996)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391400" cy="1143000"/>
          </a:xfrm>
          <a:noFill/>
          <a:ln/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Population </a:t>
            </a: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dynamics, diversity and structure</a:t>
            </a:r>
            <a:endParaRPr lang="en-US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11" descr="100_1602"/>
          <p:cNvPicPr>
            <a:picLocks noChangeAspect="1" noChangeArrowheads="1"/>
          </p:cNvPicPr>
          <p:nvPr/>
        </p:nvPicPr>
        <p:blipFill>
          <a:blip r:embed="rId4" cstate="print"/>
          <a:srcRect l="26785" t="40446" r="37500" b="21606"/>
          <a:stretch>
            <a:fillRect/>
          </a:stretch>
        </p:blipFill>
        <p:spPr bwMode="auto">
          <a:xfrm>
            <a:off x="6096000" y="4953000"/>
            <a:ext cx="968461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000" dirty="0" smtClean="0"/>
              <a:t>Implications for bobwhites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Theoretical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predictions for high-turnover 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populations: should be good dispersers</a:t>
            </a:r>
          </a:p>
          <a:p>
            <a:pPr lvl="1"/>
            <a:r>
              <a:rPr lang="en-US" sz="2400" dirty="0" smtClean="0">
                <a:ea typeface="+mn-ea"/>
                <a:cs typeface="+mn-cs"/>
              </a:rPr>
              <a:t>Otherwise, bottlenecks, stochastic events</a:t>
            </a:r>
          </a:p>
          <a:p>
            <a:pPr lvl="1"/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Dispersal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important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previously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realized?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Maintain genetic variability, minimize structure</a:t>
            </a:r>
          </a:p>
          <a:p>
            <a:pPr lvl="1"/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bobwhites fit a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metapopulation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model?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Re-colonization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extinction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dynamics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Counterbalance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local extinctions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during boom-bust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000" dirty="0" smtClean="0"/>
              <a:t>Implications for bobwhites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most 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studied, managed species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Populations continue to decline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Extant populations occupy intact habitats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Large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continuous sections of suitable habitat </a:t>
            </a:r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Uninterrupted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patterns of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dispersal  </a:t>
            </a:r>
          </a:p>
          <a:p>
            <a:endParaRPr lang="en-US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Habitat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fragmentation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no re-colonization?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Local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populations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eventually extirpated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 stochastic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events</a:t>
            </a:r>
            <a:endParaRPr lang="en-US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000" dirty="0" smtClean="0"/>
              <a:t>Implications for bobwhites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current management 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site-specific  </a:t>
            </a:r>
          </a:p>
          <a:p>
            <a:endParaRPr lang="en-US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dispersal is critical to bobwhite populations, small-scale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management may be 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insufficient</a:t>
            </a:r>
          </a:p>
          <a:p>
            <a:endParaRPr lang="en-US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800" dirty="0" smtClean="0"/>
              <a:t>To halt or 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reverse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Northern Bobwhite decline, a shift to large-scale management of habitat resources that provide usable space 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 be required (Williams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al. 2004).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smtClean="0"/>
              <a:t>Acknowledgements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7467600" cy="4525963"/>
          </a:xfrm>
        </p:spPr>
        <p:txBody>
          <a:bodyPr/>
          <a:lstStyle/>
          <a:p>
            <a:r>
              <a:rPr lang="en-US" sz="2400" dirty="0" smtClean="0"/>
              <a:t>Texas Parks and Wildlife Department</a:t>
            </a:r>
          </a:p>
          <a:p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Richard M. Kleberg, Jr. Center for Quail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South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Texas Quail Associates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Berdon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Lawrence, Lawrence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Family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Foundation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C. Winn Endowed Chair for Quail Research </a:t>
            </a:r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Alfred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Glassell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Jr. Endowed Professorship for Quail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 descr="Dr Morgan and Dr DeYoung.JPG"/>
          <p:cNvPicPr>
            <a:picLocks noChangeAspect="1"/>
          </p:cNvPicPr>
          <p:nvPr/>
        </p:nvPicPr>
        <p:blipFill>
          <a:blip r:embed="rId3" cstate="print"/>
          <a:srcRect l="27459" t="16393" r="8607" b="14754"/>
          <a:stretch>
            <a:fillRect/>
          </a:stretch>
        </p:blipFill>
        <p:spPr>
          <a:xfrm>
            <a:off x="6400800" y="4724400"/>
            <a:ext cx="2286000" cy="1846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222506" y="5163312"/>
            <a:ext cx="6102094" cy="1237488"/>
            <a:chOff x="0" y="28402872"/>
            <a:chExt cx="9982200" cy="1723909"/>
          </a:xfrm>
        </p:grpSpPr>
        <p:pic>
          <p:nvPicPr>
            <p:cNvPr id="6" name="Picture 2" descr="http://www.smithcountygisday.com/graphics/TPW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53400" y="28402872"/>
              <a:ext cx="1828800" cy="1655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http://users.tamuk.edu/karwd00/images/logo.jp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81400" y="28460450"/>
              <a:ext cx="4495800" cy="1600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 descr="C:\Users\owner\Desktop\Masters\Presentations\CKWRI_Official_Logo_2009.t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28483934"/>
              <a:ext cx="3429000" cy="1642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x_bob_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900487"/>
            <a:ext cx="2084388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tx_bob_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5238" y="3900487"/>
            <a:ext cx="2084387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tx_bob_9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51575" y="3900487"/>
            <a:ext cx="2133600" cy="2028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746250" y="4760913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1978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648200" y="48006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1987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7308850" y="48006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1997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2590800" y="6474023"/>
            <a:ext cx="3962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/>
              <a:t>Changes in quail </a:t>
            </a:r>
            <a:r>
              <a:rPr lang="en-US" sz="1400" dirty="0" smtClean="0"/>
              <a:t>density (Peterson et al. 2006)</a:t>
            </a:r>
            <a:endParaRPr lang="en-US" sz="1400" dirty="0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1003300"/>
            <a:ext cx="3429000" cy="2806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1" descr="100_1602"/>
          <p:cNvPicPr>
            <a:picLocks noChangeAspect="1" noChangeArrowheads="1"/>
          </p:cNvPicPr>
          <p:nvPr/>
        </p:nvPicPr>
        <p:blipFill>
          <a:blip r:embed="rId7" cstate="print"/>
          <a:srcRect l="26785" t="40446" r="37500" b="21606"/>
          <a:stretch>
            <a:fillRect/>
          </a:stretch>
        </p:blipFill>
        <p:spPr bwMode="auto">
          <a:xfrm>
            <a:off x="8130746" y="1612900"/>
            <a:ext cx="860854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smtClean="0"/>
              <a:t>Bobwhite population trends</a:t>
            </a:r>
            <a:endParaRPr lang="en-US" sz="40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143000"/>
            <a:ext cx="5105400" cy="4525963"/>
          </a:xfrm>
        </p:spPr>
        <p:txBody>
          <a:bodyPr/>
          <a:lstStyle/>
          <a:p>
            <a:r>
              <a:rPr lang="en-US" dirty="0" smtClean="0"/>
              <a:t>Range-wide decline</a:t>
            </a:r>
          </a:p>
          <a:p>
            <a:pPr lvl="1"/>
            <a:r>
              <a:rPr lang="en-US" dirty="0" smtClean="0"/>
              <a:t>Changes in land-use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Huntable</a:t>
            </a:r>
            <a:r>
              <a:rPr lang="en-US" dirty="0" smtClean="0"/>
              <a:t> populations in Texas, Georgia-Florida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/>
              <a:t>Bobwhite </a:t>
            </a:r>
            <a:r>
              <a:rPr lang="en-US" sz="4000" dirty="0" smtClean="0"/>
              <a:t>population trends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036637"/>
            <a:ext cx="8763000" cy="4525963"/>
          </a:xfrm>
        </p:spPr>
        <p:txBody>
          <a:bodyPr/>
          <a:lstStyle/>
          <a:p>
            <a:r>
              <a:rPr lang="en-US" sz="2800" dirty="0" smtClean="0"/>
              <a:t>“Boom and bust” population dynamics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Winter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densities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varied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6-fold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during 10-yr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period (Lehmann 1984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1.4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to 8.2 ha ×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quail</a:t>
            </a:r>
            <a:r>
              <a:rPr lang="en-US" sz="2000" baseline="30000" dirty="0" smtClean="0">
                <a:solidFill>
                  <a:schemeClr val="tx1"/>
                </a:solidFill>
                <a:latin typeface="+mn-lt"/>
              </a:rPr>
              <a:t>-1</a:t>
            </a:r>
            <a:endParaRPr 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2800" dirty="0"/>
          </a:p>
        </p:txBody>
      </p:sp>
      <p:pic>
        <p:nvPicPr>
          <p:cNvPr id="48131" name="Picture 3" descr="southtxbob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628340"/>
            <a:ext cx="5938475" cy="4077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drou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" y="1028700"/>
            <a:ext cx="7543800" cy="5829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 dirty="0"/>
              <a:t>Precipitation </a:t>
            </a:r>
            <a:r>
              <a:rPr lang="en-US" sz="4000" dirty="0" smtClean="0"/>
              <a:t>drives populations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smtClean="0"/>
              <a:t>Bobwhite population trends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Cyclic behavior</a:t>
            </a:r>
          </a:p>
          <a:p>
            <a:endParaRPr lang="en-US" dirty="0" smtClean="0"/>
          </a:p>
          <a:p>
            <a:r>
              <a:rPr lang="en-US" dirty="0" smtClean="0"/>
              <a:t>Region-wide</a:t>
            </a:r>
          </a:p>
          <a:p>
            <a:pPr lvl="1"/>
            <a:r>
              <a:rPr lang="en-US" dirty="0" smtClean="0"/>
              <a:t>South Texas</a:t>
            </a:r>
          </a:p>
          <a:p>
            <a:pPr lvl="1"/>
            <a:r>
              <a:rPr lang="en-US" dirty="0" smtClean="0"/>
              <a:t>Edwards Plateau</a:t>
            </a:r>
          </a:p>
          <a:p>
            <a:pPr lvl="1"/>
            <a:r>
              <a:rPr lang="en-US" dirty="0" smtClean="0"/>
              <a:t>Rolling Plains</a:t>
            </a:r>
          </a:p>
          <a:p>
            <a:endParaRPr lang="en-US" dirty="0" smtClean="0"/>
          </a:p>
          <a:p>
            <a:r>
              <a:rPr lang="en-US" dirty="0" smtClean="0"/>
              <a:t>Five-year periods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24000"/>
            <a:ext cx="4333875" cy="4467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257800" y="6400800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Lusk et al. 2007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-1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 dirty="0" smtClean="0"/>
              <a:t>Bobwhite population dynamics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582988"/>
            <a:ext cx="7772400" cy="3046412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Sustaining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populations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found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only in extensive areas of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contiguous habitat</a:t>
            </a:r>
          </a:p>
          <a:p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When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habitat patches are altered or fragmented to some (presently unknown) threshold level, populations collapse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-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South Texas </a:t>
            </a:r>
            <a:r>
              <a:rPr lang="en-US" sz="4000" dirty="0" smtClean="0">
                <a:solidFill>
                  <a:schemeClr val="tx1"/>
                </a:solidFill>
              </a:rPr>
              <a:t>quail populations…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1268" name="Rectangle 4"/>
          <p:cNvSpPr>
            <a:spLocks noChangeAspect="1" noChangeArrowheads="1"/>
          </p:cNvSpPr>
          <p:nvPr/>
        </p:nvSpPr>
        <p:spPr bwMode="auto">
          <a:xfrm>
            <a:off x="115888" y="5181600"/>
            <a:ext cx="822325" cy="8223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905000" y="3962400"/>
            <a:ext cx="91440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Rectangle 6"/>
          <p:cNvSpPr>
            <a:spLocks noChangeAspect="1" noChangeArrowheads="1"/>
          </p:cNvSpPr>
          <p:nvPr/>
        </p:nvSpPr>
        <p:spPr bwMode="auto">
          <a:xfrm>
            <a:off x="2763838" y="5181600"/>
            <a:ext cx="4572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Rectangle 7"/>
          <p:cNvSpPr>
            <a:spLocks noChangeAspect="1" noChangeArrowheads="1"/>
          </p:cNvSpPr>
          <p:nvPr/>
        </p:nvSpPr>
        <p:spPr bwMode="auto">
          <a:xfrm>
            <a:off x="152400" y="3733800"/>
            <a:ext cx="1096962" cy="10969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 sz="1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1366838" y="4956175"/>
            <a:ext cx="91440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Rectangle 9"/>
          <p:cNvSpPr>
            <a:spLocks noChangeAspect="1" noChangeArrowheads="1"/>
          </p:cNvSpPr>
          <p:nvPr/>
        </p:nvSpPr>
        <p:spPr bwMode="auto">
          <a:xfrm>
            <a:off x="2124075" y="6043613"/>
            <a:ext cx="4572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Freeform 10"/>
          <p:cNvSpPr>
            <a:spLocks/>
          </p:cNvSpPr>
          <p:nvPr/>
        </p:nvSpPr>
        <p:spPr bwMode="auto">
          <a:xfrm>
            <a:off x="6172200" y="3962400"/>
            <a:ext cx="2598738" cy="2208213"/>
          </a:xfrm>
          <a:custGeom>
            <a:avLst/>
            <a:gdLst/>
            <a:ahLst/>
            <a:cxnLst>
              <a:cxn ang="0">
                <a:pos x="891" y="73"/>
              </a:cxn>
              <a:cxn ang="0">
                <a:pos x="964" y="146"/>
              </a:cxn>
              <a:cxn ang="0">
                <a:pos x="1091" y="182"/>
              </a:cxn>
              <a:cxn ang="0">
                <a:pos x="1255" y="164"/>
              </a:cxn>
              <a:cxn ang="0">
                <a:pos x="1473" y="55"/>
              </a:cxn>
              <a:cxn ang="0">
                <a:pos x="1528" y="19"/>
              </a:cxn>
              <a:cxn ang="0">
                <a:pos x="1618" y="0"/>
              </a:cxn>
              <a:cxn ang="0">
                <a:pos x="1873" y="73"/>
              </a:cxn>
              <a:cxn ang="0">
                <a:pos x="1946" y="146"/>
              </a:cxn>
              <a:cxn ang="0">
                <a:pos x="1982" y="182"/>
              </a:cxn>
              <a:cxn ang="0">
                <a:pos x="2037" y="328"/>
              </a:cxn>
              <a:cxn ang="0">
                <a:pos x="2055" y="473"/>
              </a:cxn>
              <a:cxn ang="0">
                <a:pos x="2218" y="564"/>
              </a:cxn>
              <a:cxn ang="0">
                <a:pos x="2328" y="673"/>
              </a:cxn>
              <a:cxn ang="0">
                <a:pos x="2309" y="910"/>
              </a:cxn>
              <a:cxn ang="0">
                <a:pos x="2182" y="964"/>
              </a:cxn>
              <a:cxn ang="0">
                <a:pos x="2109" y="1001"/>
              </a:cxn>
              <a:cxn ang="0">
                <a:pos x="2073" y="1019"/>
              </a:cxn>
              <a:cxn ang="0">
                <a:pos x="2091" y="1637"/>
              </a:cxn>
              <a:cxn ang="0">
                <a:pos x="2128" y="1782"/>
              </a:cxn>
              <a:cxn ang="0">
                <a:pos x="2164" y="1928"/>
              </a:cxn>
              <a:cxn ang="0">
                <a:pos x="2037" y="2110"/>
              </a:cxn>
              <a:cxn ang="0">
                <a:pos x="1800" y="2055"/>
              </a:cxn>
              <a:cxn ang="0">
                <a:pos x="1637" y="2001"/>
              </a:cxn>
              <a:cxn ang="0">
                <a:pos x="1418" y="1910"/>
              </a:cxn>
              <a:cxn ang="0">
                <a:pos x="1255" y="1928"/>
              </a:cxn>
              <a:cxn ang="0">
                <a:pos x="1055" y="2037"/>
              </a:cxn>
              <a:cxn ang="0">
                <a:pos x="982" y="2055"/>
              </a:cxn>
              <a:cxn ang="0">
                <a:pos x="837" y="2110"/>
              </a:cxn>
              <a:cxn ang="0">
                <a:pos x="491" y="2037"/>
              </a:cxn>
              <a:cxn ang="0">
                <a:pos x="437" y="1946"/>
              </a:cxn>
              <a:cxn ang="0">
                <a:pos x="437" y="1637"/>
              </a:cxn>
              <a:cxn ang="0">
                <a:pos x="419" y="1201"/>
              </a:cxn>
              <a:cxn ang="0">
                <a:pos x="328" y="1110"/>
              </a:cxn>
              <a:cxn ang="0">
                <a:pos x="37" y="855"/>
              </a:cxn>
              <a:cxn ang="0">
                <a:pos x="0" y="673"/>
              </a:cxn>
              <a:cxn ang="0">
                <a:pos x="19" y="346"/>
              </a:cxn>
              <a:cxn ang="0">
                <a:pos x="400" y="182"/>
              </a:cxn>
              <a:cxn ang="0">
                <a:pos x="709" y="55"/>
              </a:cxn>
              <a:cxn ang="0">
                <a:pos x="855" y="73"/>
              </a:cxn>
              <a:cxn ang="0">
                <a:pos x="873" y="110"/>
              </a:cxn>
              <a:cxn ang="0">
                <a:pos x="891" y="73"/>
              </a:cxn>
            </a:cxnLst>
            <a:rect l="0" t="0" r="r" b="b"/>
            <a:pathLst>
              <a:path w="2368" h="2110">
                <a:moveTo>
                  <a:pt x="891" y="73"/>
                </a:moveTo>
                <a:cubicBezTo>
                  <a:pt x="915" y="97"/>
                  <a:pt x="935" y="128"/>
                  <a:pt x="964" y="146"/>
                </a:cubicBezTo>
                <a:cubicBezTo>
                  <a:pt x="1001" y="169"/>
                  <a:pt x="1049" y="168"/>
                  <a:pt x="1091" y="182"/>
                </a:cubicBezTo>
                <a:cubicBezTo>
                  <a:pt x="1146" y="176"/>
                  <a:pt x="1202" y="178"/>
                  <a:pt x="1255" y="164"/>
                </a:cubicBezTo>
                <a:cubicBezTo>
                  <a:pt x="1322" y="146"/>
                  <a:pt x="1407" y="88"/>
                  <a:pt x="1473" y="55"/>
                </a:cubicBezTo>
                <a:cubicBezTo>
                  <a:pt x="1493" y="45"/>
                  <a:pt x="1508" y="27"/>
                  <a:pt x="1528" y="19"/>
                </a:cubicBezTo>
                <a:cubicBezTo>
                  <a:pt x="1557" y="8"/>
                  <a:pt x="1588" y="6"/>
                  <a:pt x="1618" y="0"/>
                </a:cubicBezTo>
                <a:cubicBezTo>
                  <a:pt x="1705" y="13"/>
                  <a:pt x="1803" y="13"/>
                  <a:pt x="1873" y="73"/>
                </a:cubicBezTo>
                <a:cubicBezTo>
                  <a:pt x="1899" y="95"/>
                  <a:pt x="1922" y="122"/>
                  <a:pt x="1946" y="146"/>
                </a:cubicBezTo>
                <a:cubicBezTo>
                  <a:pt x="1958" y="158"/>
                  <a:pt x="1982" y="182"/>
                  <a:pt x="1982" y="182"/>
                </a:cubicBezTo>
                <a:cubicBezTo>
                  <a:pt x="2005" y="229"/>
                  <a:pt x="2037" y="328"/>
                  <a:pt x="2037" y="328"/>
                </a:cubicBezTo>
                <a:cubicBezTo>
                  <a:pt x="2043" y="376"/>
                  <a:pt x="2046" y="425"/>
                  <a:pt x="2055" y="473"/>
                </a:cubicBezTo>
                <a:cubicBezTo>
                  <a:pt x="2068" y="541"/>
                  <a:pt x="2164" y="550"/>
                  <a:pt x="2218" y="564"/>
                </a:cubicBezTo>
                <a:cubicBezTo>
                  <a:pt x="2263" y="606"/>
                  <a:pt x="2296" y="612"/>
                  <a:pt x="2328" y="673"/>
                </a:cubicBezTo>
                <a:cubicBezTo>
                  <a:pt x="2344" y="736"/>
                  <a:pt x="2368" y="863"/>
                  <a:pt x="2309" y="910"/>
                </a:cubicBezTo>
                <a:cubicBezTo>
                  <a:pt x="2261" y="948"/>
                  <a:pt x="2233" y="942"/>
                  <a:pt x="2182" y="964"/>
                </a:cubicBezTo>
                <a:cubicBezTo>
                  <a:pt x="2157" y="975"/>
                  <a:pt x="2133" y="989"/>
                  <a:pt x="2109" y="1001"/>
                </a:cubicBezTo>
                <a:cubicBezTo>
                  <a:pt x="2097" y="1007"/>
                  <a:pt x="2073" y="1019"/>
                  <a:pt x="2073" y="1019"/>
                </a:cubicBezTo>
                <a:cubicBezTo>
                  <a:pt x="1992" y="1180"/>
                  <a:pt x="2059" y="1460"/>
                  <a:pt x="2091" y="1637"/>
                </a:cubicBezTo>
                <a:cubicBezTo>
                  <a:pt x="2100" y="1686"/>
                  <a:pt x="2117" y="1733"/>
                  <a:pt x="2128" y="1782"/>
                </a:cubicBezTo>
                <a:cubicBezTo>
                  <a:pt x="2139" y="1831"/>
                  <a:pt x="2164" y="1928"/>
                  <a:pt x="2164" y="1928"/>
                </a:cubicBezTo>
                <a:cubicBezTo>
                  <a:pt x="2124" y="2070"/>
                  <a:pt x="2150" y="2053"/>
                  <a:pt x="2037" y="2110"/>
                </a:cubicBezTo>
                <a:cubicBezTo>
                  <a:pt x="1955" y="2096"/>
                  <a:pt x="1879" y="2079"/>
                  <a:pt x="1800" y="2055"/>
                </a:cubicBezTo>
                <a:cubicBezTo>
                  <a:pt x="1745" y="2038"/>
                  <a:pt x="1637" y="2001"/>
                  <a:pt x="1637" y="2001"/>
                </a:cubicBezTo>
                <a:cubicBezTo>
                  <a:pt x="1573" y="1937"/>
                  <a:pt x="1500" y="1937"/>
                  <a:pt x="1418" y="1910"/>
                </a:cubicBezTo>
                <a:cubicBezTo>
                  <a:pt x="1364" y="1916"/>
                  <a:pt x="1308" y="1916"/>
                  <a:pt x="1255" y="1928"/>
                </a:cubicBezTo>
                <a:cubicBezTo>
                  <a:pt x="1180" y="1945"/>
                  <a:pt x="1123" y="2008"/>
                  <a:pt x="1055" y="2037"/>
                </a:cubicBezTo>
                <a:cubicBezTo>
                  <a:pt x="1032" y="2047"/>
                  <a:pt x="1006" y="2049"/>
                  <a:pt x="982" y="2055"/>
                </a:cubicBezTo>
                <a:cubicBezTo>
                  <a:pt x="887" y="2103"/>
                  <a:pt x="935" y="2085"/>
                  <a:pt x="837" y="2110"/>
                </a:cubicBezTo>
                <a:cubicBezTo>
                  <a:pt x="717" y="2097"/>
                  <a:pt x="601" y="2090"/>
                  <a:pt x="491" y="2037"/>
                </a:cubicBezTo>
                <a:cubicBezTo>
                  <a:pt x="474" y="2003"/>
                  <a:pt x="454" y="1980"/>
                  <a:pt x="437" y="1946"/>
                </a:cubicBezTo>
                <a:cubicBezTo>
                  <a:pt x="394" y="1771"/>
                  <a:pt x="437" y="1979"/>
                  <a:pt x="437" y="1637"/>
                </a:cubicBezTo>
                <a:cubicBezTo>
                  <a:pt x="437" y="1492"/>
                  <a:pt x="431" y="1346"/>
                  <a:pt x="419" y="1201"/>
                </a:cubicBezTo>
                <a:cubicBezTo>
                  <a:pt x="417" y="1175"/>
                  <a:pt x="341" y="1120"/>
                  <a:pt x="328" y="1110"/>
                </a:cubicBezTo>
                <a:cubicBezTo>
                  <a:pt x="197" y="1005"/>
                  <a:pt x="120" y="1020"/>
                  <a:pt x="37" y="855"/>
                </a:cubicBezTo>
                <a:cubicBezTo>
                  <a:pt x="26" y="810"/>
                  <a:pt x="0" y="712"/>
                  <a:pt x="0" y="673"/>
                </a:cubicBezTo>
                <a:cubicBezTo>
                  <a:pt x="0" y="564"/>
                  <a:pt x="9" y="455"/>
                  <a:pt x="19" y="346"/>
                </a:cubicBezTo>
                <a:cubicBezTo>
                  <a:pt x="34" y="185"/>
                  <a:pt x="283" y="197"/>
                  <a:pt x="400" y="182"/>
                </a:cubicBezTo>
                <a:cubicBezTo>
                  <a:pt x="500" y="133"/>
                  <a:pt x="610" y="105"/>
                  <a:pt x="709" y="55"/>
                </a:cubicBezTo>
                <a:cubicBezTo>
                  <a:pt x="758" y="61"/>
                  <a:pt x="809" y="57"/>
                  <a:pt x="855" y="73"/>
                </a:cubicBezTo>
                <a:cubicBezTo>
                  <a:pt x="868" y="77"/>
                  <a:pt x="859" y="110"/>
                  <a:pt x="873" y="110"/>
                </a:cubicBezTo>
                <a:cubicBezTo>
                  <a:pt x="887" y="110"/>
                  <a:pt x="885" y="85"/>
                  <a:pt x="891" y="73"/>
                </a:cubicBez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609600" y="990600"/>
            <a:ext cx="7917488" cy="15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sz="2800" dirty="0" smtClean="0"/>
              <a:t> Effects of land-use, dynamics at regional scale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Management at local scale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How do local—regional dynamics function?</a:t>
            </a:r>
            <a:endParaRPr lang="en-US" sz="2800" dirty="0"/>
          </a:p>
        </p:txBody>
      </p:sp>
      <p:pic>
        <p:nvPicPr>
          <p:cNvPr id="11278" name="Picture 14" descr="BOB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267200"/>
            <a:ext cx="511175" cy="582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8" name="Straight Arrow Connector 17"/>
          <p:cNvCxnSpPr/>
          <p:nvPr/>
        </p:nvCxnSpPr>
        <p:spPr>
          <a:xfrm>
            <a:off x="3657600" y="5257800"/>
            <a:ext cx="2286000" cy="1588"/>
          </a:xfrm>
          <a:prstGeom prst="straightConnector1">
            <a:avLst/>
          </a:prstGeom>
          <a:ln w="76200">
            <a:solidFill>
              <a:srgbClr val="FFFF00"/>
            </a:solidFill>
            <a:headEnd type="arrow"/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88479" y="3943290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70302" y="4191000"/>
            <a:ext cx="1483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0500" y="3810000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1600" y="4933890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13718" y="5143500"/>
            <a:ext cx="5533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57400" y="6019800"/>
            <a:ext cx="5533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7005" y="51816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Picture 14" descr="BOB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4550" y="4343400"/>
            <a:ext cx="511175" cy="582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14" descr="BOB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5285040"/>
            <a:ext cx="511175" cy="582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14" descr="BOB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025" y="5486400"/>
            <a:ext cx="511175" cy="582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14" descr="BOB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5280942"/>
            <a:ext cx="381000" cy="434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14" descr="BOB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6191250"/>
            <a:ext cx="381000" cy="434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5" descr="Pictur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724400"/>
            <a:ext cx="1957963" cy="1109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685800" y="80963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4700">
              <a:solidFill>
                <a:srgbClr val="FFFFFF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19200"/>
            <a:ext cx="9144000" cy="1830387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Low dispersal, high turnover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600" dirty="0" smtClean="0">
                <a:latin typeface="Arial" pitchFamily="34" charset="0"/>
                <a:cs typeface="Arial" pitchFamily="34" charset="0"/>
              </a:rPr>
              <a:t>Genetic structure high</a:t>
            </a:r>
          </a:p>
          <a:p>
            <a:pPr lvl="1"/>
            <a:r>
              <a:rPr lang="en-US" sz="2600" dirty="0" smtClean="0">
                <a:latin typeface="Arial" pitchFamily="34" charset="0"/>
                <a:cs typeface="Arial" pitchFamily="34" charset="0"/>
              </a:rPr>
              <a:t>Genetic diversity low or variable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0" y="6581001"/>
            <a:ext cx="30075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200" dirty="0">
                <a:solidFill>
                  <a:srgbClr val="000000"/>
                </a:solidFill>
              </a:rPr>
              <a:t>Modified from Harrison &amp; Hastings (1996)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77200" cy="1143000"/>
          </a:xfrm>
          <a:noFill/>
          <a:ln/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Population </a:t>
            </a: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dynamics and structure</a:t>
            </a:r>
            <a:endParaRPr lang="en-US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43"/>
          <p:cNvGrpSpPr>
            <a:grpSpLocks noChangeAspect="1"/>
          </p:cNvGrpSpPr>
          <p:nvPr/>
        </p:nvGrpSpPr>
        <p:grpSpPr>
          <a:xfrm>
            <a:off x="1260003" y="2895600"/>
            <a:ext cx="6664797" cy="3777236"/>
            <a:chOff x="1676400" y="3200400"/>
            <a:chExt cx="6058912" cy="3433851"/>
          </a:xfrm>
        </p:grpSpPr>
        <p:pic>
          <p:nvPicPr>
            <p:cNvPr id="11" name="Picture 5" descr="Picture2"/>
            <p:cNvPicPr>
              <a:picLocks noChangeAspect="1" noChangeArrowheads="1"/>
            </p:cNvPicPr>
            <p:nvPr/>
          </p:nvPicPr>
          <p:blipFill>
            <a:blip r:embed="rId3" cstate="print">
              <a:lum bright="-15000" contrast="10000"/>
            </a:blip>
            <a:srcRect/>
            <a:stretch>
              <a:fillRect/>
            </a:stretch>
          </p:blipFill>
          <p:spPr bwMode="auto">
            <a:xfrm>
              <a:off x="1676400" y="3200400"/>
              <a:ext cx="6058912" cy="34338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Rectangle 11"/>
            <p:cNvSpPr>
              <a:spLocks noChangeAspect="1"/>
            </p:cNvSpPr>
            <p:nvPr/>
          </p:nvSpPr>
          <p:spPr>
            <a:xfrm>
              <a:off x="5791205" y="4487834"/>
              <a:ext cx="1341121" cy="487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</a:rPr>
                <a:t>Differentiation of populations</a:t>
              </a:r>
            </a:p>
          </p:txBody>
        </p:sp>
        <p:sp>
          <p:nvSpPr>
            <p:cNvPr id="13" name="Rectangle 12"/>
            <p:cNvSpPr>
              <a:spLocks noChangeAspect="1"/>
            </p:cNvSpPr>
            <p:nvPr/>
          </p:nvSpPr>
          <p:spPr>
            <a:xfrm>
              <a:off x="2187944" y="4585855"/>
              <a:ext cx="975364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</a:rPr>
                <a:t>Turnover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3276600" y="4724400"/>
              <a:ext cx="2362200" cy="158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057400" y="3477491"/>
              <a:ext cx="2266357" cy="279797"/>
            </a:xfrm>
            <a:prstGeom prst="rect">
              <a:avLst/>
            </a:prstGeom>
            <a:solidFill>
              <a:schemeClr val="bg1"/>
            </a:solidFill>
            <a:effectLst>
              <a:softEdge rad="31750"/>
            </a:effectLst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</a:rPr>
                <a:t>Dispersal among populations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4343400" y="3733800"/>
              <a:ext cx="1315292" cy="77590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arrow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964400" y="3831665"/>
              <a:ext cx="391454" cy="338554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(-)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05200" y="5634335"/>
              <a:ext cx="2037507" cy="475655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</a:rPr>
                <a:t>Total (</a:t>
              </a:r>
              <a:r>
                <a:rPr lang="en-US" sz="1400" dirty="0" err="1">
                  <a:solidFill>
                    <a:srgbClr val="000000"/>
                  </a:solidFill>
                </a:rPr>
                <a:t>metapopulation</a:t>
              </a:r>
              <a:r>
                <a:rPr lang="en-US" sz="1400" dirty="0">
                  <a:solidFill>
                    <a:srgbClr val="000000"/>
                  </a:solidFill>
                </a:rPr>
                <a:t>) genetic variation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4419600" y="4953000"/>
              <a:ext cx="1219200" cy="68580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arrow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548764" y="5009301"/>
              <a:ext cx="442750" cy="338554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(+)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56036" y="4316574"/>
              <a:ext cx="430188" cy="335756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(+)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85670" y="5257800"/>
              <a:ext cx="1066800" cy="279797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</a:rPr>
                <a:t>Long term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16200000" flipH="1">
              <a:off x="3162300" y="4914900"/>
              <a:ext cx="762000" cy="685800"/>
            </a:xfrm>
            <a:prstGeom prst="straightConnector1">
              <a:avLst/>
            </a:prstGeom>
            <a:ln w="53975">
              <a:solidFill>
                <a:srgbClr val="FFC000"/>
              </a:solidFill>
              <a:tailEnd type="arrow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094035" y="5140036"/>
              <a:ext cx="391454" cy="338554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(-)</a:t>
              </a: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rot="5400000">
              <a:off x="2487067" y="4048159"/>
              <a:ext cx="781988" cy="154857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arrow"/>
              <a:tailEnd type="arrow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2443466" y="3823855"/>
              <a:ext cx="442750" cy="338554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(+)</a:t>
              </a:r>
            </a:p>
          </p:txBody>
        </p:sp>
      </p:grpSp>
      <p:pic>
        <p:nvPicPr>
          <p:cNvPr id="46" name="Picture 11" descr="100_1602"/>
          <p:cNvPicPr>
            <a:picLocks noChangeAspect="1" noChangeArrowheads="1"/>
          </p:cNvPicPr>
          <p:nvPr/>
        </p:nvPicPr>
        <p:blipFill>
          <a:blip r:embed="rId4" cstate="print"/>
          <a:srcRect l="26785" t="40446" r="37500" b="21606"/>
          <a:stretch>
            <a:fillRect/>
          </a:stretch>
        </p:blipFill>
        <p:spPr bwMode="auto">
          <a:xfrm>
            <a:off x="6096000" y="4953000"/>
            <a:ext cx="968461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14B6CBD1238A44A01CFB00299E8417" ma:contentTypeVersion="0" ma:contentTypeDescription="Create a new document." ma:contentTypeScope="" ma:versionID="6cec03a45135842321bb40604d71da5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3DC37E-73DB-45B3-B79A-73684699E134}"/>
</file>

<file path=customXml/itemProps2.xml><?xml version="1.0" encoding="utf-8"?>
<ds:datastoreItem xmlns:ds="http://schemas.openxmlformats.org/officeDocument/2006/customXml" ds:itemID="{D712AB46-8625-4587-854E-13B54977E697}"/>
</file>

<file path=customXml/itemProps3.xml><?xml version="1.0" encoding="utf-8"?>
<ds:datastoreItem xmlns:ds="http://schemas.openxmlformats.org/officeDocument/2006/customXml" ds:itemID="{248DE6E0-CD57-4297-8635-69EC5A0DC870}"/>
</file>

<file path=docProps/app.xml><?xml version="1.0" encoding="utf-8"?>
<Properties xmlns="http://schemas.openxmlformats.org/officeDocument/2006/extended-properties" xmlns:vt="http://schemas.openxmlformats.org/officeDocument/2006/docPropsVTypes">
  <TotalTime>1380</TotalTime>
  <Words>733</Words>
  <Application>Microsoft Office PowerPoint</Application>
  <PresentationFormat>On-screen Show (4:3)</PresentationFormat>
  <Paragraphs>172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Comic Sans MS</vt:lpstr>
      <vt:lpstr>Times New Roman</vt:lpstr>
      <vt:lpstr>Default Design</vt:lpstr>
      <vt:lpstr>1_Default Design</vt:lpstr>
      <vt:lpstr>2_Default Design</vt:lpstr>
      <vt:lpstr>3_Default Design</vt:lpstr>
      <vt:lpstr>4_Default Design</vt:lpstr>
      <vt:lpstr>Microsoft Photo Editor 3.0 Photo</vt:lpstr>
      <vt:lpstr>Genetic Structure and Diversity in South Texas Bobwhites:  Implications for Conservation  </vt:lpstr>
      <vt:lpstr>Meet the Northern Bobwhite…</vt:lpstr>
      <vt:lpstr>Bobwhite population trends</vt:lpstr>
      <vt:lpstr>Bobwhite population trends</vt:lpstr>
      <vt:lpstr>Precipitation drives populations</vt:lpstr>
      <vt:lpstr>Bobwhite population trends</vt:lpstr>
      <vt:lpstr>Bobwhite population dynamics</vt:lpstr>
      <vt:lpstr>South Texas quail populations…</vt:lpstr>
      <vt:lpstr>Population dynamics and structure</vt:lpstr>
      <vt:lpstr>Population dynamics and structure</vt:lpstr>
      <vt:lpstr>Slide 11</vt:lpstr>
      <vt:lpstr>Slide 12</vt:lpstr>
      <vt:lpstr>Data analysis </vt:lpstr>
      <vt:lpstr>Haplotype diversity</vt:lpstr>
      <vt:lpstr>Slide 15</vt:lpstr>
      <vt:lpstr>Slide 16</vt:lpstr>
      <vt:lpstr>AMOVA for mtDNA data</vt:lpstr>
      <vt:lpstr>Microsatellite diversity and population structure</vt:lpstr>
      <vt:lpstr>AMOVA for microsatellite data</vt:lpstr>
      <vt:lpstr>Slide 20</vt:lpstr>
      <vt:lpstr>Population dynamics, diversity and structure</vt:lpstr>
      <vt:lpstr>Implications for bobwhites</vt:lpstr>
      <vt:lpstr>Implications for bobwhites</vt:lpstr>
      <vt:lpstr>Implications for bobwhites</vt:lpstr>
      <vt:lpstr>Acknowledgements</vt:lpstr>
      <vt:lpstr>Slide 26</vt:lpstr>
    </vt:vector>
  </TitlesOfParts>
  <Company>Texas A&amp;M University-Kingsville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Randy DeYoung</dc:creator>
  <cp:lastModifiedBy>Randy DeYoung</cp:lastModifiedBy>
  <cp:revision>58</cp:revision>
  <dcterms:created xsi:type="dcterms:W3CDTF">2007-12-12T20:50:22Z</dcterms:created>
  <dcterms:modified xsi:type="dcterms:W3CDTF">2011-11-03T20:44:40Z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0x0101000814B6CBD1238A44A01CFB00299E8417</vt:lpwstr>
  </property>
</Properties>
</file>