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2.xml" ContentType="application/vnd.openxmlformats-officedocument.theme+xml"/>
  <Override PartName="/ppt/theme/theme9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14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8.xml" ContentType="application/vnd.openxmlformats-officedocument.theme+xml"/>
  <Override PartName="/ppt/theme/theme3.xml" ContentType="application/vnd.openxmlformats-officedocument.theme+xml"/>
  <Override PartName="/ppt/theme/theme11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</p:sldMasterIdLst>
  <p:notesMasterIdLst>
    <p:notesMasterId r:id="rId49"/>
  </p:notesMasterIdLst>
  <p:sldIdLst>
    <p:sldId id="256" r:id="rId16"/>
    <p:sldId id="258" r:id="rId17"/>
    <p:sldId id="261" r:id="rId18"/>
    <p:sldId id="260" r:id="rId19"/>
    <p:sldId id="263" r:id="rId20"/>
    <p:sldId id="264" r:id="rId21"/>
    <p:sldId id="269" r:id="rId22"/>
    <p:sldId id="262" r:id="rId23"/>
    <p:sldId id="272" r:id="rId24"/>
    <p:sldId id="259" r:id="rId25"/>
    <p:sldId id="265" r:id="rId26"/>
    <p:sldId id="292" r:id="rId27"/>
    <p:sldId id="270" r:id="rId28"/>
    <p:sldId id="271" r:id="rId29"/>
    <p:sldId id="266" r:id="rId30"/>
    <p:sldId id="268" r:id="rId31"/>
    <p:sldId id="289" r:id="rId32"/>
    <p:sldId id="267" r:id="rId33"/>
    <p:sldId id="290" r:id="rId34"/>
    <p:sldId id="291" r:id="rId35"/>
    <p:sldId id="293" r:id="rId36"/>
    <p:sldId id="273" r:id="rId37"/>
    <p:sldId id="276" r:id="rId38"/>
    <p:sldId id="274" r:id="rId39"/>
    <p:sldId id="288" r:id="rId40"/>
    <p:sldId id="278" r:id="rId41"/>
    <p:sldId id="279" r:id="rId42"/>
    <p:sldId id="277" r:id="rId43"/>
    <p:sldId id="280" r:id="rId44"/>
    <p:sldId id="281" r:id="rId45"/>
    <p:sldId id="283" r:id="rId46"/>
    <p:sldId id="284" r:id="rId47"/>
    <p:sldId id="257" r:id="rId4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120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customXml" Target="../customXml/item3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1729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we</a:t>
            </a:r>
            <a:r>
              <a:rPr lang="en-US" altLang="en-US" smtClean="0"/>
              <a:t>’</a:t>
            </a:r>
            <a:r>
              <a:rPr lang="en-US" smtClean="0"/>
              <a:t>re really going to be talking about are mating systems, and the mating system really refers to the behavior of individuals within a given population.  Either they are MONOGAMOUS…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And even with telemetry data, each position that we take is only a very, very small snapshot of what a given bird does throughout the day.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So, we decided to attack the problem using traditional tools (capture + telemetry) and some newer tools (genetics).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Perhaps most interestingly, we found that individual birds reproduced flexibly – so the same female might be monogamous or polyandrous within or between given seasons.  Other females might be entirely monogamous.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2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Because birds were radio-collared, we could immediately analyze home-ranges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ＭＳ Ｐゴシック" charset="0"/>
              </a:rPr>
              <a:t>Polygynous</a:t>
            </a:r>
            <a:r>
              <a:rPr lang="en-US" dirty="0" smtClean="0">
                <a:ea typeface="ＭＳ Ｐゴシック" charset="0"/>
              </a:rPr>
              <a:t> (one male reproduces with several females)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Or polyandrous, where one female mates with several males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 the population level, we think of behavior as being static – individuals within populations behave in similar fashion – so a population is monogamous, which was the common way of viewing birds populations before the late 80s, early 90s.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But then, in most bird populations, we discovered that many individuals have extra-pair mates or more than one mate.  Generally speaking, many scientists assumed that polygyny was the primary mating system – it was male driven, and females competed for access to mate territorial resources.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addition to these general classifications of mating behavior, several theories attempt to explain that behavior by integrating environmental or population-level factors.  So, the mating system is influences by </a:t>
            </a:r>
            <a:r>
              <a:rPr lang="en-US" altLang="en-US" smtClean="0"/>
              <a:t>“</a:t>
            </a:r>
            <a:r>
              <a:rPr lang="en-US" smtClean="0"/>
              <a:t>territory</a:t>
            </a:r>
            <a:r>
              <a:rPr lang="en-US" altLang="en-US" smtClean="0"/>
              <a:t>”</a:t>
            </a:r>
            <a:r>
              <a:rPr lang="en-US" smtClean="0"/>
              <a:t> quality… or…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Operational sex ratio…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Or habitat quality (nest sites, food resources, </a:t>
            </a:r>
            <a:r>
              <a:rPr lang="en-US" dirty="0" err="1" smtClean="0">
                <a:ea typeface="ＭＳ Ｐゴシック" charset="0"/>
              </a:rPr>
              <a:t>etc</a:t>
            </a:r>
            <a:r>
              <a:rPr lang="en-US" dirty="0" smtClean="0">
                <a:ea typeface="ＭＳ Ｐゴシック" charset="0"/>
              </a:rPr>
              <a:t>).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Part of the problem in studying all of these questions as they related to quail is that bobwhites are very difficult to observe in the wild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587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9304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6506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79406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60895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955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614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4875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99640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36291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66924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782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7056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40848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8466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856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11490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0704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1896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5476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88204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920800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9067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7110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13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2284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49661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5402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360459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0171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2743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788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54853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1154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3754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33039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354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1663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5794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0284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71041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8389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12295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07928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1018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34718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56271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761948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5039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8413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79056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25761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515484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1936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2312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579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40235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58538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912051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61276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0546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34906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4139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31408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299947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03251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488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3219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141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68903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941064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893020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3050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656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773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5798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7860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7475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8122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1566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8193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2422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9739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15964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1900" y="2019300"/>
            <a:ext cx="5194300" cy="694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019300"/>
            <a:ext cx="5194300" cy="6946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085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6761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9365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7671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11369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46875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 Bold Condense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9945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2055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7650" y="520700"/>
            <a:ext cx="26352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1900" y="520700"/>
            <a:ext cx="77533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7844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493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9224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3867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4405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4251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000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3096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32749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15297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1792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788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060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098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4902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44140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4743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152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6360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6352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51496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7487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53891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9200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2670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6481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6740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3618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154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58886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4586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368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30465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92678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84111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1021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4732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9287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685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1218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57049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557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1094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9304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86886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630796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50501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5075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0422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2571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351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29512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75103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2156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2418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745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23628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35611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46312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6950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3149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09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01964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3153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42992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1437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342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645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58811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3336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19192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8903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710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282575" y="279400"/>
            <a:ext cx="12446000" cy="9220200"/>
          </a:xfrm>
          <a:prstGeom prst="rect">
            <a:avLst/>
          </a:prstGeom>
          <a:noFill/>
          <a:ln w="25400">
            <a:solidFill>
              <a:srgbClr val="908F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520700"/>
            <a:ext cx="10541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1900" y="2019300"/>
            <a:ext cx="10541000" cy="694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>
                <a:sym typeface="Helvetica Neue Bold Condensed" charset="0"/>
              </a:rPr>
              <a:t>Second level</a:t>
            </a:r>
          </a:p>
          <a:p>
            <a:pPr lvl="2"/>
            <a:r>
              <a:rPr lang="en-US">
                <a:sym typeface="Helvetica Neue Bold Condensed" charset="0"/>
              </a:rPr>
              <a:t>Third level</a:t>
            </a:r>
          </a:p>
          <a:p>
            <a:pPr lvl="3"/>
            <a:r>
              <a:rPr lang="en-US">
                <a:sym typeface="Helvetica Neue Bold Condensed" charset="0"/>
              </a:rPr>
              <a:t>Fourth level</a:t>
            </a:r>
          </a:p>
          <a:p>
            <a:pPr lvl="4"/>
            <a:r>
              <a:rPr lang="en-US">
                <a:sym typeface="Helvetica Neue Bold Condensed" charset="0"/>
              </a:rPr>
              <a:t>Fifth level</a:t>
            </a:r>
          </a:p>
        </p:txBody>
      </p:sp>
      <p:grpSp>
        <p:nvGrpSpPr>
          <p:cNvPr id="3077" name="Group 6"/>
          <p:cNvGrpSpPr>
            <a:grpSpLocks/>
          </p:cNvGrpSpPr>
          <p:nvPr/>
        </p:nvGrpSpPr>
        <p:grpSpPr bwMode="auto">
          <a:xfrm>
            <a:off x="369888" y="8978900"/>
            <a:ext cx="12255500" cy="508000"/>
            <a:chOff x="0" y="0"/>
            <a:chExt cx="7720" cy="320"/>
          </a:xfrm>
        </p:grpSpPr>
        <p:sp>
          <p:nvSpPr>
            <p:cNvPr id="3078" name="Rectangle 4"/>
            <p:cNvSpPr>
              <a:spLocks/>
            </p:cNvSpPr>
            <p:nvPr/>
          </p:nvSpPr>
          <p:spPr bwMode="auto">
            <a:xfrm>
              <a:off x="0" y="36"/>
              <a:ext cx="7720" cy="2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1800">
                  <a:latin typeface="Helvetica Neue Bold Condensed" charset="0"/>
                  <a:ea typeface="MS PGothic" pitchFamily="34" charset="-128"/>
                  <a:sym typeface="Helvetica Neue Bold Condensed" charset="0"/>
                </a:rPr>
                <a:t>TALL TIMBERS RESEARCH STATION</a:t>
              </a:r>
            </a:p>
          </p:txBody>
        </p:sp>
        <p:pic>
          <p:nvPicPr>
            <p:cNvPr id="3079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" y="0"/>
              <a:ext cx="32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600">
          <a:solidFill>
            <a:srgbClr val="D5D4D6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381000" indent="-3810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60000"/>
        <a:buFont typeface="Zapf Dingbats" charset="2"/>
        <a:buChar char="✦"/>
        <a:defRPr sz="4600" u="sng">
          <a:solidFill>
            <a:srgbClr val="FFFFFF"/>
          </a:solidFill>
          <a:latin typeface="+mn-lt"/>
          <a:ea typeface="+mn-ea"/>
          <a:cs typeface="+mn-cs"/>
          <a:sym typeface="Helvetica Neue Bold Condensed" charset="0"/>
        </a:defRPr>
      </a:lvl1pPr>
      <a:lvl2pPr marL="838200" indent="-3810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60000"/>
        <a:buFont typeface="Zapf Dingbats" charset="2"/>
        <a:buChar char="✦"/>
        <a:defRPr sz="4000" u="sng">
          <a:solidFill>
            <a:srgbClr val="FFFFFF"/>
          </a:solidFill>
          <a:latin typeface="+mn-lt"/>
          <a:ea typeface="+mn-ea"/>
          <a:cs typeface="+mn-cs"/>
          <a:sym typeface="Helvetica Neue Bold Condensed" charset="0"/>
        </a:defRPr>
      </a:lvl2pPr>
      <a:lvl3pPr marL="1346200" indent="-3810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60000"/>
        <a:buFont typeface="Zapf Dingbats" charset="2"/>
        <a:buChar char="✦"/>
        <a:defRPr sz="3400" u="sng">
          <a:solidFill>
            <a:srgbClr val="FFFFFF"/>
          </a:solidFill>
          <a:latin typeface="+mn-lt"/>
          <a:ea typeface="+mn-ea"/>
          <a:cs typeface="+mn-cs"/>
          <a:sym typeface="Helvetica Neue Bold Condensed" charset="0"/>
        </a:defRPr>
      </a:lvl3pPr>
      <a:lvl4pPr marL="1854200" indent="-3810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60000"/>
        <a:buFont typeface="Zapf Dingbats" charset="2"/>
        <a:buChar char="✦"/>
        <a:defRPr sz="3000" u="sng">
          <a:solidFill>
            <a:srgbClr val="FFFFFF"/>
          </a:solidFill>
          <a:latin typeface="+mn-lt"/>
          <a:ea typeface="+mn-ea"/>
          <a:cs typeface="+mn-cs"/>
          <a:sym typeface="Helvetica Neue Bold Condensed" charset="0"/>
        </a:defRPr>
      </a:lvl4pPr>
      <a:lvl5pPr marL="2362200" indent="-3810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60000"/>
        <a:buFont typeface="Zapf Dingbats" charset="2"/>
        <a:buChar char="✦"/>
        <a:defRPr sz="2600" u="sng">
          <a:solidFill>
            <a:srgbClr val="FFFFFF"/>
          </a:solidFill>
          <a:latin typeface="+mn-lt"/>
          <a:ea typeface="+mn-ea"/>
          <a:cs typeface="+mn-cs"/>
          <a:sym typeface="Helvetica Neue Bold Condensed" charset="0"/>
        </a:defRPr>
      </a:lvl5pPr>
      <a:lvl6pPr marL="2819400" indent="-381000" algn="l" rtl="0" fontAlgn="base">
        <a:lnSpc>
          <a:spcPct val="120000"/>
        </a:lnSpc>
        <a:spcBef>
          <a:spcPct val="0"/>
        </a:spcBef>
        <a:spcAft>
          <a:spcPct val="0"/>
        </a:spcAft>
        <a:buSzPct val="60000"/>
        <a:buFont typeface="Zapf Dingbats" charset="0"/>
        <a:buChar char="✦"/>
        <a:defRPr sz="2600" u="sng">
          <a:solidFill>
            <a:srgbClr val="FFFFFF"/>
          </a:solidFill>
          <a:latin typeface="+mn-lt"/>
          <a:ea typeface="+mn-ea"/>
          <a:cs typeface="+mn-cs"/>
          <a:sym typeface="Helvetica Neue Bold Condensed" charset="0"/>
        </a:defRPr>
      </a:lvl6pPr>
      <a:lvl7pPr marL="3276600" indent="-381000" algn="l" rtl="0" fontAlgn="base">
        <a:lnSpc>
          <a:spcPct val="120000"/>
        </a:lnSpc>
        <a:spcBef>
          <a:spcPct val="0"/>
        </a:spcBef>
        <a:spcAft>
          <a:spcPct val="0"/>
        </a:spcAft>
        <a:buSzPct val="60000"/>
        <a:buFont typeface="Zapf Dingbats" charset="0"/>
        <a:buChar char="✦"/>
        <a:defRPr sz="2600" u="sng">
          <a:solidFill>
            <a:srgbClr val="FFFFFF"/>
          </a:solidFill>
          <a:latin typeface="+mn-lt"/>
          <a:ea typeface="+mn-ea"/>
          <a:cs typeface="+mn-cs"/>
          <a:sym typeface="Helvetica Neue Bold Condensed" charset="0"/>
        </a:defRPr>
      </a:lvl7pPr>
      <a:lvl8pPr marL="3733800" indent="-381000" algn="l" rtl="0" fontAlgn="base">
        <a:lnSpc>
          <a:spcPct val="120000"/>
        </a:lnSpc>
        <a:spcBef>
          <a:spcPct val="0"/>
        </a:spcBef>
        <a:spcAft>
          <a:spcPct val="0"/>
        </a:spcAft>
        <a:buSzPct val="60000"/>
        <a:buFont typeface="Zapf Dingbats" charset="0"/>
        <a:buChar char="✦"/>
        <a:defRPr sz="2600" u="sng">
          <a:solidFill>
            <a:srgbClr val="FFFFFF"/>
          </a:solidFill>
          <a:latin typeface="+mn-lt"/>
          <a:ea typeface="+mn-ea"/>
          <a:cs typeface="+mn-cs"/>
          <a:sym typeface="Helvetica Neue Bold Condensed" charset="0"/>
        </a:defRPr>
      </a:lvl8pPr>
      <a:lvl9pPr marL="4191000" indent="-381000" algn="l" rtl="0" fontAlgn="base">
        <a:lnSpc>
          <a:spcPct val="120000"/>
        </a:lnSpc>
        <a:spcBef>
          <a:spcPct val="0"/>
        </a:spcBef>
        <a:spcAft>
          <a:spcPct val="0"/>
        </a:spcAft>
        <a:buSzPct val="60000"/>
        <a:buFont typeface="Zapf Dingbats" charset="0"/>
        <a:buChar char="✦"/>
        <a:defRPr sz="2600" u="sng">
          <a:solidFill>
            <a:srgbClr val="FFFFFF"/>
          </a:solidFill>
          <a:latin typeface="+mn-lt"/>
          <a:ea typeface="+mn-ea"/>
          <a:cs typeface="+mn-cs"/>
          <a:sym typeface="Helvetica Neue Bold Condense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317500"/>
            <a:ext cx="104648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</a:t>
            </a:r>
            <a:br>
              <a:rPr lang="en-US" smtClean="0"/>
            </a:br>
            <a:r>
              <a:rPr lang="en-US" sz="14400" smtClean="0">
                <a:solidFill>
                  <a:srgbClr val="E84167"/>
                </a:solidFill>
              </a:rPr>
              <a:t>Sexual</a:t>
            </a:r>
            <a:r>
              <a:rPr lang="en-US" smtClean="0"/>
              <a:t> Proclivities of </a:t>
            </a:r>
            <a:r>
              <a:rPr lang="en-US" sz="16000" smtClean="0">
                <a:solidFill>
                  <a:srgbClr val="55665E"/>
                </a:solidFill>
              </a:rPr>
              <a:t>Bobwhites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6705600"/>
            <a:ext cx="10464800" cy="673100"/>
          </a:xfrm>
        </p:spPr>
        <p:txBody>
          <a:bodyPr/>
          <a:lstStyle/>
          <a:p>
            <a:pPr marL="0" indent="0" algn="r" eaLnBrk="1" hangingPunct="1">
              <a:defRPr/>
            </a:pPr>
            <a:r>
              <a:rPr lang="en-US" sz="4800" smtClean="0">
                <a:solidFill>
                  <a:srgbClr val="C4D4CB"/>
                </a:solidFill>
              </a:rPr>
              <a:t>Brant C. Faircloth</a:t>
            </a:r>
          </a:p>
        </p:txBody>
      </p:sp>
      <p:sp>
        <p:nvSpPr>
          <p:cNvPr id="17412" name="Rectangle 3"/>
          <p:cNvSpPr>
            <a:spLocks/>
          </p:cNvSpPr>
          <p:nvPr/>
        </p:nvSpPr>
        <p:spPr bwMode="auto">
          <a:xfrm>
            <a:off x="1270000" y="7334250"/>
            <a:ext cx="10464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3000">
                <a:solidFill>
                  <a:schemeClr val="tx1"/>
                </a:solidFill>
                <a:ea typeface="MS PGothic" pitchFamily="34" charset="-128"/>
              </a:rPr>
              <a:t>University of California</a:t>
            </a:r>
          </a:p>
          <a:p>
            <a:pPr algn="r"/>
            <a:r>
              <a:rPr lang="en-US" sz="3000">
                <a:solidFill>
                  <a:schemeClr val="tx1"/>
                </a:solidFill>
                <a:ea typeface="MS PGothic" pitchFamily="34" charset="-128"/>
              </a:rPr>
              <a:t>Tall Timbers Research Station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00" y="6324600"/>
            <a:ext cx="5842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04800"/>
            <a:ext cx="5842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5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705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304800"/>
            <a:ext cx="5842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>
                    <a:alpha val="5882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3"/>
          <p:cNvSpPr>
            <a:spLocks/>
          </p:cNvSpPr>
          <p:nvPr/>
        </p:nvSpPr>
        <p:spPr bwMode="auto">
          <a:xfrm>
            <a:off x="2363788" y="6140450"/>
            <a:ext cx="826611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0">
                <a:solidFill>
                  <a:schemeClr val="tx1"/>
                </a:solidFill>
                <a:ea typeface="MS PGothic" pitchFamily="34" charset="-128"/>
              </a:rPr>
              <a:t>Difficult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55700"/>
            <a:ext cx="6096000" cy="7429500"/>
          </a:xfrm>
          <a:prstGeom prst="rect">
            <a:avLst/>
          </a:prstGeom>
          <a:noFill/>
          <a:ln w="50800">
            <a:solidFill>
              <a:srgbClr val="5427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2"/>
          <p:cNvSpPr>
            <a:spLocks/>
          </p:cNvSpPr>
          <p:nvPr/>
        </p:nvSpPr>
        <p:spPr bwMode="auto">
          <a:xfrm rot="-5400000">
            <a:off x="-302419" y="3510757"/>
            <a:ext cx="7450137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0">
                <a:solidFill>
                  <a:schemeClr val="tx1"/>
                </a:solidFill>
                <a:ea typeface="MS PGothic" pitchFamily="34" charset="-128"/>
              </a:rPr>
              <a:t>Difficult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0" y="438150"/>
            <a:ext cx="12992100" cy="886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2000">
                <a:solidFill>
                  <a:schemeClr val="tx1"/>
                </a:solidFill>
                <a:ea typeface="MS PGothic" pitchFamily="34" charset="-128"/>
              </a:rPr>
              <a:t>Capture</a:t>
            </a:r>
          </a:p>
          <a:p>
            <a:r>
              <a:rPr lang="en-US" sz="12000">
                <a:solidFill>
                  <a:schemeClr val="tx1"/>
                </a:solidFill>
                <a:ea typeface="MS PGothic" pitchFamily="34" charset="-128"/>
              </a:rPr>
              <a:t>+</a:t>
            </a:r>
          </a:p>
          <a:p>
            <a:r>
              <a:rPr lang="en-US" sz="12000">
                <a:solidFill>
                  <a:schemeClr val="tx1"/>
                </a:solidFill>
                <a:ea typeface="MS PGothic" pitchFamily="34" charset="-128"/>
              </a:rPr>
              <a:t>Telemetry</a:t>
            </a:r>
          </a:p>
          <a:p>
            <a:r>
              <a:rPr lang="en-US" sz="12000">
                <a:solidFill>
                  <a:schemeClr val="tx1"/>
                </a:solidFill>
                <a:ea typeface="MS PGothic" pitchFamily="34" charset="-128"/>
              </a:rPr>
              <a:t>+</a:t>
            </a:r>
          </a:p>
          <a:p>
            <a:r>
              <a:rPr lang="en-US" sz="12000" u="sng">
                <a:solidFill>
                  <a:schemeClr val="tx1"/>
                </a:solidFill>
                <a:ea typeface="MS PGothic" pitchFamily="34" charset="-128"/>
              </a:rPr>
              <a:t>Genetics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09600"/>
            <a:ext cx="12090400" cy="71120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/>
          </p:cNvSpPr>
          <p:nvPr/>
        </p:nvSpPr>
        <p:spPr bwMode="auto">
          <a:xfrm>
            <a:off x="1295400" y="8001000"/>
            <a:ext cx="1038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Helvetica Neue Bold Condensed" charset="0"/>
                <a:ea typeface="MS PGothic" pitchFamily="34" charset="-128"/>
                <a:sym typeface="Helvetica Neue Bold Condensed" charset="0"/>
              </a:rPr>
              <a:t>RED HILLS ≈ 1-7 BOBWHITE/ACRE</a:t>
            </a: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1295400" y="8432800"/>
            <a:ext cx="1038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Helvetica Neue Bold Condensed" charset="0"/>
                <a:ea typeface="MS PGothic" pitchFamily="34" charset="-128"/>
                <a:sym typeface="Helvetica Neue Bold Condensed" charset="0"/>
              </a:rPr>
              <a:t>STUDY SITE ≈ 1-3 BOBWHITE/HA</a:t>
            </a:r>
          </a:p>
        </p:txBody>
      </p:sp>
      <p:sp>
        <p:nvSpPr>
          <p:cNvPr id="29700" name="Rectangle 4"/>
          <p:cNvSpPr>
            <a:spLocks/>
          </p:cNvSpPr>
          <p:nvPr/>
        </p:nvSpPr>
        <p:spPr bwMode="auto">
          <a:xfrm>
            <a:off x="10620375" y="6591300"/>
            <a:ext cx="15573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30282A"/>
                </a:solidFill>
                <a:ea typeface="MS PGothic" pitchFamily="34" charset="-128"/>
              </a:rPr>
              <a:t>250 ha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7813"/>
            <a:ext cx="5159375" cy="59817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t="20116" r="488" b="19922"/>
          <a:stretch>
            <a:fillRect/>
          </a:stretch>
        </p:blipFill>
        <p:spPr bwMode="auto">
          <a:xfrm>
            <a:off x="2870200" y="4948238"/>
            <a:ext cx="9740900" cy="443706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r="10014" b="11855"/>
          <a:stretch>
            <a:fillRect/>
          </a:stretch>
        </p:blipFill>
        <p:spPr bwMode="auto">
          <a:xfrm>
            <a:off x="7632700" y="2289175"/>
            <a:ext cx="38481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/>
          </p:cNvSpPr>
          <p:nvPr/>
        </p:nvSpPr>
        <p:spPr bwMode="auto">
          <a:xfrm>
            <a:off x="7866063" y="965200"/>
            <a:ext cx="33813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chemeClr val="tx1"/>
                </a:solidFill>
                <a:ea typeface="MS PGothic" pitchFamily="34" charset="-128"/>
              </a:rPr>
              <a:t>Genetics</a:t>
            </a:r>
          </a:p>
        </p:txBody>
      </p:sp>
      <p:sp>
        <p:nvSpPr>
          <p:cNvPr id="31747" name="AutoShape 3"/>
          <p:cNvSpPr>
            <a:spLocks/>
          </p:cNvSpPr>
          <p:nvPr/>
        </p:nvSpPr>
        <p:spPr bwMode="auto">
          <a:xfrm flipH="1">
            <a:off x="11112500" y="2628900"/>
            <a:ext cx="914400" cy="228600"/>
          </a:xfrm>
          <a:prstGeom prst="rightArrow">
            <a:avLst>
              <a:gd name="adj1" fmla="val 32000"/>
              <a:gd name="adj2" fmla="val 244444"/>
            </a:avLst>
          </a:prstGeom>
          <a:solidFill>
            <a:srgbClr val="E8416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8" name="AutoShape 4"/>
          <p:cNvSpPr>
            <a:spLocks/>
          </p:cNvSpPr>
          <p:nvPr/>
        </p:nvSpPr>
        <p:spPr bwMode="auto">
          <a:xfrm flipH="1">
            <a:off x="11112500" y="4927600"/>
            <a:ext cx="914400" cy="228600"/>
          </a:xfrm>
          <a:prstGeom prst="rightArrow">
            <a:avLst>
              <a:gd name="adj1" fmla="val 32000"/>
              <a:gd name="adj2" fmla="val 244444"/>
            </a:avLst>
          </a:prstGeom>
          <a:solidFill>
            <a:srgbClr val="E8416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49" name="AutoShape 5"/>
          <p:cNvSpPr>
            <a:spLocks/>
          </p:cNvSpPr>
          <p:nvPr/>
        </p:nvSpPr>
        <p:spPr bwMode="auto">
          <a:xfrm flipH="1">
            <a:off x="11112500" y="5892800"/>
            <a:ext cx="914400" cy="228600"/>
          </a:xfrm>
          <a:prstGeom prst="rightArrow">
            <a:avLst>
              <a:gd name="adj1" fmla="val 32000"/>
              <a:gd name="adj2" fmla="val 244444"/>
            </a:avLst>
          </a:prstGeom>
          <a:solidFill>
            <a:srgbClr val="E8416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638"/>
            <a:ext cx="6400800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/>
          <p:cNvSpPr>
            <a:spLocks/>
          </p:cNvSpPr>
          <p:nvPr/>
        </p:nvSpPr>
        <p:spPr bwMode="auto">
          <a:xfrm>
            <a:off x="1762125" y="965200"/>
            <a:ext cx="38433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chemeClr val="tx1"/>
                </a:solidFill>
                <a:ea typeface="MS PGothic" pitchFamily="34" charset="-128"/>
              </a:rPr>
              <a:t>Telemetry</a:t>
            </a:r>
          </a:p>
        </p:txBody>
      </p:sp>
      <p:sp>
        <p:nvSpPr>
          <p:cNvPr id="31752" name="Rectangle 8"/>
          <p:cNvSpPr>
            <a:spLocks/>
          </p:cNvSpPr>
          <p:nvPr/>
        </p:nvSpPr>
        <p:spPr bwMode="auto">
          <a:xfrm>
            <a:off x="6845300" y="8077200"/>
            <a:ext cx="5422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800">
                <a:solidFill>
                  <a:schemeClr val="tx1"/>
                </a:solidFill>
                <a:ea typeface="MS PGothic" pitchFamily="34" charset="-128"/>
              </a:rPr>
              <a:t>14 Microsatellite Loci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00" y="2001838"/>
            <a:ext cx="6400800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/>
          </p:cNvSpPr>
          <p:nvPr/>
        </p:nvSpPr>
        <p:spPr bwMode="auto">
          <a:xfrm>
            <a:off x="1101725" y="317500"/>
            <a:ext cx="38433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chemeClr val="tx1"/>
                </a:solidFill>
                <a:ea typeface="MS PGothic" pitchFamily="34" charset="-128"/>
              </a:rPr>
              <a:t>Telemetry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4000500"/>
            <a:ext cx="64008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9"/>
          <p:cNvGrpSpPr>
            <a:grpSpLocks/>
          </p:cNvGrpSpPr>
          <p:nvPr/>
        </p:nvGrpSpPr>
        <p:grpSpPr bwMode="auto">
          <a:xfrm>
            <a:off x="6486525" y="4432300"/>
            <a:ext cx="6188075" cy="2222500"/>
            <a:chOff x="0" y="0"/>
            <a:chExt cx="3897" cy="1400"/>
          </a:xfrm>
        </p:grpSpPr>
        <p:pic>
          <p:nvPicPr>
            <p:cNvPr id="3277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00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0"/>
              <a:ext cx="1400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" y="0"/>
              <a:ext cx="1400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" y="0"/>
              <a:ext cx="1400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0"/>
              <a:ext cx="1400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3" name="Rectangle 10"/>
          <p:cNvSpPr>
            <a:spLocks/>
          </p:cNvSpPr>
          <p:nvPr/>
        </p:nvSpPr>
        <p:spPr bwMode="auto">
          <a:xfrm>
            <a:off x="7204075" y="5187950"/>
            <a:ext cx="47577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400">
                <a:solidFill>
                  <a:schemeClr val="tx1"/>
                </a:solidFill>
                <a:ea typeface="MS PGothic" pitchFamily="34" charset="-128"/>
              </a:rPr>
              <a:t>841 Neonates</a:t>
            </a:r>
          </a:p>
        </p:txBody>
      </p:sp>
      <p:sp>
        <p:nvSpPr>
          <p:cNvPr id="32774" name="Rectangle 11"/>
          <p:cNvSpPr>
            <a:spLocks/>
          </p:cNvSpPr>
          <p:nvPr/>
        </p:nvSpPr>
        <p:spPr bwMode="auto">
          <a:xfrm>
            <a:off x="2046288" y="4254500"/>
            <a:ext cx="32289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400">
                <a:solidFill>
                  <a:schemeClr val="tx1"/>
                </a:solidFill>
                <a:ea typeface="MS PGothic" pitchFamily="34" charset="-128"/>
              </a:rPr>
              <a:t>621 </a:t>
            </a:r>
          </a:p>
          <a:p>
            <a:r>
              <a:rPr lang="en-US" sz="6400">
                <a:solidFill>
                  <a:schemeClr val="tx1"/>
                </a:solidFill>
                <a:ea typeface="MS PGothic" pitchFamily="34" charset="-128"/>
              </a:rPr>
              <a:t>Adults &amp;</a:t>
            </a:r>
          </a:p>
          <a:p>
            <a:r>
              <a:rPr lang="en-US" sz="6400">
                <a:solidFill>
                  <a:schemeClr val="tx1"/>
                </a:solidFill>
                <a:ea typeface="MS PGothic" pitchFamily="34" charset="-128"/>
              </a:rPr>
              <a:t>Subadults</a:t>
            </a:r>
          </a:p>
        </p:txBody>
      </p:sp>
      <p:sp>
        <p:nvSpPr>
          <p:cNvPr id="32775" name="Rectangle 12"/>
          <p:cNvSpPr>
            <a:spLocks/>
          </p:cNvSpPr>
          <p:nvPr/>
        </p:nvSpPr>
        <p:spPr bwMode="auto">
          <a:xfrm>
            <a:off x="8134350" y="171450"/>
            <a:ext cx="3143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chemeClr val="tx1"/>
                </a:solidFill>
                <a:ea typeface="MS PGothic" pitchFamily="34" charset="-128"/>
              </a:rPr>
              <a:t>Brood</a:t>
            </a:r>
          </a:p>
          <a:p>
            <a:r>
              <a:rPr lang="en-US" sz="7200">
                <a:solidFill>
                  <a:schemeClr val="tx1"/>
                </a:solidFill>
                <a:ea typeface="MS PGothic" pitchFamily="34" charset="-128"/>
              </a:rPr>
              <a:t>Capture</a:t>
            </a:r>
          </a:p>
        </p:txBody>
      </p:sp>
      <p:sp>
        <p:nvSpPr>
          <p:cNvPr id="32776" name="Rectangle 2"/>
          <p:cNvSpPr>
            <a:spLocks/>
          </p:cNvSpPr>
          <p:nvPr/>
        </p:nvSpPr>
        <p:spPr bwMode="auto">
          <a:xfrm>
            <a:off x="6197600" y="7467600"/>
            <a:ext cx="6553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7200">
                <a:solidFill>
                  <a:schemeClr val="tx1"/>
                </a:solidFill>
                <a:ea typeface="MS PGothic" pitchFamily="34" charset="-128"/>
              </a:rPr>
              <a:t>2001-2003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3"/>
          <p:cNvGrpSpPr>
            <a:grpSpLocks/>
          </p:cNvGrpSpPr>
          <p:nvPr/>
        </p:nvGrpSpPr>
        <p:grpSpPr bwMode="auto">
          <a:xfrm>
            <a:off x="1041400" y="444500"/>
            <a:ext cx="10902950" cy="8851900"/>
            <a:chOff x="0" y="0"/>
            <a:chExt cx="6868" cy="5576"/>
          </a:xfrm>
        </p:grpSpPr>
        <p:sp>
          <p:nvSpPr>
            <p:cNvPr id="33794" name="Rectangle 1"/>
            <p:cNvSpPr>
              <a:spLocks/>
            </p:cNvSpPr>
            <p:nvPr/>
          </p:nvSpPr>
          <p:spPr bwMode="auto">
            <a:xfrm>
              <a:off x="0" y="0"/>
              <a:ext cx="6868" cy="5575"/>
            </a:xfrm>
            <a:prstGeom prst="rect">
              <a:avLst/>
            </a:prstGeom>
            <a:solidFill>
              <a:srgbClr val="CCCCCC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379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4" t="50380" r="3923" b="3299"/>
            <a:stretch>
              <a:fillRect/>
            </a:stretch>
          </p:blipFill>
          <p:spPr bwMode="auto">
            <a:xfrm>
              <a:off x="245" y="265"/>
              <a:ext cx="6089" cy="5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9"/>
          <p:cNvGrpSpPr>
            <a:grpSpLocks/>
          </p:cNvGrpSpPr>
          <p:nvPr/>
        </p:nvGrpSpPr>
        <p:grpSpPr bwMode="auto">
          <a:xfrm>
            <a:off x="5600700" y="2406650"/>
            <a:ext cx="3302000" cy="793750"/>
            <a:chOff x="0" y="0"/>
            <a:chExt cx="2079" cy="499"/>
          </a:xfrm>
        </p:grpSpPr>
        <p:pic>
          <p:nvPicPr>
            <p:cNvPr id="3486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" y="0"/>
              <a:ext cx="50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" y="0"/>
              <a:ext cx="50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0"/>
              <a:ext cx="50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" y="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" y="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" y="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" y="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19" name="Group 12"/>
          <p:cNvGrpSpPr>
            <a:grpSpLocks/>
          </p:cNvGrpSpPr>
          <p:nvPr/>
        </p:nvGrpSpPr>
        <p:grpSpPr bwMode="auto">
          <a:xfrm>
            <a:off x="481013" y="1828800"/>
            <a:ext cx="3355975" cy="1981200"/>
            <a:chOff x="0" y="0"/>
            <a:chExt cx="2113" cy="1248"/>
          </a:xfrm>
        </p:grpSpPr>
        <p:pic>
          <p:nvPicPr>
            <p:cNvPr id="3485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60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" y="0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0" name="Rectangle 13"/>
          <p:cNvSpPr>
            <a:spLocks/>
          </p:cNvSpPr>
          <p:nvPr/>
        </p:nvSpPr>
        <p:spPr bwMode="auto">
          <a:xfrm>
            <a:off x="1165225" y="2552700"/>
            <a:ext cx="323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Futura" charset="0"/>
                <a:ea typeface="MS PGothic" pitchFamily="34" charset="-128"/>
              </a:rPr>
              <a:t>1</a:t>
            </a:r>
          </a:p>
        </p:txBody>
      </p:sp>
      <p:sp>
        <p:nvSpPr>
          <p:cNvPr id="34821" name="Rectangle 14"/>
          <p:cNvSpPr>
            <a:spLocks/>
          </p:cNvSpPr>
          <p:nvPr/>
        </p:nvSpPr>
        <p:spPr bwMode="auto">
          <a:xfrm>
            <a:off x="2835275" y="2552700"/>
            <a:ext cx="323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Futura" charset="0"/>
                <a:ea typeface="MS PGothic" pitchFamily="34" charset="-128"/>
              </a:rPr>
              <a:t>1</a:t>
            </a:r>
          </a:p>
        </p:txBody>
      </p:sp>
      <p:grpSp>
        <p:nvGrpSpPr>
          <p:cNvPr id="34822" name="Group 21"/>
          <p:cNvGrpSpPr>
            <a:grpSpLocks/>
          </p:cNvGrpSpPr>
          <p:nvPr/>
        </p:nvGrpSpPr>
        <p:grpSpPr bwMode="auto">
          <a:xfrm>
            <a:off x="392113" y="4324350"/>
            <a:ext cx="2884487" cy="2511425"/>
            <a:chOff x="0" y="0"/>
            <a:chExt cx="1816" cy="1581"/>
          </a:xfrm>
        </p:grpSpPr>
        <p:pic>
          <p:nvPicPr>
            <p:cNvPr id="34853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" y="371"/>
              <a:ext cx="1211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4" name="Rectangle 16"/>
            <p:cNvSpPr>
              <a:spLocks/>
            </p:cNvSpPr>
            <p:nvPr/>
          </p:nvSpPr>
          <p:spPr bwMode="auto">
            <a:xfrm>
              <a:off x="1054" y="774"/>
              <a:ext cx="312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1</a:t>
              </a:r>
            </a:p>
          </p:txBody>
        </p:sp>
        <p:pic>
          <p:nvPicPr>
            <p:cNvPr id="34855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" y="0"/>
              <a:ext cx="1211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56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"/>
              <a:ext cx="1210" cy="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7" name="Rectangle 19"/>
            <p:cNvSpPr>
              <a:spLocks/>
            </p:cNvSpPr>
            <p:nvPr/>
          </p:nvSpPr>
          <p:spPr bwMode="auto">
            <a:xfrm>
              <a:off x="381" y="774"/>
              <a:ext cx="312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1</a:t>
              </a:r>
            </a:p>
          </p:txBody>
        </p:sp>
        <p:sp>
          <p:nvSpPr>
            <p:cNvPr id="34858" name="Rectangle 20"/>
            <p:cNvSpPr>
              <a:spLocks/>
            </p:cNvSpPr>
            <p:nvPr/>
          </p:nvSpPr>
          <p:spPr bwMode="auto">
            <a:xfrm>
              <a:off x="707" y="387"/>
              <a:ext cx="312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2</a:t>
              </a:r>
            </a:p>
          </p:txBody>
        </p:sp>
      </p:grpSp>
      <p:grpSp>
        <p:nvGrpSpPr>
          <p:cNvPr id="34823" name="Group 28"/>
          <p:cNvGrpSpPr>
            <a:grpSpLocks/>
          </p:cNvGrpSpPr>
          <p:nvPr/>
        </p:nvGrpSpPr>
        <p:grpSpPr bwMode="auto">
          <a:xfrm flipH="1">
            <a:off x="393700" y="7366000"/>
            <a:ext cx="2882900" cy="2400300"/>
            <a:chOff x="0" y="0"/>
            <a:chExt cx="1816" cy="1512"/>
          </a:xfrm>
        </p:grpSpPr>
        <p:pic>
          <p:nvPicPr>
            <p:cNvPr id="34847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0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8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9" name="Rectangle 24"/>
            <p:cNvSpPr>
              <a:spLocks/>
            </p:cNvSpPr>
            <p:nvPr/>
          </p:nvSpPr>
          <p:spPr bwMode="auto">
            <a:xfrm flipH="1">
              <a:off x="365" y="720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1</a:t>
              </a:r>
            </a:p>
          </p:txBody>
        </p:sp>
        <p:pic>
          <p:nvPicPr>
            <p:cNvPr id="34850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312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1" name="Rectangle 26"/>
            <p:cNvSpPr>
              <a:spLocks/>
            </p:cNvSpPr>
            <p:nvPr/>
          </p:nvSpPr>
          <p:spPr bwMode="auto">
            <a:xfrm flipH="1">
              <a:off x="1160" y="720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1</a:t>
              </a:r>
            </a:p>
          </p:txBody>
        </p:sp>
        <p:sp>
          <p:nvSpPr>
            <p:cNvPr id="34852" name="Rectangle 27"/>
            <p:cNvSpPr>
              <a:spLocks/>
            </p:cNvSpPr>
            <p:nvPr/>
          </p:nvSpPr>
          <p:spPr bwMode="auto">
            <a:xfrm flipH="1">
              <a:off x="760" y="312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2</a:t>
              </a:r>
            </a:p>
          </p:txBody>
        </p:sp>
      </p:grpSp>
      <p:grpSp>
        <p:nvGrpSpPr>
          <p:cNvPr id="34824" name="Group 37"/>
          <p:cNvGrpSpPr>
            <a:grpSpLocks/>
          </p:cNvGrpSpPr>
          <p:nvPr/>
        </p:nvGrpSpPr>
        <p:grpSpPr bwMode="auto">
          <a:xfrm>
            <a:off x="5600700" y="5181600"/>
            <a:ext cx="3302000" cy="792163"/>
            <a:chOff x="0" y="0"/>
            <a:chExt cx="2079" cy="499"/>
          </a:xfrm>
        </p:grpSpPr>
        <p:pic>
          <p:nvPicPr>
            <p:cNvPr id="34839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0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" y="0"/>
              <a:ext cx="50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1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" y="0"/>
              <a:ext cx="50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2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0"/>
              <a:ext cx="50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3" name="Picture 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" y="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4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" y="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5" name="Picture 3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" y="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6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" y="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Group 46"/>
          <p:cNvGrpSpPr>
            <a:grpSpLocks/>
          </p:cNvGrpSpPr>
          <p:nvPr/>
        </p:nvGrpSpPr>
        <p:grpSpPr bwMode="auto">
          <a:xfrm>
            <a:off x="5600700" y="8153400"/>
            <a:ext cx="3302000" cy="792163"/>
            <a:chOff x="0" y="0"/>
            <a:chExt cx="2079" cy="499"/>
          </a:xfrm>
        </p:grpSpPr>
        <p:pic>
          <p:nvPicPr>
            <p:cNvPr id="34831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2" name="Picture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" y="0"/>
              <a:ext cx="50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3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" y="0"/>
              <a:ext cx="50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4" name="Picture 4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0"/>
              <a:ext cx="50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5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" y="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6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" y="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7" name="Picture 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" y="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8" name="Picture 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" y="0"/>
              <a:ext cx="49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6" name="Rectangle 47"/>
          <p:cNvSpPr>
            <a:spLocks/>
          </p:cNvSpPr>
          <p:nvPr/>
        </p:nvSpPr>
        <p:spPr bwMode="auto">
          <a:xfrm>
            <a:off x="10055225" y="2235200"/>
            <a:ext cx="16462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30282A"/>
                </a:solidFill>
                <a:ea typeface="MS PGothic" pitchFamily="34" charset="-128"/>
              </a:rPr>
              <a:t>36%</a:t>
            </a:r>
          </a:p>
        </p:txBody>
      </p:sp>
      <p:sp>
        <p:nvSpPr>
          <p:cNvPr id="34827" name="Rectangle 48"/>
          <p:cNvSpPr>
            <a:spLocks/>
          </p:cNvSpPr>
          <p:nvPr/>
        </p:nvSpPr>
        <p:spPr bwMode="auto">
          <a:xfrm>
            <a:off x="10055225" y="5003800"/>
            <a:ext cx="16478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30282A"/>
                </a:solidFill>
                <a:ea typeface="MS PGothic" pitchFamily="34" charset="-128"/>
              </a:rPr>
              <a:t>64%</a:t>
            </a:r>
          </a:p>
        </p:txBody>
      </p:sp>
      <p:sp>
        <p:nvSpPr>
          <p:cNvPr id="34828" name="Rectangle 49"/>
          <p:cNvSpPr>
            <a:spLocks/>
          </p:cNvSpPr>
          <p:nvPr/>
        </p:nvSpPr>
        <p:spPr bwMode="auto">
          <a:xfrm>
            <a:off x="10283825" y="7975600"/>
            <a:ext cx="11906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30282A"/>
                </a:solidFill>
                <a:ea typeface="MS PGothic" pitchFamily="34" charset="-128"/>
              </a:rPr>
              <a:t>0%</a:t>
            </a:r>
          </a:p>
        </p:txBody>
      </p:sp>
      <p:sp>
        <p:nvSpPr>
          <p:cNvPr id="34829" name="Rectangle 50"/>
          <p:cNvSpPr>
            <a:spLocks/>
          </p:cNvSpPr>
          <p:nvPr/>
        </p:nvSpPr>
        <p:spPr bwMode="auto">
          <a:xfrm>
            <a:off x="5518150" y="431800"/>
            <a:ext cx="39639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200">
                <a:solidFill>
                  <a:srgbClr val="30282A"/>
                </a:solidFill>
                <a:ea typeface="MS PGothic" pitchFamily="34" charset="-128"/>
              </a:rPr>
              <a:t>52 Broods</a:t>
            </a:r>
          </a:p>
        </p:txBody>
      </p:sp>
      <p:sp>
        <p:nvSpPr>
          <p:cNvPr id="34830" name="Rectangle 51"/>
          <p:cNvSpPr>
            <a:spLocks/>
          </p:cNvSpPr>
          <p:nvPr/>
        </p:nvSpPr>
        <p:spPr bwMode="auto">
          <a:xfrm>
            <a:off x="66675" y="-44450"/>
            <a:ext cx="4171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400">
                <a:solidFill>
                  <a:srgbClr val="30282A"/>
                </a:solidFill>
                <a:ea typeface="MS PGothic" pitchFamily="34" charset="-128"/>
              </a:rPr>
              <a:t>178 Males</a:t>
            </a:r>
          </a:p>
          <a:p>
            <a:r>
              <a:rPr lang="en-US" sz="6400">
                <a:solidFill>
                  <a:srgbClr val="30282A"/>
                </a:solidFill>
                <a:ea typeface="MS PGothic" pitchFamily="34" charset="-128"/>
              </a:rPr>
              <a:t>180 Females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917700"/>
            <a:ext cx="5438775" cy="66294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842" name="Group 4"/>
          <p:cNvGrpSpPr>
            <a:grpSpLocks/>
          </p:cNvGrpSpPr>
          <p:nvPr/>
        </p:nvGrpSpPr>
        <p:grpSpPr bwMode="auto">
          <a:xfrm>
            <a:off x="6705600" y="1905000"/>
            <a:ext cx="5449888" cy="6642100"/>
            <a:chOff x="0" y="0"/>
            <a:chExt cx="3433" cy="4184"/>
          </a:xfrm>
        </p:grpSpPr>
        <p:pic>
          <p:nvPicPr>
            <p:cNvPr id="3584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33" cy="4184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5" name="Rectangle 3"/>
            <p:cNvSpPr>
              <a:spLocks/>
            </p:cNvSpPr>
            <p:nvPr/>
          </p:nvSpPr>
          <p:spPr bwMode="auto">
            <a:xfrm>
              <a:off x="55" y="56"/>
              <a:ext cx="56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latin typeface="Helvetica Neue Bold Condensed" charset="0"/>
                  <a:ea typeface="MS PGothic" pitchFamily="34" charset="-128"/>
                  <a:sym typeface="Helvetica Neue Bold Condensed" charset="0"/>
                </a:rPr>
                <a:t>2002</a:t>
              </a:r>
            </a:p>
          </p:txBody>
        </p:sp>
      </p:grpSp>
      <p:sp>
        <p:nvSpPr>
          <p:cNvPr id="35843" name="Rectangle 5"/>
          <p:cNvSpPr>
            <a:spLocks/>
          </p:cNvSpPr>
          <p:nvPr/>
        </p:nvSpPr>
        <p:spPr bwMode="auto">
          <a:xfrm>
            <a:off x="912813" y="1993900"/>
            <a:ext cx="893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Helvetica Neue Bold Condensed" charset="0"/>
                <a:ea typeface="MS PGothic" pitchFamily="34" charset="-128"/>
                <a:sym typeface="Helvetica Neue Bold Condensed" charset="0"/>
              </a:rPr>
              <a:t>2002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/>
          </p:cNvGrpSpPr>
          <p:nvPr/>
        </p:nvGrpSpPr>
        <p:grpSpPr bwMode="auto">
          <a:xfrm>
            <a:off x="292100" y="2971800"/>
            <a:ext cx="3225800" cy="1905000"/>
            <a:chOff x="0" y="0"/>
            <a:chExt cx="2032" cy="1200"/>
          </a:xfrm>
        </p:grpSpPr>
        <p:pic>
          <p:nvPicPr>
            <p:cNvPr id="18451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0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5" name="Group 6"/>
          <p:cNvGrpSpPr>
            <a:grpSpLocks/>
          </p:cNvGrpSpPr>
          <p:nvPr/>
        </p:nvGrpSpPr>
        <p:grpSpPr bwMode="auto">
          <a:xfrm>
            <a:off x="4889500" y="2971800"/>
            <a:ext cx="3225800" cy="1905000"/>
            <a:chOff x="0" y="0"/>
            <a:chExt cx="2032" cy="1200"/>
          </a:xfrm>
        </p:grpSpPr>
        <p:pic>
          <p:nvPicPr>
            <p:cNvPr id="1844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0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6" name="Group 14"/>
          <p:cNvGrpSpPr>
            <a:grpSpLocks/>
          </p:cNvGrpSpPr>
          <p:nvPr/>
        </p:nvGrpSpPr>
        <p:grpSpPr bwMode="auto">
          <a:xfrm>
            <a:off x="-328613" y="4381500"/>
            <a:ext cx="13676313" cy="971550"/>
            <a:chOff x="0" y="0"/>
            <a:chExt cx="8615" cy="612"/>
          </a:xfrm>
        </p:grpSpPr>
        <p:grpSp>
          <p:nvGrpSpPr>
            <p:cNvPr id="18442" name="Group 11"/>
            <p:cNvGrpSpPr>
              <a:grpSpLocks/>
            </p:cNvGrpSpPr>
            <p:nvPr/>
          </p:nvGrpSpPr>
          <p:grpSpPr bwMode="auto">
            <a:xfrm>
              <a:off x="617" y="216"/>
              <a:ext cx="7327" cy="184"/>
              <a:chOff x="0" y="0"/>
              <a:chExt cx="7327" cy="184"/>
            </a:xfrm>
          </p:grpSpPr>
          <p:sp>
            <p:nvSpPr>
              <p:cNvPr id="18445" name="Line 7"/>
              <p:cNvSpPr>
                <a:spLocks noChangeShapeType="1"/>
              </p:cNvSpPr>
              <p:nvPr/>
            </p:nvSpPr>
            <p:spPr bwMode="auto">
              <a:xfrm rot="10800000" flipH="1">
                <a:off x="0" y="90"/>
                <a:ext cx="7327" cy="8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46" name="Oval 8"/>
              <p:cNvSpPr>
                <a:spLocks/>
              </p:cNvSpPr>
              <p:nvPr/>
            </p:nvSpPr>
            <p:spPr bwMode="auto">
              <a:xfrm>
                <a:off x="702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47" name="Oval 9"/>
              <p:cNvSpPr>
                <a:spLocks/>
              </p:cNvSpPr>
              <p:nvPr/>
            </p:nvSpPr>
            <p:spPr bwMode="auto">
              <a:xfrm>
                <a:off x="3598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448" name="Oval 10"/>
              <p:cNvSpPr>
                <a:spLocks/>
              </p:cNvSpPr>
              <p:nvPr/>
            </p:nvSpPr>
            <p:spPr bwMode="auto">
              <a:xfrm>
                <a:off x="6494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8443" name="Rectangle 12"/>
            <p:cNvSpPr>
              <a:spLocks/>
            </p:cNvSpPr>
            <p:nvPr/>
          </p:nvSpPr>
          <p:spPr bwMode="auto">
            <a:xfrm>
              <a:off x="0" y="324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Winter</a:t>
              </a:r>
            </a:p>
          </p:txBody>
        </p:sp>
        <p:sp>
          <p:nvSpPr>
            <p:cNvPr id="18444" name="Rectangle 13"/>
            <p:cNvSpPr>
              <a:spLocks/>
            </p:cNvSpPr>
            <p:nvPr/>
          </p:nvSpPr>
          <p:spPr bwMode="auto">
            <a:xfrm>
              <a:off x="7215" y="0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Fall</a:t>
              </a:r>
            </a:p>
          </p:txBody>
        </p:sp>
      </p:grpSp>
      <p:sp>
        <p:nvSpPr>
          <p:cNvPr id="18437" name="Rectangle 15"/>
          <p:cNvSpPr>
            <a:spLocks/>
          </p:cNvSpPr>
          <p:nvPr/>
        </p:nvSpPr>
        <p:spPr bwMode="auto">
          <a:xfrm>
            <a:off x="974725" y="3733800"/>
            <a:ext cx="323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Futura" charset="0"/>
                <a:ea typeface="MS PGothic" pitchFamily="34" charset="-128"/>
              </a:rPr>
              <a:t>1</a:t>
            </a:r>
          </a:p>
        </p:txBody>
      </p:sp>
      <p:sp>
        <p:nvSpPr>
          <p:cNvPr id="18438" name="Rectangle 16"/>
          <p:cNvSpPr>
            <a:spLocks/>
          </p:cNvSpPr>
          <p:nvPr/>
        </p:nvSpPr>
        <p:spPr bwMode="auto">
          <a:xfrm>
            <a:off x="2543175" y="3733800"/>
            <a:ext cx="323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Futura" charset="0"/>
                <a:ea typeface="MS PGothic" pitchFamily="34" charset="-128"/>
              </a:rPr>
              <a:t>1</a:t>
            </a:r>
          </a:p>
        </p:txBody>
      </p:sp>
      <p:sp>
        <p:nvSpPr>
          <p:cNvPr id="18439" name="Rectangle 17"/>
          <p:cNvSpPr>
            <a:spLocks/>
          </p:cNvSpPr>
          <p:nvPr/>
        </p:nvSpPr>
        <p:spPr bwMode="auto">
          <a:xfrm>
            <a:off x="5540375" y="3733800"/>
            <a:ext cx="323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Futura" charset="0"/>
                <a:ea typeface="MS PGothic" pitchFamily="34" charset="-128"/>
              </a:rPr>
              <a:t>1</a:t>
            </a:r>
          </a:p>
        </p:txBody>
      </p:sp>
      <p:sp>
        <p:nvSpPr>
          <p:cNvPr id="18440" name="Rectangle 18"/>
          <p:cNvSpPr>
            <a:spLocks/>
          </p:cNvSpPr>
          <p:nvPr/>
        </p:nvSpPr>
        <p:spPr bwMode="auto">
          <a:xfrm>
            <a:off x="7102475" y="3733800"/>
            <a:ext cx="323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Futura" charset="0"/>
                <a:ea typeface="MS PGothic" pitchFamily="34" charset="-128"/>
              </a:rPr>
              <a:t>1</a:t>
            </a:r>
          </a:p>
        </p:txBody>
      </p:sp>
      <p:sp>
        <p:nvSpPr>
          <p:cNvPr id="18441" name="Rectangle 19"/>
          <p:cNvSpPr>
            <a:spLocks/>
          </p:cNvSpPr>
          <p:nvPr/>
        </p:nvSpPr>
        <p:spPr bwMode="auto">
          <a:xfrm>
            <a:off x="0" y="6089650"/>
            <a:ext cx="11404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>
                <a:solidFill>
                  <a:srgbClr val="30282A"/>
                </a:solidFill>
                <a:ea typeface="MS PGothic" pitchFamily="34" charset="-128"/>
              </a:rPr>
              <a:t>Monogamy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3"/>
          <p:cNvGrpSpPr>
            <a:grpSpLocks/>
          </p:cNvGrpSpPr>
          <p:nvPr/>
        </p:nvGrpSpPr>
        <p:grpSpPr bwMode="auto">
          <a:xfrm>
            <a:off x="2667000" y="406400"/>
            <a:ext cx="7662863" cy="8940800"/>
            <a:chOff x="0" y="0"/>
            <a:chExt cx="4827" cy="5632"/>
          </a:xfrm>
        </p:grpSpPr>
        <p:sp>
          <p:nvSpPr>
            <p:cNvPr id="36866" name="Rectangle 1"/>
            <p:cNvSpPr>
              <a:spLocks/>
            </p:cNvSpPr>
            <p:nvPr/>
          </p:nvSpPr>
          <p:spPr bwMode="auto">
            <a:xfrm>
              <a:off x="0" y="0"/>
              <a:ext cx="4827" cy="5631"/>
            </a:xfrm>
            <a:prstGeom prst="rect">
              <a:avLst/>
            </a:prstGeom>
            <a:solidFill>
              <a:srgbClr val="CCCCCC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686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4" t="1184" r="1054" b="6868"/>
            <a:stretch>
              <a:fillRect/>
            </a:stretch>
          </p:blipFill>
          <p:spPr bwMode="auto">
            <a:xfrm>
              <a:off x="241" y="60"/>
              <a:ext cx="4355" cy="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3"/>
          <p:cNvGrpSpPr>
            <a:grpSpLocks/>
          </p:cNvGrpSpPr>
          <p:nvPr/>
        </p:nvGrpSpPr>
        <p:grpSpPr bwMode="auto">
          <a:xfrm>
            <a:off x="2616200" y="215900"/>
            <a:ext cx="7759700" cy="9307513"/>
            <a:chOff x="0" y="0"/>
            <a:chExt cx="4888" cy="5863"/>
          </a:xfrm>
        </p:grpSpPr>
        <p:sp>
          <p:nvSpPr>
            <p:cNvPr id="37890" name="Rectangle 1"/>
            <p:cNvSpPr>
              <a:spLocks/>
            </p:cNvSpPr>
            <p:nvPr/>
          </p:nvSpPr>
          <p:spPr bwMode="auto">
            <a:xfrm>
              <a:off x="0" y="0"/>
              <a:ext cx="4888" cy="5863"/>
            </a:xfrm>
            <a:prstGeom prst="rect">
              <a:avLst/>
            </a:prstGeom>
            <a:solidFill>
              <a:srgbClr val="FFFFFF"/>
            </a:solidFill>
            <a:ln w="63500">
              <a:solidFill>
                <a:srgbClr val="B3B3B3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789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2" t="1607" b="1428"/>
            <a:stretch>
              <a:fillRect/>
            </a:stretch>
          </p:blipFill>
          <p:spPr bwMode="auto">
            <a:xfrm>
              <a:off x="296" y="53"/>
              <a:ext cx="4295" cy="5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965200" y="177800"/>
            <a:ext cx="110617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0">
                <a:solidFill>
                  <a:schemeClr val="tx1"/>
                </a:solidFill>
                <a:ea typeface="MS PGothic" pitchFamily="34" charset="-128"/>
              </a:rPr>
              <a:t>Territoriality</a:t>
            </a:r>
          </a:p>
        </p:txBody>
      </p:sp>
      <p:sp>
        <p:nvSpPr>
          <p:cNvPr id="38914" name="Rectangle 2"/>
          <p:cNvSpPr>
            <a:spLocks/>
          </p:cNvSpPr>
          <p:nvPr/>
        </p:nvSpPr>
        <p:spPr bwMode="auto">
          <a:xfrm>
            <a:off x="0" y="3721100"/>
            <a:ext cx="1299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0000">
                <a:solidFill>
                  <a:srgbClr val="E84167"/>
                </a:solidFill>
                <a:ea typeface="MS PGothic" pitchFamily="34" charset="-128"/>
              </a:rPr>
              <a:t>Operational Sex Ratio</a:t>
            </a:r>
          </a:p>
        </p:txBody>
      </p:sp>
      <p:grpSp>
        <p:nvGrpSpPr>
          <p:cNvPr id="38915" name="Group 5"/>
          <p:cNvGrpSpPr>
            <a:grpSpLocks/>
          </p:cNvGrpSpPr>
          <p:nvPr/>
        </p:nvGrpSpPr>
        <p:grpSpPr bwMode="auto">
          <a:xfrm>
            <a:off x="633413" y="6051550"/>
            <a:ext cx="11722100" cy="2717800"/>
            <a:chOff x="0" y="0"/>
            <a:chExt cx="7383" cy="1712"/>
          </a:xfrm>
        </p:grpSpPr>
        <p:sp>
          <p:nvSpPr>
            <p:cNvPr id="38919" name="Rectangle 3"/>
            <p:cNvSpPr>
              <a:spLocks/>
            </p:cNvSpPr>
            <p:nvPr/>
          </p:nvSpPr>
          <p:spPr bwMode="auto">
            <a:xfrm>
              <a:off x="0" y="0"/>
              <a:ext cx="4345" cy="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0">
                  <a:solidFill>
                    <a:schemeClr val="tx1"/>
                  </a:solidFill>
                  <a:ea typeface="MS PGothic" pitchFamily="34" charset="-128"/>
                </a:rPr>
                <a:t>Habitat</a:t>
              </a:r>
            </a:p>
          </p:txBody>
        </p:sp>
        <p:sp>
          <p:nvSpPr>
            <p:cNvPr id="38920" name="Rectangle 4"/>
            <p:cNvSpPr>
              <a:spLocks/>
            </p:cNvSpPr>
            <p:nvPr/>
          </p:nvSpPr>
          <p:spPr bwMode="auto">
            <a:xfrm>
              <a:off x="4470" y="272"/>
              <a:ext cx="2913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2000">
                  <a:solidFill>
                    <a:schemeClr val="tx1"/>
                  </a:solidFill>
                  <a:ea typeface="MS PGothic" pitchFamily="34" charset="-128"/>
                </a:rPr>
                <a:t>Quality</a:t>
              </a:r>
            </a:p>
          </p:txBody>
        </p:sp>
      </p:grpSp>
      <p:sp>
        <p:nvSpPr>
          <p:cNvPr id="38916" name="Line 6"/>
          <p:cNvSpPr>
            <a:spLocks noChangeShapeType="1"/>
          </p:cNvSpPr>
          <p:nvPr/>
        </p:nvSpPr>
        <p:spPr bwMode="auto">
          <a:xfrm>
            <a:off x="603250" y="4648200"/>
            <a:ext cx="11793538" cy="1588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>
            <a:off x="596900" y="1727200"/>
            <a:ext cx="11793538" cy="0"/>
          </a:xfrm>
          <a:prstGeom prst="line">
            <a:avLst/>
          </a:prstGeom>
          <a:noFill/>
          <a:ln w="88900">
            <a:solidFill>
              <a:srgbClr val="E841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18" name="Line 8"/>
          <p:cNvSpPr>
            <a:spLocks noChangeShapeType="1"/>
          </p:cNvSpPr>
          <p:nvPr/>
        </p:nvSpPr>
        <p:spPr bwMode="auto">
          <a:xfrm>
            <a:off x="596900" y="7569200"/>
            <a:ext cx="11793538" cy="0"/>
          </a:xfrm>
          <a:prstGeom prst="line">
            <a:avLst/>
          </a:prstGeom>
          <a:noFill/>
          <a:ln w="88900">
            <a:solidFill>
              <a:srgbClr val="E841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8"/>
          <p:cNvGrpSpPr>
            <a:grpSpLocks/>
          </p:cNvGrpSpPr>
          <p:nvPr/>
        </p:nvGrpSpPr>
        <p:grpSpPr bwMode="auto">
          <a:xfrm>
            <a:off x="-328613" y="4978400"/>
            <a:ext cx="13676313" cy="971550"/>
            <a:chOff x="0" y="0"/>
            <a:chExt cx="8615" cy="612"/>
          </a:xfrm>
        </p:grpSpPr>
        <p:grpSp>
          <p:nvGrpSpPr>
            <p:cNvPr id="39993" name="Group 5"/>
            <p:cNvGrpSpPr>
              <a:grpSpLocks/>
            </p:cNvGrpSpPr>
            <p:nvPr/>
          </p:nvGrpSpPr>
          <p:grpSpPr bwMode="auto">
            <a:xfrm>
              <a:off x="617" y="216"/>
              <a:ext cx="7327" cy="184"/>
              <a:chOff x="0" y="0"/>
              <a:chExt cx="7327" cy="184"/>
            </a:xfrm>
          </p:grpSpPr>
          <p:sp>
            <p:nvSpPr>
              <p:cNvPr id="39996" name="Line 1"/>
              <p:cNvSpPr>
                <a:spLocks noChangeShapeType="1"/>
              </p:cNvSpPr>
              <p:nvPr/>
            </p:nvSpPr>
            <p:spPr bwMode="auto">
              <a:xfrm rot="10800000" flipH="1">
                <a:off x="0" y="90"/>
                <a:ext cx="7327" cy="8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97" name="Oval 2"/>
              <p:cNvSpPr>
                <a:spLocks/>
              </p:cNvSpPr>
              <p:nvPr/>
            </p:nvSpPr>
            <p:spPr bwMode="auto">
              <a:xfrm>
                <a:off x="702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98" name="Oval 3"/>
              <p:cNvSpPr>
                <a:spLocks/>
              </p:cNvSpPr>
              <p:nvPr/>
            </p:nvSpPr>
            <p:spPr bwMode="auto">
              <a:xfrm>
                <a:off x="3598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99" name="Oval 4"/>
              <p:cNvSpPr>
                <a:spLocks/>
              </p:cNvSpPr>
              <p:nvPr/>
            </p:nvSpPr>
            <p:spPr bwMode="auto">
              <a:xfrm>
                <a:off x="6494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9994" name="Rectangle 6"/>
            <p:cNvSpPr>
              <a:spLocks/>
            </p:cNvSpPr>
            <p:nvPr/>
          </p:nvSpPr>
          <p:spPr bwMode="auto">
            <a:xfrm>
              <a:off x="0" y="324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Winter</a:t>
              </a:r>
            </a:p>
          </p:txBody>
        </p:sp>
        <p:sp>
          <p:nvSpPr>
            <p:cNvPr id="39995" name="Rectangle 7"/>
            <p:cNvSpPr>
              <a:spLocks/>
            </p:cNvSpPr>
            <p:nvPr/>
          </p:nvSpPr>
          <p:spPr bwMode="auto">
            <a:xfrm>
              <a:off x="7215" y="0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Fall</a:t>
              </a:r>
            </a:p>
          </p:txBody>
        </p:sp>
      </p:grpSp>
      <p:grpSp>
        <p:nvGrpSpPr>
          <p:cNvPr id="39939" name="Group 16"/>
          <p:cNvGrpSpPr>
            <a:grpSpLocks/>
          </p:cNvGrpSpPr>
          <p:nvPr/>
        </p:nvGrpSpPr>
        <p:grpSpPr bwMode="auto">
          <a:xfrm>
            <a:off x="-330200" y="1765300"/>
            <a:ext cx="13676313" cy="971550"/>
            <a:chOff x="0" y="0"/>
            <a:chExt cx="8615" cy="612"/>
          </a:xfrm>
        </p:grpSpPr>
        <p:grpSp>
          <p:nvGrpSpPr>
            <p:cNvPr id="39986" name="Group 13"/>
            <p:cNvGrpSpPr>
              <a:grpSpLocks/>
            </p:cNvGrpSpPr>
            <p:nvPr/>
          </p:nvGrpSpPr>
          <p:grpSpPr bwMode="auto">
            <a:xfrm>
              <a:off x="617" y="216"/>
              <a:ext cx="7327" cy="184"/>
              <a:chOff x="0" y="0"/>
              <a:chExt cx="7327" cy="184"/>
            </a:xfrm>
          </p:grpSpPr>
          <p:sp>
            <p:nvSpPr>
              <p:cNvPr id="39989" name="Line 9"/>
              <p:cNvSpPr>
                <a:spLocks noChangeShapeType="1"/>
              </p:cNvSpPr>
              <p:nvPr/>
            </p:nvSpPr>
            <p:spPr bwMode="auto">
              <a:xfrm rot="10800000" flipH="1">
                <a:off x="0" y="90"/>
                <a:ext cx="7327" cy="8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90" name="Oval 10"/>
              <p:cNvSpPr>
                <a:spLocks/>
              </p:cNvSpPr>
              <p:nvPr/>
            </p:nvSpPr>
            <p:spPr bwMode="auto">
              <a:xfrm>
                <a:off x="702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91" name="Oval 11"/>
              <p:cNvSpPr>
                <a:spLocks/>
              </p:cNvSpPr>
              <p:nvPr/>
            </p:nvSpPr>
            <p:spPr bwMode="auto">
              <a:xfrm>
                <a:off x="3598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92" name="Oval 12"/>
              <p:cNvSpPr>
                <a:spLocks/>
              </p:cNvSpPr>
              <p:nvPr/>
            </p:nvSpPr>
            <p:spPr bwMode="auto">
              <a:xfrm>
                <a:off x="6494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9987" name="Rectangle 14"/>
            <p:cNvSpPr>
              <a:spLocks/>
            </p:cNvSpPr>
            <p:nvPr/>
          </p:nvSpPr>
          <p:spPr bwMode="auto">
            <a:xfrm>
              <a:off x="0" y="324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Winter</a:t>
              </a:r>
            </a:p>
          </p:txBody>
        </p:sp>
        <p:sp>
          <p:nvSpPr>
            <p:cNvPr id="39988" name="Rectangle 15"/>
            <p:cNvSpPr>
              <a:spLocks/>
            </p:cNvSpPr>
            <p:nvPr/>
          </p:nvSpPr>
          <p:spPr bwMode="auto">
            <a:xfrm>
              <a:off x="7215" y="0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Fall</a:t>
              </a:r>
            </a:p>
          </p:txBody>
        </p:sp>
      </p:grpSp>
      <p:grpSp>
        <p:nvGrpSpPr>
          <p:cNvPr id="39940" name="Group 24"/>
          <p:cNvGrpSpPr>
            <a:grpSpLocks/>
          </p:cNvGrpSpPr>
          <p:nvPr/>
        </p:nvGrpSpPr>
        <p:grpSpPr bwMode="auto">
          <a:xfrm>
            <a:off x="-330200" y="8026400"/>
            <a:ext cx="13676313" cy="971550"/>
            <a:chOff x="0" y="0"/>
            <a:chExt cx="8615" cy="612"/>
          </a:xfrm>
        </p:grpSpPr>
        <p:grpSp>
          <p:nvGrpSpPr>
            <p:cNvPr id="39979" name="Group 21"/>
            <p:cNvGrpSpPr>
              <a:grpSpLocks/>
            </p:cNvGrpSpPr>
            <p:nvPr/>
          </p:nvGrpSpPr>
          <p:grpSpPr bwMode="auto">
            <a:xfrm>
              <a:off x="617" y="216"/>
              <a:ext cx="7327" cy="184"/>
              <a:chOff x="0" y="0"/>
              <a:chExt cx="7327" cy="184"/>
            </a:xfrm>
          </p:grpSpPr>
          <p:sp>
            <p:nvSpPr>
              <p:cNvPr id="39982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0" y="90"/>
                <a:ext cx="7327" cy="8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83" name="Oval 18"/>
              <p:cNvSpPr>
                <a:spLocks/>
              </p:cNvSpPr>
              <p:nvPr/>
            </p:nvSpPr>
            <p:spPr bwMode="auto">
              <a:xfrm>
                <a:off x="702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84" name="Oval 19"/>
              <p:cNvSpPr>
                <a:spLocks/>
              </p:cNvSpPr>
              <p:nvPr/>
            </p:nvSpPr>
            <p:spPr bwMode="auto">
              <a:xfrm>
                <a:off x="3598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85" name="Oval 20"/>
              <p:cNvSpPr>
                <a:spLocks/>
              </p:cNvSpPr>
              <p:nvPr/>
            </p:nvSpPr>
            <p:spPr bwMode="auto">
              <a:xfrm>
                <a:off x="6494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9980" name="Rectangle 22"/>
            <p:cNvSpPr>
              <a:spLocks/>
            </p:cNvSpPr>
            <p:nvPr/>
          </p:nvSpPr>
          <p:spPr bwMode="auto">
            <a:xfrm>
              <a:off x="0" y="324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Winter</a:t>
              </a:r>
            </a:p>
          </p:txBody>
        </p:sp>
        <p:sp>
          <p:nvSpPr>
            <p:cNvPr id="39981" name="Rectangle 23"/>
            <p:cNvSpPr>
              <a:spLocks/>
            </p:cNvSpPr>
            <p:nvPr/>
          </p:nvSpPr>
          <p:spPr bwMode="auto">
            <a:xfrm>
              <a:off x="7215" y="0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Fall</a:t>
              </a:r>
            </a:p>
          </p:txBody>
        </p:sp>
      </p:grpSp>
      <p:grpSp>
        <p:nvGrpSpPr>
          <p:cNvPr id="39941" name="Group 27"/>
          <p:cNvGrpSpPr>
            <a:grpSpLocks/>
          </p:cNvGrpSpPr>
          <p:nvPr/>
        </p:nvGrpSpPr>
        <p:grpSpPr bwMode="auto">
          <a:xfrm>
            <a:off x="673100" y="749300"/>
            <a:ext cx="2540000" cy="1498600"/>
            <a:chOff x="0" y="0"/>
            <a:chExt cx="1599" cy="944"/>
          </a:xfrm>
        </p:grpSpPr>
        <p:pic>
          <p:nvPicPr>
            <p:cNvPr id="39977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4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8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0"/>
              <a:ext cx="944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2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8" y="595313"/>
            <a:ext cx="169386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29"/>
          <p:cNvSpPr>
            <a:spLocks/>
          </p:cNvSpPr>
          <p:nvPr/>
        </p:nvSpPr>
        <p:spPr bwMode="auto">
          <a:xfrm>
            <a:off x="6707188" y="1158875"/>
            <a:ext cx="436562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2</a:t>
            </a:r>
          </a:p>
        </p:txBody>
      </p:sp>
      <p:pic>
        <p:nvPicPr>
          <p:cNvPr id="3994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76200"/>
            <a:ext cx="16938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595313"/>
            <a:ext cx="1693862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Rectangle 32"/>
          <p:cNvSpPr>
            <a:spLocks/>
          </p:cNvSpPr>
          <p:nvPr/>
        </p:nvSpPr>
        <p:spPr bwMode="auto">
          <a:xfrm>
            <a:off x="5765800" y="1158875"/>
            <a:ext cx="43497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1</a:t>
            </a:r>
          </a:p>
        </p:txBody>
      </p:sp>
      <p:sp>
        <p:nvSpPr>
          <p:cNvPr id="39947" name="Rectangle 33"/>
          <p:cNvSpPr>
            <a:spLocks/>
          </p:cNvSpPr>
          <p:nvPr/>
        </p:nvSpPr>
        <p:spPr bwMode="auto">
          <a:xfrm>
            <a:off x="6221413" y="503238"/>
            <a:ext cx="436562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3</a:t>
            </a:r>
          </a:p>
        </p:txBody>
      </p:sp>
      <p:sp>
        <p:nvSpPr>
          <p:cNvPr id="39948" name="Rectangle 34"/>
          <p:cNvSpPr>
            <a:spLocks/>
          </p:cNvSpPr>
          <p:nvPr/>
        </p:nvSpPr>
        <p:spPr bwMode="auto">
          <a:xfrm>
            <a:off x="1104900" y="1117600"/>
            <a:ext cx="434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1</a:t>
            </a:r>
          </a:p>
        </p:txBody>
      </p:sp>
      <p:sp>
        <p:nvSpPr>
          <p:cNvPr id="39949" name="Rectangle 35"/>
          <p:cNvSpPr>
            <a:spLocks/>
          </p:cNvSpPr>
          <p:nvPr/>
        </p:nvSpPr>
        <p:spPr bwMode="auto">
          <a:xfrm>
            <a:off x="2324100" y="1143000"/>
            <a:ext cx="434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1</a:t>
            </a:r>
          </a:p>
        </p:txBody>
      </p:sp>
      <p:pic>
        <p:nvPicPr>
          <p:cNvPr id="39950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75920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1" name="Rectangle 37"/>
          <p:cNvSpPr>
            <a:spLocks/>
          </p:cNvSpPr>
          <p:nvPr/>
        </p:nvSpPr>
        <p:spPr bwMode="auto">
          <a:xfrm>
            <a:off x="2108200" y="4318000"/>
            <a:ext cx="434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4</a:t>
            </a:r>
          </a:p>
        </p:txBody>
      </p:sp>
      <p:pic>
        <p:nvPicPr>
          <p:cNvPr id="39952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23850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75920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4" name="Rectangle 40"/>
          <p:cNvSpPr>
            <a:spLocks/>
          </p:cNvSpPr>
          <p:nvPr/>
        </p:nvSpPr>
        <p:spPr bwMode="auto">
          <a:xfrm>
            <a:off x="1168400" y="4318000"/>
            <a:ext cx="434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2</a:t>
            </a:r>
          </a:p>
        </p:txBody>
      </p:sp>
      <p:sp>
        <p:nvSpPr>
          <p:cNvPr id="39955" name="Rectangle 41"/>
          <p:cNvSpPr>
            <a:spLocks/>
          </p:cNvSpPr>
          <p:nvPr/>
        </p:nvSpPr>
        <p:spPr bwMode="auto">
          <a:xfrm>
            <a:off x="1625600" y="3670300"/>
            <a:ext cx="434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5</a:t>
            </a:r>
          </a:p>
        </p:txBody>
      </p:sp>
      <p:pic>
        <p:nvPicPr>
          <p:cNvPr id="39956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5920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7" name="Rectangle 43"/>
          <p:cNvSpPr>
            <a:spLocks/>
          </p:cNvSpPr>
          <p:nvPr/>
        </p:nvSpPr>
        <p:spPr bwMode="auto">
          <a:xfrm>
            <a:off x="6718300" y="4318000"/>
            <a:ext cx="434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5</a:t>
            </a:r>
          </a:p>
        </p:txBody>
      </p:sp>
      <p:pic>
        <p:nvPicPr>
          <p:cNvPr id="39958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23850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759200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0" name="Rectangle 46"/>
          <p:cNvSpPr>
            <a:spLocks/>
          </p:cNvSpPr>
          <p:nvPr/>
        </p:nvSpPr>
        <p:spPr bwMode="auto">
          <a:xfrm>
            <a:off x="5778500" y="4318000"/>
            <a:ext cx="434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2</a:t>
            </a:r>
          </a:p>
        </p:txBody>
      </p:sp>
      <p:sp>
        <p:nvSpPr>
          <p:cNvPr id="39961" name="Rectangle 47"/>
          <p:cNvSpPr>
            <a:spLocks/>
          </p:cNvSpPr>
          <p:nvPr/>
        </p:nvSpPr>
        <p:spPr bwMode="auto">
          <a:xfrm>
            <a:off x="6235700" y="3670300"/>
            <a:ext cx="434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6</a:t>
            </a:r>
          </a:p>
        </p:txBody>
      </p:sp>
      <p:grpSp>
        <p:nvGrpSpPr>
          <p:cNvPr id="39962" name="Group 50"/>
          <p:cNvGrpSpPr>
            <a:grpSpLocks/>
          </p:cNvGrpSpPr>
          <p:nvPr/>
        </p:nvGrpSpPr>
        <p:grpSpPr bwMode="auto">
          <a:xfrm>
            <a:off x="9855200" y="3975100"/>
            <a:ext cx="2540000" cy="1498600"/>
            <a:chOff x="0" y="0"/>
            <a:chExt cx="1599" cy="944"/>
          </a:xfrm>
        </p:grpSpPr>
        <p:pic>
          <p:nvPicPr>
            <p:cNvPr id="39975" name="Picture 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4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6" name="Picture 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0"/>
              <a:ext cx="944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63" name="Rectangle 51"/>
          <p:cNvSpPr>
            <a:spLocks/>
          </p:cNvSpPr>
          <p:nvPr/>
        </p:nvSpPr>
        <p:spPr bwMode="auto">
          <a:xfrm>
            <a:off x="10287000" y="4343400"/>
            <a:ext cx="330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2</a:t>
            </a:r>
          </a:p>
        </p:txBody>
      </p:sp>
      <p:sp>
        <p:nvSpPr>
          <p:cNvPr id="39964" name="Rectangle 52"/>
          <p:cNvSpPr>
            <a:spLocks/>
          </p:cNvSpPr>
          <p:nvPr/>
        </p:nvSpPr>
        <p:spPr bwMode="auto">
          <a:xfrm>
            <a:off x="11506200" y="4368800"/>
            <a:ext cx="434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7</a:t>
            </a:r>
          </a:p>
        </p:txBody>
      </p:sp>
      <p:grpSp>
        <p:nvGrpSpPr>
          <p:cNvPr id="39965" name="Group 55"/>
          <p:cNvGrpSpPr>
            <a:grpSpLocks/>
          </p:cNvGrpSpPr>
          <p:nvPr/>
        </p:nvGrpSpPr>
        <p:grpSpPr bwMode="auto">
          <a:xfrm>
            <a:off x="673100" y="6997700"/>
            <a:ext cx="2540000" cy="1498600"/>
            <a:chOff x="0" y="0"/>
            <a:chExt cx="1599" cy="944"/>
          </a:xfrm>
        </p:grpSpPr>
        <p:pic>
          <p:nvPicPr>
            <p:cNvPr id="39973" name="Picture 5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4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4" name="Picture 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0"/>
              <a:ext cx="944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66" name="Rectangle 56"/>
          <p:cNvSpPr>
            <a:spLocks/>
          </p:cNvSpPr>
          <p:nvPr/>
        </p:nvSpPr>
        <p:spPr bwMode="auto">
          <a:xfrm>
            <a:off x="1104900" y="7366000"/>
            <a:ext cx="434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3</a:t>
            </a:r>
          </a:p>
        </p:txBody>
      </p:sp>
      <p:sp>
        <p:nvSpPr>
          <p:cNvPr id="39967" name="Rectangle 57"/>
          <p:cNvSpPr>
            <a:spLocks/>
          </p:cNvSpPr>
          <p:nvPr/>
        </p:nvSpPr>
        <p:spPr bwMode="auto">
          <a:xfrm>
            <a:off x="2324100" y="7391400"/>
            <a:ext cx="434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8</a:t>
            </a:r>
          </a:p>
        </p:txBody>
      </p:sp>
      <p:grpSp>
        <p:nvGrpSpPr>
          <p:cNvPr id="39968" name="Group 60"/>
          <p:cNvGrpSpPr>
            <a:grpSpLocks/>
          </p:cNvGrpSpPr>
          <p:nvPr/>
        </p:nvGrpSpPr>
        <p:grpSpPr bwMode="auto">
          <a:xfrm>
            <a:off x="5245100" y="7023100"/>
            <a:ext cx="2540000" cy="1498600"/>
            <a:chOff x="0" y="0"/>
            <a:chExt cx="1599" cy="944"/>
          </a:xfrm>
        </p:grpSpPr>
        <p:pic>
          <p:nvPicPr>
            <p:cNvPr id="39971" name="Picture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44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2" name="Picture 5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0"/>
              <a:ext cx="944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69" name="Rectangle 61"/>
          <p:cNvSpPr>
            <a:spLocks/>
          </p:cNvSpPr>
          <p:nvPr/>
        </p:nvSpPr>
        <p:spPr bwMode="auto">
          <a:xfrm>
            <a:off x="5676900" y="7391400"/>
            <a:ext cx="434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3</a:t>
            </a:r>
          </a:p>
        </p:txBody>
      </p:sp>
      <p:sp>
        <p:nvSpPr>
          <p:cNvPr id="39970" name="Rectangle 62"/>
          <p:cNvSpPr>
            <a:spLocks/>
          </p:cNvSpPr>
          <p:nvPr/>
        </p:nvSpPr>
        <p:spPr bwMode="auto">
          <a:xfrm>
            <a:off x="6896100" y="7416800"/>
            <a:ext cx="434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429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9243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3"/>
          <p:cNvSpPr>
            <a:spLocks/>
          </p:cNvSpPr>
          <p:nvPr/>
        </p:nvSpPr>
        <p:spPr bwMode="auto">
          <a:xfrm>
            <a:off x="1023938" y="4572000"/>
            <a:ext cx="4905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1</a:t>
            </a:r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9243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5"/>
          <p:cNvSpPr>
            <a:spLocks/>
          </p:cNvSpPr>
          <p:nvPr/>
        </p:nvSpPr>
        <p:spPr bwMode="auto">
          <a:xfrm>
            <a:off x="2286000" y="4572000"/>
            <a:ext cx="4905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1</a:t>
            </a:r>
          </a:p>
        </p:txBody>
      </p:sp>
      <p:sp>
        <p:nvSpPr>
          <p:cNvPr id="40967" name="Rectangle 6"/>
          <p:cNvSpPr>
            <a:spLocks/>
          </p:cNvSpPr>
          <p:nvPr/>
        </p:nvSpPr>
        <p:spPr bwMode="auto">
          <a:xfrm>
            <a:off x="1651000" y="3924300"/>
            <a:ext cx="4905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2</a:t>
            </a:r>
          </a:p>
        </p:txBody>
      </p:sp>
      <p:grpSp>
        <p:nvGrpSpPr>
          <p:cNvPr id="40968" name="Group 14"/>
          <p:cNvGrpSpPr>
            <a:grpSpLocks/>
          </p:cNvGrpSpPr>
          <p:nvPr/>
        </p:nvGrpSpPr>
        <p:grpSpPr bwMode="auto">
          <a:xfrm>
            <a:off x="-341313" y="5346700"/>
            <a:ext cx="13676313" cy="971550"/>
            <a:chOff x="0" y="0"/>
            <a:chExt cx="8615" cy="612"/>
          </a:xfrm>
        </p:grpSpPr>
        <p:grpSp>
          <p:nvGrpSpPr>
            <p:cNvPr id="40994" name="Group 11"/>
            <p:cNvGrpSpPr>
              <a:grpSpLocks/>
            </p:cNvGrpSpPr>
            <p:nvPr/>
          </p:nvGrpSpPr>
          <p:grpSpPr bwMode="auto">
            <a:xfrm>
              <a:off x="617" y="216"/>
              <a:ext cx="7327" cy="184"/>
              <a:chOff x="0" y="0"/>
              <a:chExt cx="7327" cy="184"/>
            </a:xfrm>
          </p:grpSpPr>
          <p:sp>
            <p:nvSpPr>
              <p:cNvPr id="40997" name="Line 7"/>
              <p:cNvSpPr>
                <a:spLocks noChangeShapeType="1"/>
              </p:cNvSpPr>
              <p:nvPr/>
            </p:nvSpPr>
            <p:spPr bwMode="auto">
              <a:xfrm rot="10800000" flipH="1">
                <a:off x="0" y="90"/>
                <a:ext cx="7327" cy="8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98" name="Oval 8"/>
              <p:cNvSpPr>
                <a:spLocks/>
              </p:cNvSpPr>
              <p:nvPr/>
            </p:nvSpPr>
            <p:spPr bwMode="auto">
              <a:xfrm>
                <a:off x="702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99" name="Oval 9"/>
              <p:cNvSpPr>
                <a:spLocks/>
              </p:cNvSpPr>
              <p:nvPr/>
            </p:nvSpPr>
            <p:spPr bwMode="auto">
              <a:xfrm>
                <a:off x="3598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00" name="Oval 10"/>
              <p:cNvSpPr>
                <a:spLocks/>
              </p:cNvSpPr>
              <p:nvPr/>
            </p:nvSpPr>
            <p:spPr bwMode="auto">
              <a:xfrm>
                <a:off x="6494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40995" name="Rectangle 12"/>
            <p:cNvSpPr>
              <a:spLocks/>
            </p:cNvSpPr>
            <p:nvPr/>
          </p:nvSpPr>
          <p:spPr bwMode="auto">
            <a:xfrm>
              <a:off x="0" y="324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Winter</a:t>
              </a:r>
            </a:p>
          </p:txBody>
        </p:sp>
        <p:sp>
          <p:nvSpPr>
            <p:cNvPr id="40996" name="Rectangle 13"/>
            <p:cNvSpPr>
              <a:spLocks/>
            </p:cNvSpPr>
            <p:nvPr/>
          </p:nvSpPr>
          <p:spPr bwMode="auto">
            <a:xfrm>
              <a:off x="7215" y="0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Fall</a:t>
              </a:r>
            </a:p>
          </p:txBody>
        </p:sp>
      </p:grpSp>
      <p:pic>
        <p:nvPicPr>
          <p:cNvPr id="4096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798513"/>
            <a:ext cx="9032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5207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223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622300"/>
            <a:ext cx="9032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5334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207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5080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5207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5080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8001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7747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953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5969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5969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953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4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4826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5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7747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86" name="Group 37"/>
          <p:cNvGrpSpPr>
            <a:grpSpLocks/>
          </p:cNvGrpSpPr>
          <p:nvPr/>
        </p:nvGrpSpPr>
        <p:grpSpPr bwMode="auto">
          <a:xfrm>
            <a:off x="4889500" y="3924300"/>
            <a:ext cx="3225800" cy="1905000"/>
            <a:chOff x="0" y="0"/>
            <a:chExt cx="2032" cy="1200"/>
          </a:xfrm>
        </p:grpSpPr>
        <p:grpSp>
          <p:nvGrpSpPr>
            <p:cNvPr id="40989" name="Group 34"/>
            <p:cNvGrpSpPr>
              <a:grpSpLocks/>
            </p:cNvGrpSpPr>
            <p:nvPr/>
          </p:nvGrpSpPr>
          <p:grpSpPr bwMode="auto">
            <a:xfrm>
              <a:off x="0" y="0"/>
              <a:ext cx="2032" cy="1200"/>
              <a:chOff x="0" y="0"/>
              <a:chExt cx="2032" cy="1200"/>
            </a:xfrm>
          </p:grpSpPr>
          <p:pic>
            <p:nvPicPr>
              <p:cNvPr id="40992" name="Picture 3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00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93" name="Picture 3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" y="0"/>
                <a:ext cx="1200" cy="1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990" name="Rectangle 35"/>
            <p:cNvSpPr>
              <a:spLocks/>
            </p:cNvSpPr>
            <p:nvPr/>
          </p:nvSpPr>
          <p:spPr bwMode="auto">
            <a:xfrm>
              <a:off x="352" y="384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3</a:t>
              </a:r>
            </a:p>
          </p:txBody>
        </p:sp>
        <p:sp>
          <p:nvSpPr>
            <p:cNvPr id="40991" name="Rectangle 36"/>
            <p:cNvSpPr>
              <a:spLocks/>
            </p:cNvSpPr>
            <p:nvPr/>
          </p:nvSpPr>
          <p:spPr bwMode="auto">
            <a:xfrm>
              <a:off x="1360" y="384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4</a:t>
              </a:r>
            </a:p>
          </p:txBody>
        </p:sp>
      </p:grpSp>
      <p:sp>
        <p:nvSpPr>
          <p:cNvPr id="39974" name="AutoShape 38"/>
          <p:cNvSpPr>
            <a:spLocks/>
          </p:cNvSpPr>
          <p:nvPr/>
        </p:nvSpPr>
        <p:spPr bwMode="auto">
          <a:xfrm rot="5400000">
            <a:off x="5842000" y="2019300"/>
            <a:ext cx="1270000" cy="1270000"/>
          </a:xfrm>
          <a:prstGeom prst="rightArrow">
            <a:avLst>
              <a:gd name="adj1" fmla="val 32000"/>
              <a:gd name="adj2" fmla="val 44000"/>
            </a:avLst>
          </a:prstGeom>
          <a:solidFill>
            <a:srgbClr val="E8416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Gill Sans" charset="0"/>
            </a:endParaRPr>
          </a:p>
          <a:p>
            <a:pPr>
              <a:defRPr/>
            </a:pP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Gill Sans" charset="0"/>
            </a:endParaRPr>
          </a:p>
          <a:p>
            <a:pPr>
              <a:defRPr/>
            </a:pP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Gill Sans" charset="0"/>
            </a:endParaRPr>
          </a:p>
        </p:txBody>
      </p:sp>
      <p:sp>
        <p:nvSpPr>
          <p:cNvPr id="39975" name="AutoShape 39"/>
          <p:cNvSpPr>
            <a:spLocks/>
          </p:cNvSpPr>
          <p:nvPr/>
        </p:nvSpPr>
        <p:spPr bwMode="auto">
          <a:xfrm rot="5400000">
            <a:off x="1320800" y="2019300"/>
            <a:ext cx="1270000" cy="1270000"/>
          </a:xfrm>
          <a:prstGeom prst="rightArrow">
            <a:avLst>
              <a:gd name="adj1" fmla="val 32000"/>
              <a:gd name="adj2" fmla="val 44000"/>
            </a:avLst>
          </a:prstGeom>
          <a:solidFill>
            <a:srgbClr val="E8416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Gill Sans" charset="0"/>
            </a:endParaRPr>
          </a:p>
          <a:p>
            <a:pPr>
              <a:defRPr/>
            </a:pP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Gill Sans" charset="0"/>
            </a:endParaRPr>
          </a:p>
          <a:p>
            <a:pPr>
              <a:defRPr/>
            </a:pP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5"/>
          <p:cNvGrpSpPr>
            <a:grpSpLocks/>
          </p:cNvGrpSpPr>
          <p:nvPr/>
        </p:nvGrpSpPr>
        <p:grpSpPr bwMode="auto">
          <a:xfrm>
            <a:off x="10756900" y="4279900"/>
            <a:ext cx="1866900" cy="2438400"/>
            <a:chOff x="0" y="0"/>
            <a:chExt cx="1176" cy="1536"/>
          </a:xfrm>
        </p:grpSpPr>
        <p:sp>
          <p:nvSpPr>
            <p:cNvPr id="40961" name="AutoShape 1"/>
            <p:cNvSpPr>
              <a:spLocks/>
            </p:cNvSpPr>
            <p:nvPr/>
          </p:nvSpPr>
          <p:spPr bwMode="auto">
            <a:xfrm>
              <a:off x="584" y="576"/>
              <a:ext cx="592" cy="59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MS PGothic" pitchFamily="34" charset="-128"/>
                  <a:sym typeface="Helvetica Neue" charset="0"/>
                </a:rPr>
                <a:t>B</a:t>
              </a:r>
            </a:p>
          </p:txBody>
        </p:sp>
        <p:sp>
          <p:nvSpPr>
            <p:cNvPr id="42017" name="Rectangle 2"/>
            <p:cNvSpPr>
              <a:spLocks/>
            </p:cNvSpPr>
            <p:nvPr/>
          </p:nvSpPr>
          <p:spPr bwMode="auto">
            <a:xfrm>
              <a:off x="34" y="1168"/>
              <a:ext cx="110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200">
                  <a:solidFill>
                    <a:schemeClr val="tx1"/>
                  </a:solidFill>
                  <a:latin typeface="Helvetica Neue Bold Condensed" charset="0"/>
                  <a:ea typeface="MS PGothic" pitchFamily="34" charset="-128"/>
                  <a:sym typeface="Helvetica Neue Bold Condensed" charset="0"/>
                </a:rPr>
                <a:t>BEHAVIOR</a:t>
              </a:r>
            </a:p>
          </p:txBody>
        </p:sp>
        <p:sp>
          <p:nvSpPr>
            <p:cNvPr id="40963" name="AutoShape 3"/>
            <p:cNvSpPr>
              <a:spLocks/>
            </p:cNvSpPr>
            <p:nvPr/>
          </p:nvSpPr>
          <p:spPr bwMode="auto">
            <a:xfrm>
              <a:off x="288" y="0"/>
              <a:ext cx="592" cy="59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MS PGothic" pitchFamily="34" charset="-128"/>
                  <a:sym typeface="Helvetica Neue" charset="0"/>
                </a:rPr>
                <a:t>B</a:t>
              </a:r>
            </a:p>
          </p:txBody>
        </p:sp>
        <p:sp>
          <p:nvSpPr>
            <p:cNvPr id="40964" name="AutoShape 4"/>
            <p:cNvSpPr>
              <a:spLocks/>
            </p:cNvSpPr>
            <p:nvPr/>
          </p:nvSpPr>
          <p:spPr bwMode="auto">
            <a:xfrm>
              <a:off x="0" y="576"/>
              <a:ext cx="592" cy="59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MS PGothic" pitchFamily="34" charset="-128"/>
                  <a:sym typeface="Helvetica Neue" charset="0"/>
                </a:rPr>
                <a:t>B</a:t>
              </a:r>
            </a:p>
          </p:txBody>
        </p:sp>
      </p:grpSp>
      <p:grpSp>
        <p:nvGrpSpPr>
          <p:cNvPr id="41986" name="Group 8"/>
          <p:cNvGrpSpPr>
            <a:grpSpLocks/>
          </p:cNvGrpSpPr>
          <p:nvPr/>
        </p:nvGrpSpPr>
        <p:grpSpPr bwMode="auto">
          <a:xfrm>
            <a:off x="7264400" y="3390900"/>
            <a:ext cx="1981200" cy="1727200"/>
            <a:chOff x="0" y="0"/>
            <a:chExt cx="1248" cy="1088"/>
          </a:xfrm>
        </p:grpSpPr>
        <p:sp>
          <p:nvSpPr>
            <p:cNvPr id="42014" name="AutoShape 6"/>
            <p:cNvSpPr>
              <a:spLocks/>
            </p:cNvSpPr>
            <p:nvPr/>
          </p:nvSpPr>
          <p:spPr bwMode="auto">
            <a:xfrm>
              <a:off x="0" y="0"/>
              <a:ext cx="1248" cy="1088"/>
            </a:xfrm>
            <a:prstGeom prst="roundRect">
              <a:avLst>
                <a:gd name="adj" fmla="val 11028"/>
              </a:avLst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15" name="Rectangle 7"/>
            <p:cNvSpPr>
              <a:spLocks/>
            </p:cNvSpPr>
            <p:nvPr/>
          </p:nvSpPr>
          <p:spPr bwMode="auto">
            <a:xfrm>
              <a:off x="12" y="368"/>
              <a:ext cx="120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000">
                  <a:solidFill>
                    <a:srgbClr val="000000"/>
                  </a:solidFill>
                  <a:latin typeface="Helvetica Neue Bold Condensed" charset="0"/>
                  <a:ea typeface="MS PGothic" pitchFamily="34" charset="-128"/>
                  <a:sym typeface="Helvetica Neue Bold Condensed" charset="0"/>
                </a:rPr>
                <a:t>FLEXIBILITY</a:t>
              </a:r>
            </a:p>
          </p:txBody>
        </p:sp>
      </p:grpSp>
      <p:sp>
        <p:nvSpPr>
          <p:cNvPr id="41987" name="AutoShape 9"/>
          <p:cNvSpPr>
            <a:spLocks/>
          </p:cNvSpPr>
          <p:nvPr/>
        </p:nvSpPr>
        <p:spPr bwMode="auto">
          <a:xfrm>
            <a:off x="7264400" y="5981700"/>
            <a:ext cx="1981200" cy="1727200"/>
          </a:xfrm>
          <a:prstGeom prst="roundRect">
            <a:avLst>
              <a:gd name="adj" fmla="val 11028"/>
            </a:avLst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88" name="Rectangle 10"/>
          <p:cNvSpPr>
            <a:spLocks/>
          </p:cNvSpPr>
          <p:nvPr/>
        </p:nvSpPr>
        <p:spPr bwMode="auto">
          <a:xfrm>
            <a:off x="7253288" y="6565900"/>
            <a:ext cx="20050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000000"/>
                </a:solidFill>
                <a:latin typeface="Helvetica Neue Bold Condensed" charset="0"/>
                <a:ea typeface="MS PGothic" pitchFamily="34" charset="-128"/>
                <a:sym typeface="Helvetica Neue Bold Condensed" charset="0"/>
              </a:rPr>
              <a:t>PERCEPTION</a:t>
            </a:r>
          </a:p>
        </p:txBody>
      </p:sp>
      <p:sp>
        <p:nvSpPr>
          <p:cNvPr id="41989" name="AutoShape 11"/>
          <p:cNvSpPr>
            <a:spLocks/>
          </p:cNvSpPr>
          <p:nvPr/>
        </p:nvSpPr>
        <p:spPr bwMode="auto">
          <a:xfrm>
            <a:off x="711200" y="1905000"/>
            <a:ext cx="2324100" cy="2324100"/>
          </a:xfrm>
          <a:prstGeom prst="star4">
            <a:avLst>
              <a:gd name="adj" fmla="val 25000"/>
            </a:avLst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0" name="AutoShape 12"/>
          <p:cNvSpPr>
            <a:spLocks/>
          </p:cNvSpPr>
          <p:nvPr/>
        </p:nvSpPr>
        <p:spPr bwMode="auto">
          <a:xfrm>
            <a:off x="711200" y="4495800"/>
            <a:ext cx="2324100" cy="2324100"/>
          </a:xfrm>
          <a:custGeom>
            <a:avLst/>
            <a:gdLst>
              <a:gd name="T0" fmla="*/ 11356 w 22712"/>
              <a:gd name="T1" fmla="*/ 0 h 23880"/>
              <a:gd name="T2" fmla="*/ 14693 w 22712"/>
              <a:gd name="T3" fmla="*/ 7110 h 23880"/>
              <a:gd name="T4" fmla="*/ 22156 w 22712"/>
              <a:gd name="T5" fmla="*/ 8250 h 23880"/>
              <a:gd name="T6" fmla="*/ 16756 w 22712"/>
              <a:gd name="T7" fmla="*/ 13785 h 23880"/>
              <a:gd name="T8" fmla="*/ 18031 w 22712"/>
              <a:gd name="T9" fmla="*/ 21600 h 23880"/>
              <a:gd name="T10" fmla="*/ 11356 w 22712"/>
              <a:gd name="T11" fmla="*/ 17910 h 23880"/>
              <a:gd name="T12" fmla="*/ 4681 w 22712"/>
              <a:gd name="T13" fmla="*/ 21600 h 23880"/>
              <a:gd name="T14" fmla="*/ 5956 w 22712"/>
              <a:gd name="T15" fmla="*/ 13785 h 23880"/>
              <a:gd name="T16" fmla="*/ 556 w 22712"/>
              <a:gd name="T17" fmla="*/ 8250 h 23880"/>
              <a:gd name="T18" fmla="*/ 8019 w 22712"/>
              <a:gd name="T19" fmla="*/ 7110 h 23880"/>
              <a:gd name="T20" fmla="*/ 11356 w 22712"/>
              <a:gd name="T21" fmla="*/ 0 h 23880"/>
              <a:gd name="T22" fmla="*/ 11356 w 22712"/>
              <a:gd name="T23" fmla="*/ 0 h 23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rgbClr val="FF008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1" name="AutoShape 13"/>
          <p:cNvSpPr>
            <a:spLocks/>
          </p:cNvSpPr>
          <p:nvPr/>
        </p:nvSpPr>
        <p:spPr bwMode="auto">
          <a:xfrm>
            <a:off x="711200" y="6616700"/>
            <a:ext cx="2324100" cy="2324100"/>
          </a:xfrm>
          <a:custGeom>
            <a:avLst/>
            <a:gdLst>
              <a:gd name="T0" fmla="*/ 12471 w 24942"/>
              <a:gd name="T1" fmla="*/ 0 h 21600"/>
              <a:gd name="T2" fmla="*/ 15589 w 24942"/>
              <a:gd name="T3" fmla="*/ 6123 h 21600"/>
              <a:gd name="T4" fmla="*/ 23271 w 24942"/>
              <a:gd name="T5" fmla="*/ 5400 h 21600"/>
              <a:gd name="T6" fmla="*/ 18706 w 24942"/>
              <a:gd name="T7" fmla="*/ 10800 h 21600"/>
              <a:gd name="T8" fmla="*/ 23271 w 24942"/>
              <a:gd name="T9" fmla="*/ 16200 h 21600"/>
              <a:gd name="T10" fmla="*/ 15589 w 24942"/>
              <a:gd name="T11" fmla="*/ 15477 h 21600"/>
              <a:gd name="T12" fmla="*/ 12471 w 24942"/>
              <a:gd name="T13" fmla="*/ 21600 h 21600"/>
              <a:gd name="T14" fmla="*/ 9353 w 24942"/>
              <a:gd name="T15" fmla="*/ 15477 h 21600"/>
              <a:gd name="T16" fmla="*/ 1671 w 24942"/>
              <a:gd name="T17" fmla="*/ 16200 h 21600"/>
              <a:gd name="T18" fmla="*/ 6236 w 24942"/>
              <a:gd name="T19" fmla="*/ 10800 h 21600"/>
              <a:gd name="T20" fmla="*/ 1671 w 24942"/>
              <a:gd name="T21" fmla="*/ 5400 h 21600"/>
              <a:gd name="T22" fmla="*/ 9353 w 24942"/>
              <a:gd name="T23" fmla="*/ 6123 h 21600"/>
              <a:gd name="T24" fmla="*/ 12471 w 24942"/>
              <a:gd name="T25" fmla="*/ 0 h 21600"/>
              <a:gd name="T26" fmla="*/ 12471 w 24942"/>
              <a:gd name="T2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42" h="21600">
                <a:moveTo>
                  <a:pt x="12471" y="0"/>
                </a:moveTo>
                <a:lnTo>
                  <a:pt x="15589" y="6123"/>
                </a:lnTo>
                <a:lnTo>
                  <a:pt x="23271" y="5400"/>
                </a:lnTo>
                <a:lnTo>
                  <a:pt x="18706" y="10800"/>
                </a:lnTo>
                <a:lnTo>
                  <a:pt x="23271" y="16200"/>
                </a:lnTo>
                <a:lnTo>
                  <a:pt x="15589" y="15477"/>
                </a:lnTo>
                <a:lnTo>
                  <a:pt x="12471" y="21600"/>
                </a:lnTo>
                <a:lnTo>
                  <a:pt x="9353" y="15477"/>
                </a:lnTo>
                <a:lnTo>
                  <a:pt x="1671" y="16200"/>
                </a:lnTo>
                <a:lnTo>
                  <a:pt x="6236" y="10800"/>
                </a:lnTo>
                <a:lnTo>
                  <a:pt x="1671" y="5400"/>
                </a:lnTo>
                <a:lnTo>
                  <a:pt x="9353" y="6123"/>
                </a:lnTo>
                <a:lnTo>
                  <a:pt x="12471" y="0"/>
                </a:lnTo>
                <a:close/>
                <a:moveTo>
                  <a:pt x="12471" y="0"/>
                </a:moveTo>
              </a:path>
            </a:pathLst>
          </a:cu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2" name="Rectangle 14"/>
          <p:cNvSpPr>
            <a:spLocks/>
          </p:cNvSpPr>
          <p:nvPr/>
        </p:nvSpPr>
        <p:spPr bwMode="auto">
          <a:xfrm>
            <a:off x="1189038" y="7505700"/>
            <a:ext cx="1371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>
                <a:solidFill>
                  <a:srgbClr val="000000"/>
                </a:solidFill>
                <a:latin typeface="Helvetica Neue Bold Condensed" charset="0"/>
                <a:ea typeface="MS PGothic" pitchFamily="34" charset="-128"/>
                <a:sym typeface="Helvetica Neue Bold Condensed" charset="0"/>
              </a:rPr>
              <a:t>HABITAT</a:t>
            </a:r>
          </a:p>
        </p:txBody>
      </p:sp>
      <p:sp>
        <p:nvSpPr>
          <p:cNvPr id="41993" name="Rectangle 15"/>
          <p:cNvSpPr>
            <a:spLocks/>
          </p:cNvSpPr>
          <p:nvPr/>
        </p:nvSpPr>
        <p:spPr bwMode="auto">
          <a:xfrm>
            <a:off x="966788" y="2794000"/>
            <a:ext cx="182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000000"/>
                </a:solidFill>
                <a:latin typeface="Helvetica Neue Bold Condensed" charset="0"/>
                <a:ea typeface="MS PGothic" pitchFamily="34" charset="-128"/>
                <a:sym typeface="Helvetica Neue Bold Condensed" charset="0"/>
              </a:rPr>
              <a:t>PREDATION</a:t>
            </a:r>
          </a:p>
        </p:txBody>
      </p:sp>
      <p:sp>
        <p:nvSpPr>
          <p:cNvPr id="41994" name="Rectangle 16"/>
          <p:cNvSpPr>
            <a:spLocks/>
          </p:cNvSpPr>
          <p:nvPr/>
        </p:nvSpPr>
        <p:spPr bwMode="auto">
          <a:xfrm>
            <a:off x="1162050" y="5270500"/>
            <a:ext cx="14112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000000"/>
                </a:solidFill>
                <a:latin typeface="Helvetica Neue Bold Condensed" charset="0"/>
                <a:ea typeface="MS PGothic" pitchFamily="34" charset="-128"/>
                <a:sym typeface="Helvetica Neue Bold Condensed" charset="0"/>
              </a:rPr>
              <a:t>DENSITY</a:t>
            </a:r>
          </a:p>
        </p:txBody>
      </p:sp>
      <p:grpSp>
        <p:nvGrpSpPr>
          <p:cNvPr id="41995" name="Group 24"/>
          <p:cNvGrpSpPr>
            <a:grpSpLocks/>
          </p:cNvGrpSpPr>
          <p:nvPr/>
        </p:nvGrpSpPr>
        <p:grpSpPr bwMode="auto">
          <a:xfrm>
            <a:off x="4267200" y="2882900"/>
            <a:ext cx="2120900" cy="5334000"/>
            <a:chOff x="0" y="0"/>
            <a:chExt cx="1336" cy="3360"/>
          </a:xfrm>
        </p:grpSpPr>
        <p:sp>
          <p:nvSpPr>
            <p:cNvPr id="42007" name="Rectangle 17"/>
            <p:cNvSpPr>
              <a:spLocks/>
            </p:cNvSpPr>
            <p:nvPr/>
          </p:nvSpPr>
          <p:spPr bwMode="auto">
            <a:xfrm>
              <a:off x="0" y="0"/>
              <a:ext cx="1336" cy="336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8" name="Oval 18"/>
            <p:cNvSpPr>
              <a:spLocks/>
            </p:cNvSpPr>
            <p:nvPr/>
          </p:nvSpPr>
          <p:spPr bwMode="auto">
            <a:xfrm>
              <a:off x="136" y="112"/>
              <a:ext cx="1072" cy="1040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9" name="Rectangle 19"/>
            <p:cNvSpPr>
              <a:spLocks/>
            </p:cNvSpPr>
            <p:nvPr/>
          </p:nvSpPr>
          <p:spPr bwMode="auto">
            <a:xfrm>
              <a:off x="192" y="1240"/>
              <a:ext cx="960" cy="920"/>
            </a:xfrm>
            <a:prstGeom prst="rect">
              <a:avLst/>
            </a:prstGeom>
            <a:solidFill>
              <a:srgbClr val="FF8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10" name="AutoShape 20"/>
            <p:cNvSpPr>
              <a:spLocks/>
            </p:cNvSpPr>
            <p:nvPr/>
          </p:nvSpPr>
          <p:spPr bwMode="auto">
            <a:xfrm>
              <a:off x="128" y="2264"/>
              <a:ext cx="1096" cy="984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11" name="Rectangle 21"/>
            <p:cNvSpPr>
              <a:spLocks/>
            </p:cNvSpPr>
            <p:nvPr/>
          </p:nvSpPr>
          <p:spPr bwMode="auto">
            <a:xfrm>
              <a:off x="140" y="468"/>
              <a:ext cx="106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600">
                  <a:solidFill>
                    <a:srgbClr val="000000"/>
                  </a:solidFill>
                  <a:latin typeface="Helvetica Neue Bold Condensed" charset="0"/>
                  <a:ea typeface="MS PGothic" pitchFamily="34" charset="-128"/>
                  <a:sym typeface="Helvetica Neue Bold Condensed" charset="0"/>
                </a:rPr>
                <a:t>ENCOUNTER</a:t>
              </a:r>
            </a:p>
          </p:txBody>
        </p:sp>
        <p:sp>
          <p:nvSpPr>
            <p:cNvPr id="42012" name="Rectangle 22"/>
            <p:cNvSpPr>
              <a:spLocks/>
            </p:cNvSpPr>
            <p:nvPr/>
          </p:nvSpPr>
          <p:spPr bwMode="auto">
            <a:xfrm>
              <a:off x="238" y="1532"/>
              <a:ext cx="869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Helvetica Neue Bold Condensed" charset="0"/>
                  <a:ea typeface="MS PGothic" pitchFamily="34" charset="-128"/>
                  <a:sym typeface="Helvetica Neue Bold Condensed" charset="0"/>
                </a:rPr>
                <a:t>LATENCY</a:t>
              </a:r>
            </a:p>
          </p:txBody>
        </p:sp>
        <p:sp>
          <p:nvSpPr>
            <p:cNvPr id="42013" name="Rectangle 23"/>
            <p:cNvSpPr>
              <a:spLocks/>
            </p:cNvSpPr>
            <p:nvPr/>
          </p:nvSpPr>
          <p:spPr bwMode="auto">
            <a:xfrm>
              <a:off x="209" y="2940"/>
              <a:ext cx="943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Helvetica Neue Bold Condensed" charset="0"/>
                  <a:ea typeface="MS PGothic" pitchFamily="34" charset="-128"/>
                  <a:sym typeface="Helvetica Neue Bold Condensed" charset="0"/>
                </a:rPr>
                <a:t>SURVIVAL</a:t>
              </a:r>
            </a:p>
          </p:txBody>
        </p:sp>
      </p:grpSp>
      <p:sp>
        <p:nvSpPr>
          <p:cNvPr id="41996" name="Line 25"/>
          <p:cNvSpPr>
            <a:spLocks noChangeShapeType="1"/>
          </p:cNvSpPr>
          <p:nvPr/>
        </p:nvSpPr>
        <p:spPr bwMode="auto">
          <a:xfrm rot="10800000">
            <a:off x="3022600" y="3073400"/>
            <a:ext cx="1155700" cy="635000"/>
          </a:xfrm>
          <a:prstGeom prst="line">
            <a:avLst/>
          </a:prstGeom>
          <a:noFill/>
          <a:ln w="508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7" name="Line 26"/>
          <p:cNvSpPr>
            <a:spLocks noChangeShapeType="1"/>
          </p:cNvSpPr>
          <p:nvPr/>
        </p:nvSpPr>
        <p:spPr bwMode="auto">
          <a:xfrm rot="10800000">
            <a:off x="3022600" y="3073400"/>
            <a:ext cx="1206500" cy="4241800"/>
          </a:xfrm>
          <a:prstGeom prst="line">
            <a:avLst/>
          </a:prstGeom>
          <a:noFill/>
          <a:ln w="508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8" name="Line 27"/>
          <p:cNvSpPr>
            <a:spLocks noChangeShapeType="1"/>
          </p:cNvSpPr>
          <p:nvPr/>
        </p:nvSpPr>
        <p:spPr bwMode="auto">
          <a:xfrm rot="10800000">
            <a:off x="2946400" y="5549900"/>
            <a:ext cx="1282700" cy="0"/>
          </a:xfrm>
          <a:prstGeom prst="line">
            <a:avLst/>
          </a:prstGeom>
          <a:noFill/>
          <a:ln w="508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Line 28"/>
          <p:cNvSpPr>
            <a:spLocks noChangeShapeType="1"/>
          </p:cNvSpPr>
          <p:nvPr/>
        </p:nvSpPr>
        <p:spPr bwMode="auto">
          <a:xfrm rot="10800000">
            <a:off x="2946400" y="5549900"/>
            <a:ext cx="1282700" cy="1879600"/>
          </a:xfrm>
          <a:prstGeom prst="line">
            <a:avLst/>
          </a:prstGeom>
          <a:noFill/>
          <a:ln w="508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0" name="Line 29"/>
          <p:cNvSpPr>
            <a:spLocks noChangeShapeType="1"/>
          </p:cNvSpPr>
          <p:nvPr/>
        </p:nvSpPr>
        <p:spPr bwMode="auto">
          <a:xfrm flipH="1">
            <a:off x="2946400" y="4013200"/>
            <a:ext cx="1270000" cy="1536700"/>
          </a:xfrm>
          <a:prstGeom prst="line">
            <a:avLst/>
          </a:prstGeom>
          <a:noFill/>
          <a:ln w="508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1" name="Line 30"/>
          <p:cNvSpPr>
            <a:spLocks noChangeShapeType="1"/>
          </p:cNvSpPr>
          <p:nvPr/>
        </p:nvSpPr>
        <p:spPr bwMode="auto">
          <a:xfrm rot="10800000">
            <a:off x="2921000" y="7785100"/>
            <a:ext cx="1282700" cy="0"/>
          </a:xfrm>
          <a:prstGeom prst="line">
            <a:avLst/>
          </a:prstGeom>
          <a:noFill/>
          <a:ln w="508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2" name="Line 31"/>
          <p:cNvSpPr>
            <a:spLocks noChangeShapeType="1"/>
          </p:cNvSpPr>
          <p:nvPr/>
        </p:nvSpPr>
        <p:spPr bwMode="auto">
          <a:xfrm flipH="1">
            <a:off x="2921000" y="6007100"/>
            <a:ext cx="1231900" cy="1778000"/>
          </a:xfrm>
          <a:prstGeom prst="line">
            <a:avLst/>
          </a:prstGeom>
          <a:noFill/>
          <a:ln w="508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3" name="Line 32"/>
          <p:cNvSpPr>
            <a:spLocks noChangeShapeType="1"/>
          </p:cNvSpPr>
          <p:nvPr/>
        </p:nvSpPr>
        <p:spPr bwMode="auto">
          <a:xfrm rot="10800000">
            <a:off x="6413500" y="5537200"/>
            <a:ext cx="749300" cy="11113"/>
          </a:xfrm>
          <a:prstGeom prst="line">
            <a:avLst/>
          </a:prstGeom>
          <a:noFill/>
          <a:ln w="508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4" name="Line 33"/>
          <p:cNvSpPr>
            <a:spLocks noChangeShapeType="1"/>
          </p:cNvSpPr>
          <p:nvPr/>
        </p:nvSpPr>
        <p:spPr bwMode="auto">
          <a:xfrm>
            <a:off x="8242300" y="5118100"/>
            <a:ext cx="12700" cy="850900"/>
          </a:xfrm>
          <a:prstGeom prst="line">
            <a:avLst/>
          </a:prstGeom>
          <a:noFill/>
          <a:ln w="50800">
            <a:solidFill>
              <a:srgbClr val="FFFF00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5" name="Line 34"/>
          <p:cNvSpPr>
            <a:spLocks noChangeShapeType="1"/>
          </p:cNvSpPr>
          <p:nvPr/>
        </p:nvSpPr>
        <p:spPr bwMode="auto">
          <a:xfrm flipH="1">
            <a:off x="9601200" y="5548313"/>
            <a:ext cx="1250950" cy="1587"/>
          </a:xfrm>
          <a:prstGeom prst="line">
            <a:avLst/>
          </a:prstGeom>
          <a:noFill/>
          <a:ln w="508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06" name="Rectangle 35"/>
          <p:cNvSpPr>
            <a:spLocks/>
          </p:cNvSpPr>
          <p:nvPr/>
        </p:nvSpPr>
        <p:spPr bwMode="auto">
          <a:xfrm>
            <a:off x="952500" y="88900"/>
            <a:ext cx="110871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>
                <a:solidFill>
                  <a:srgbClr val="C4D4CB"/>
                </a:solidFill>
                <a:latin typeface="Helvetica Neue Bold Condensed" charset="0"/>
                <a:ea typeface="MS PGothic" pitchFamily="34" charset="-128"/>
                <a:sym typeface="Helvetica Neue Bold Condensed" charset="0"/>
              </a:rPr>
              <a:t>Adaptive Flexibility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/>
          </p:cNvSpPr>
          <p:nvPr/>
        </p:nvSpPr>
        <p:spPr bwMode="auto">
          <a:xfrm>
            <a:off x="2498725" y="2914650"/>
            <a:ext cx="79946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800"/>
              </a:spcBef>
            </a:pPr>
            <a:r>
              <a:rPr lang="en-US" sz="7200">
                <a:solidFill>
                  <a:schemeClr val="tx1"/>
                </a:solidFill>
                <a:ea typeface="MS PGothic" pitchFamily="34" charset="-128"/>
              </a:rPr>
              <a:t>THERON TERHUNE</a:t>
            </a:r>
          </a:p>
          <a:p>
            <a:pPr>
              <a:spcBef>
                <a:spcPts val="1800"/>
              </a:spcBef>
            </a:pPr>
            <a:r>
              <a:rPr lang="en-US" sz="7200">
                <a:solidFill>
                  <a:schemeClr val="tx1"/>
                </a:solidFill>
                <a:ea typeface="MS PGothic" pitchFamily="34" charset="-128"/>
              </a:rPr>
              <a:t>PATRICIA GOWATY</a:t>
            </a:r>
          </a:p>
          <a:p>
            <a:pPr>
              <a:spcBef>
                <a:spcPts val="1800"/>
              </a:spcBef>
            </a:pPr>
            <a:r>
              <a:rPr lang="en-US" sz="7200">
                <a:solidFill>
                  <a:schemeClr val="tx1"/>
                </a:solidFill>
                <a:ea typeface="MS PGothic" pitchFamily="34" charset="-128"/>
              </a:rPr>
              <a:t>BILL PALMER</a:t>
            </a:r>
          </a:p>
          <a:p>
            <a:pPr>
              <a:spcBef>
                <a:spcPts val="1800"/>
              </a:spcBef>
            </a:pPr>
            <a:r>
              <a:rPr lang="en-US" sz="7200">
                <a:solidFill>
                  <a:schemeClr val="tx1"/>
                </a:solidFill>
                <a:ea typeface="MS PGothic" pitchFamily="34" charset="-128"/>
              </a:rPr>
              <a:t>JOHN CARROLL</a:t>
            </a:r>
          </a:p>
        </p:txBody>
      </p:sp>
      <p:sp>
        <p:nvSpPr>
          <p:cNvPr id="43011" name="Rectangle 2"/>
          <p:cNvSpPr>
            <a:spLocks/>
          </p:cNvSpPr>
          <p:nvPr/>
        </p:nvSpPr>
        <p:spPr bwMode="auto">
          <a:xfrm>
            <a:off x="4724400" y="1816100"/>
            <a:ext cx="3543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u="sng">
                <a:solidFill>
                  <a:schemeClr val="tx1"/>
                </a:solidFill>
                <a:ea typeface="MS PGothic" pitchFamily="34" charset="-128"/>
              </a:rPr>
              <a:t>CO-AUTHORS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6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/>
          </p:cNvSpPr>
          <p:nvPr/>
        </p:nvSpPr>
        <p:spPr bwMode="auto">
          <a:xfrm>
            <a:off x="2314575" y="2914650"/>
            <a:ext cx="836453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800"/>
              </a:spcBef>
            </a:pPr>
            <a:r>
              <a:rPr lang="en-US" sz="7200">
                <a:solidFill>
                  <a:schemeClr val="tx1"/>
                </a:solidFill>
                <a:ea typeface="MS PGothic" pitchFamily="34" charset="-128"/>
              </a:rPr>
              <a:t>KATHERINE CROOK</a:t>
            </a:r>
          </a:p>
          <a:p>
            <a:pPr>
              <a:spcBef>
                <a:spcPts val="1800"/>
              </a:spcBef>
            </a:pPr>
            <a:r>
              <a:rPr lang="en-US" sz="7200">
                <a:solidFill>
                  <a:schemeClr val="tx1"/>
                </a:solidFill>
                <a:ea typeface="MS PGothic" pitchFamily="34" charset="-128"/>
              </a:rPr>
              <a:t>JOHN GRUCHY</a:t>
            </a:r>
          </a:p>
          <a:p>
            <a:pPr>
              <a:spcBef>
                <a:spcPts val="1800"/>
              </a:spcBef>
            </a:pPr>
            <a:r>
              <a:rPr lang="en-US" sz="7200">
                <a:solidFill>
                  <a:schemeClr val="tx1"/>
                </a:solidFill>
                <a:ea typeface="MS PGothic" pitchFamily="34" charset="-128"/>
              </a:rPr>
              <a:t>ADAM BUTLER</a:t>
            </a:r>
          </a:p>
          <a:p>
            <a:pPr>
              <a:spcBef>
                <a:spcPts val="1800"/>
              </a:spcBef>
            </a:pPr>
            <a:r>
              <a:rPr lang="en-US" sz="7200">
                <a:solidFill>
                  <a:schemeClr val="tx1"/>
                </a:solidFill>
                <a:ea typeface="MS PGothic" pitchFamily="34" charset="-128"/>
              </a:rPr>
              <a:t>BRIAN SHAMBLIN</a:t>
            </a:r>
          </a:p>
        </p:txBody>
      </p:sp>
      <p:sp>
        <p:nvSpPr>
          <p:cNvPr id="44035" name="Rectangle 2"/>
          <p:cNvSpPr>
            <a:spLocks/>
          </p:cNvSpPr>
          <p:nvPr/>
        </p:nvSpPr>
        <p:spPr bwMode="auto">
          <a:xfrm>
            <a:off x="4722813" y="1816100"/>
            <a:ext cx="3546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u="sng">
                <a:solidFill>
                  <a:schemeClr val="tx1"/>
                </a:solidFill>
                <a:ea typeface="MS PGothic" pitchFamily="34" charset="-128"/>
              </a:rPr>
              <a:t>TECHNICIANS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50838"/>
            <a:ext cx="12001500" cy="3586162"/>
          </a:xfrm>
          <a:prstGeom prst="rect">
            <a:avLst/>
          </a:prstGeom>
          <a:noFill/>
          <a:ln w="63500">
            <a:solidFill>
              <a:srgbClr val="3028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t="15726" r="407" b="15282"/>
          <a:stretch>
            <a:fillRect/>
          </a:stretch>
        </p:blipFill>
        <p:spPr bwMode="auto">
          <a:xfrm>
            <a:off x="1257300" y="4151313"/>
            <a:ext cx="10490200" cy="5475287"/>
          </a:xfrm>
          <a:prstGeom prst="rect">
            <a:avLst/>
          </a:prstGeom>
          <a:noFill/>
          <a:ln w="63500">
            <a:solidFill>
              <a:srgbClr val="3028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t="23769" r="854" b="19087"/>
          <a:stretch>
            <a:fillRect/>
          </a:stretch>
        </p:blipFill>
        <p:spPr bwMode="auto">
          <a:xfrm>
            <a:off x="1346200" y="3098800"/>
            <a:ext cx="10299700" cy="44577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/>
          <p:cNvSpPr>
            <a:spLocks/>
          </p:cNvSpPr>
          <p:nvPr/>
        </p:nvSpPr>
        <p:spPr bwMode="auto">
          <a:xfrm>
            <a:off x="2316163" y="1346200"/>
            <a:ext cx="83597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400">
                <a:solidFill>
                  <a:schemeClr val="tx1"/>
                </a:solidFill>
                <a:ea typeface="MS PGothic" pitchFamily="34" charset="-128"/>
              </a:rPr>
              <a:t>Questions?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0" y="6089650"/>
            <a:ext cx="11404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>
                <a:solidFill>
                  <a:srgbClr val="30282A"/>
                </a:solidFill>
                <a:ea typeface="MS PGothic" pitchFamily="34" charset="-128"/>
              </a:rPr>
              <a:t>Polygyny</a:t>
            </a:r>
          </a:p>
        </p:txBody>
      </p:sp>
      <p:grpSp>
        <p:nvGrpSpPr>
          <p:cNvPr id="19459" name="Group 8"/>
          <p:cNvGrpSpPr>
            <a:grpSpLocks/>
          </p:cNvGrpSpPr>
          <p:nvPr/>
        </p:nvGrpSpPr>
        <p:grpSpPr bwMode="auto">
          <a:xfrm flipH="1">
            <a:off x="5054600" y="2463800"/>
            <a:ext cx="2882900" cy="2400300"/>
            <a:chOff x="0" y="0"/>
            <a:chExt cx="1816" cy="1512"/>
          </a:xfrm>
        </p:grpSpPr>
        <p:pic>
          <p:nvPicPr>
            <p:cNvPr id="1947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0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7" name="Rectangle 4"/>
            <p:cNvSpPr>
              <a:spLocks/>
            </p:cNvSpPr>
            <p:nvPr/>
          </p:nvSpPr>
          <p:spPr bwMode="auto">
            <a:xfrm flipH="1">
              <a:off x="365" y="720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1</a:t>
              </a:r>
            </a:p>
          </p:txBody>
        </p:sp>
        <p:pic>
          <p:nvPicPr>
            <p:cNvPr id="1947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312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9" name="Rectangle 6"/>
            <p:cNvSpPr>
              <a:spLocks/>
            </p:cNvSpPr>
            <p:nvPr/>
          </p:nvSpPr>
          <p:spPr bwMode="auto">
            <a:xfrm flipH="1">
              <a:off x="1160" y="720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4</a:t>
              </a:r>
            </a:p>
          </p:txBody>
        </p:sp>
        <p:sp>
          <p:nvSpPr>
            <p:cNvPr id="19480" name="Rectangle 7"/>
            <p:cNvSpPr>
              <a:spLocks/>
            </p:cNvSpPr>
            <p:nvPr/>
          </p:nvSpPr>
          <p:spPr bwMode="auto">
            <a:xfrm flipH="1">
              <a:off x="760" y="312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3</a:t>
              </a:r>
            </a:p>
          </p:txBody>
        </p:sp>
      </p:grpSp>
      <p:grpSp>
        <p:nvGrpSpPr>
          <p:cNvPr id="19460" name="Group 15"/>
          <p:cNvGrpSpPr>
            <a:grpSpLocks/>
          </p:cNvGrpSpPr>
          <p:nvPr/>
        </p:nvGrpSpPr>
        <p:grpSpPr bwMode="auto">
          <a:xfrm flipH="1">
            <a:off x="457200" y="2463800"/>
            <a:ext cx="2882900" cy="2400300"/>
            <a:chOff x="0" y="0"/>
            <a:chExt cx="1816" cy="1512"/>
          </a:xfrm>
        </p:grpSpPr>
        <p:pic>
          <p:nvPicPr>
            <p:cNvPr id="1946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0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Rectangle 11"/>
            <p:cNvSpPr>
              <a:spLocks/>
            </p:cNvSpPr>
            <p:nvPr/>
          </p:nvSpPr>
          <p:spPr bwMode="auto">
            <a:xfrm flipH="1">
              <a:off x="365" y="720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1</a:t>
              </a:r>
            </a:p>
          </p:txBody>
        </p:sp>
        <p:pic>
          <p:nvPicPr>
            <p:cNvPr id="19472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312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Rectangle 13"/>
            <p:cNvSpPr>
              <a:spLocks/>
            </p:cNvSpPr>
            <p:nvPr/>
          </p:nvSpPr>
          <p:spPr bwMode="auto">
            <a:xfrm flipH="1">
              <a:off x="1160" y="720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1</a:t>
              </a:r>
            </a:p>
          </p:txBody>
        </p:sp>
        <p:sp>
          <p:nvSpPr>
            <p:cNvPr id="19474" name="Rectangle 14"/>
            <p:cNvSpPr>
              <a:spLocks/>
            </p:cNvSpPr>
            <p:nvPr/>
          </p:nvSpPr>
          <p:spPr bwMode="auto">
            <a:xfrm flipH="1">
              <a:off x="760" y="312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2</a:t>
              </a:r>
            </a:p>
          </p:txBody>
        </p:sp>
      </p:grpSp>
      <p:grpSp>
        <p:nvGrpSpPr>
          <p:cNvPr id="19461" name="Group 23"/>
          <p:cNvGrpSpPr>
            <a:grpSpLocks/>
          </p:cNvGrpSpPr>
          <p:nvPr/>
        </p:nvGrpSpPr>
        <p:grpSpPr bwMode="auto">
          <a:xfrm>
            <a:off x="-328613" y="4381500"/>
            <a:ext cx="13676313" cy="971550"/>
            <a:chOff x="0" y="0"/>
            <a:chExt cx="8615" cy="612"/>
          </a:xfrm>
        </p:grpSpPr>
        <p:grpSp>
          <p:nvGrpSpPr>
            <p:cNvPr id="19462" name="Group 20"/>
            <p:cNvGrpSpPr>
              <a:grpSpLocks/>
            </p:cNvGrpSpPr>
            <p:nvPr/>
          </p:nvGrpSpPr>
          <p:grpSpPr bwMode="auto">
            <a:xfrm>
              <a:off x="617" y="216"/>
              <a:ext cx="7327" cy="184"/>
              <a:chOff x="0" y="0"/>
              <a:chExt cx="7327" cy="184"/>
            </a:xfrm>
          </p:grpSpPr>
          <p:sp>
            <p:nvSpPr>
              <p:cNvPr id="19465" name="Line 16"/>
              <p:cNvSpPr>
                <a:spLocks noChangeShapeType="1"/>
              </p:cNvSpPr>
              <p:nvPr/>
            </p:nvSpPr>
            <p:spPr bwMode="auto">
              <a:xfrm rot="10800000" flipH="1">
                <a:off x="0" y="90"/>
                <a:ext cx="7327" cy="8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6" name="Oval 17"/>
              <p:cNvSpPr>
                <a:spLocks/>
              </p:cNvSpPr>
              <p:nvPr/>
            </p:nvSpPr>
            <p:spPr bwMode="auto">
              <a:xfrm>
                <a:off x="702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7" name="Oval 18"/>
              <p:cNvSpPr>
                <a:spLocks/>
              </p:cNvSpPr>
              <p:nvPr/>
            </p:nvSpPr>
            <p:spPr bwMode="auto">
              <a:xfrm>
                <a:off x="3598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468" name="Oval 19"/>
              <p:cNvSpPr>
                <a:spLocks/>
              </p:cNvSpPr>
              <p:nvPr/>
            </p:nvSpPr>
            <p:spPr bwMode="auto">
              <a:xfrm>
                <a:off x="6494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9463" name="Rectangle 21"/>
            <p:cNvSpPr>
              <a:spLocks/>
            </p:cNvSpPr>
            <p:nvPr/>
          </p:nvSpPr>
          <p:spPr bwMode="auto">
            <a:xfrm>
              <a:off x="0" y="324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Winter</a:t>
              </a:r>
            </a:p>
          </p:txBody>
        </p:sp>
        <p:sp>
          <p:nvSpPr>
            <p:cNvPr id="19464" name="Rectangle 22"/>
            <p:cNvSpPr>
              <a:spLocks/>
            </p:cNvSpPr>
            <p:nvPr/>
          </p:nvSpPr>
          <p:spPr bwMode="auto">
            <a:xfrm>
              <a:off x="7215" y="0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Fall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Social Mates</a:t>
            </a:r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2413000" y="2019300"/>
            <a:ext cx="8166100" cy="6629400"/>
          </a:xfrm>
          <a:prstGeom prst="rect">
            <a:avLst/>
          </a:prstGeom>
          <a:solidFill>
            <a:srgbClr val="CCCCCC"/>
          </a:solidFill>
          <a:ln w="635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1337" r="4999" b="52341"/>
          <a:stretch>
            <a:fillRect/>
          </a:stretch>
        </p:blipFill>
        <p:spPr bwMode="auto">
          <a:xfrm>
            <a:off x="2692400" y="2105025"/>
            <a:ext cx="723900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Territoriality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917700"/>
            <a:ext cx="5438775" cy="6629400"/>
          </a:xfrm>
          <a:prstGeom prst="rect">
            <a:avLst/>
          </a:prstGeom>
          <a:noFill/>
          <a:ln w="635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/>
          </p:cNvSpPr>
          <p:nvPr/>
        </p:nvSpPr>
        <p:spPr bwMode="auto">
          <a:xfrm>
            <a:off x="912813" y="1993900"/>
            <a:ext cx="893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Helvetica Neue Bold Condensed" charset="0"/>
                <a:ea typeface="MS PGothic" pitchFamily="34" charset="-128"/>
                <a:sym typeface="Helvetica Neue Bold Condensed" charset="0"/>
              </a:rPr>
              <a:t>2002</a:t>
            </a:r>
          </a:p>
        </p:txBody>
      </p:sp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6705600" y="1905000"/>
            <a:ext cx="5449888" cy="6642100"/>
            <a:chOff x="0" y="0"/>
            <a:chExt cx="3433" cy="4184"/>
          </a:xfrm>
        </p:grpSpPr>
        <p:pic>
          <p:nvPicPr>
            <p:cNvPr id="4813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33" cy="4184"/>
            </a:xfrm>
            <a:prstGeom prst="rect">
              <a:avLst/>
            </a:prstGeom>
            <a:noFill/>
            <a:ln w="6350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34" name="Rectangle 5"/>
            <p:cNvSpPr>
              <a:spLocks/>
            </p:cNvSpPr>
            <p:nvPr/>
          </p:nvSpPr>
          <p:spPr bwMode="auto">
            <a:xfrm>
              <a:off x="55" y="56"/>
              <a:ext cx="56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200">
                  <a:solidFill>
                    <a:srgbClr val="000000"/>
                  </a:solidFill>
                  <a:latin typeface="Helvetica Neue Bold Condensed" charset="0"/>
                  <a:ea typeface="MS PGothic" pitchFamily="34" charset="-128"/>
                  <a:sym typeface="Helvetica Neue Bold Condensed" charset="0"/>
                </a:rPr>
                <a:t>2002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Territoriality</a:t>
            </a:r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3441700" y="1727200"/>
            <a:ext cx="6096000" cy="7112000"/>
            <a:chOff x="0" y="0"/>
            <a:chExt cx="3840" cy="4480"/>
          </a:xfrm>
        </p:grpSpPr>
        <p:sp>
          <p:nvSpPr>
            <p:cNvPr id="50179" name="Rectangle 2"/>
            <p:cNvSpPr>
              <a:spLocks/>
            </p:cNvSpPr>
            <p:nvPr/>
          </p:nvSpPr>
          <p:spPr bwMode="auto">
            <a:xfrm>
              <a:off x="0" y="0"/>
              <a:ext cx="3840" cy="4480"/>
            </a:xfrm>
            <a:prstGeom prst="rect">
              <a:avLst/>
            </a:prstGeom>
            <a:solidFill>
              <a:srgbClr val="CCCCCC"/>
            </a:solidFill>
            <a:ln w="6350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4" t="1184" r="1054" b="6868"/>
            <a:stretch>
              <a:fillRect/>
            </a:stretch>
          </p:blipFill>
          <p:spPr bwMode="auto">
            <a:xfrm>
              <a:off x="192" y="48"/>
              <a:ext cx="3464" cy="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3"/>
          <p:cNvGrpSpPr>
            <a:grpSpLocks/>
          </p:cNvGrpSpPr>
          <p:nvPr/>
        </p:nvGrpSpPr>
        <p:grpSpPr bwMode="auto">
          <a:xfrm>
            <a:off x="1460500" y="1955800"/>
            <a:ext cx="5842000" cy="5842000"/>
            <a:chOff x="0" y="0"/>
            <a:chExt cx="3680" cy="3680"/>
          </a:xfrm>
        </p:grpSpPr>
        <p:pic>
          <p:nvPicPr>
            <p:cNvPr id="51206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80" cy="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7" name="Rectangle 2"/>
            <p:cNvSpPr>
              <a:spLocks/>
            </p:cNvSpPr>
            <p:nvPr/>
          </p:nvSpPr>
          <p:spPr bwMode="auto">
            <a:xfrm>
              <a:off x="600" y="1776"/>
              <a:ext cx="202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>
                  <a:solidFill>
                    <a:schemeClr val="tx1"/>
                  </a:solidFill>
                  <a:ea typeface="MS PGothic" pitchFamily="34" charset="-128"/>
                </a:rPr>
                <a:t>Female</a:t>
              </a:r>
            </a:p>
          </p:txBody>
        </p:sp>
      </p:grpSp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5689600" y="1955800"/>
            <a:ext cx="5842000" cy="5842000"/>
            <a:chOff x="0" y="0"/>
            <a:chExt cx="3680" cy="3680"/>
          </a:xfrm>
        </p:grpSpPr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80" cy="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5" name="Rectangle 5"/>
            <p:cNvSpPr>
              <a:spLocks/>
            </p:cNvSpPr>
            <p:nvPr/>
          </p:nvSpPr>
          <p:spPr bwMode="auto">
            <a:xfrm>
              <a:off x="1056" y="1776"/>
              <a:ext cx="202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>
                  <a:solidFill>
                    <a:schemeClr val="tx1"/>
                  </a:solidFill>
                  <a:ea typeface="MS PGothic" pitchFamily="34" charset="-128"/>
                </a:rPr>
                <a:t>Male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/>
          </p:cNvSpPr>
          <p:nvPr/>
        </p:nvSpPr>
        <p:spPr bwMode="auto">
          <a:xfrm>
            <a:off x="0" y="6089650"/>
            <a:ext cx="11404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>
                <a:solidFill>
                  <a:srgbClr val="30282A"/>
                </a:solidFill>
                <a:ea typeface="MS PGothic" pitchFamily="34" charset="-128"/>
              </a:rPr>
              <a:t>Polyandry</a:t>
            </a:r>
          </a:p>
        </p:txBody>
      </p:sp>
      <p:grpSp>
        <p:nvGrpSpPr>
          <p:cNvPr id="20483" name="Group 8"/>
          <p:cNvGrpSpPr>
            <a:grpSpLocks/>
          </p:cNvGrpSpPr>
          <p:nvPr/>
        </p:nvGrpSpPr>
        <p:grpSpPr bwMode="auto">
          <a:xfrm>
            <a:off x="482600" y="2387600"/>
            <a:ext cx="2857500" cy="2489200"/>
            <a:chOff x="0" y="0"/>
            <a:chExt cx="1800" cy="1568"/>
          </a:xfrm>
        </p:grpSpPr>
        <p:pic>
          <p:nvPicPr>
            <p:cNvPr id="2049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368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Rectangle 3"/>
            <p:cNvSpPr>
              <a:spLocks/>
            </p:cNvSpPr>
            <p:nvPr/>
          </p:nvSpPr>
          <p:spPr bwMode="auto">
            <a:xfrm>
              <a:off x="1045" y="768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1</a:t>
              </a:r>
            </a:p>
          </p:txBody>
        </p:sp>
        <p:pic>
          <p:nvPicPr>
            <p:cNvPr id="2050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0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3" name="Rectangle 6"/>
            <p:cNvSpPr>
              <a:spLocks/>
            </p:cNvSpPr>
            <p:nvPr/>
          </p:nvSpPr>
          <p:spPr bwMode="auto">
            <a:xfrm>
              <a:off x="378" y="768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1</a:t>
              </a:r>
            </a:p>
          </p:txBody>
        </p:sp>
        <p:sp>
          <p:nvSpPr>
            <p:cNvPr id="20504" name="Rectangle 7"/>
            <p:cNvSpPr>
              <a:spLocks/>
            </p:cNvSpPr>
            <p:nvPr/>
          </p:nvSpPr>
          <p:spPr bwMode="auto">
            <a:xfrm>
              <a:off x="701" y="384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2</a:t>
              </a:r>
            </a:p>
          </p:txBody>
        </p:sp>
      </p:grpSp>
      <p:grpSp>
        <p:nvGrpSpPr>
          <p:cNvPr id="20484" name="Group 15"/>
          <p:cNvGrpSpPr>
            <a:grpSpLocks/>
          </p:cNvGrpSpPr>
          <p:nvPr/>
        </p:nvGrpSpPr>
        <p:grpSpPr bwMode="auto">
          <a:xfrm>
            <a:off x="5067300" y="2387600"/>
            <a:ext cx="2857500" cy="2489200"/>
            <a:chOff x="0" y="0"/>
            <a:chExt cx="1800" cy="1568"/>
          </a:xfrm>
        </p:grpSpPr>
        <p:pic>
          <p:nvPicPr>
            <p:cNvPr id="2049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368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4" name="Rectangle 10"/>
            <p:cNvSpPr>
              <a:spLocks/>
            </p:cNvSpPr>
            <p:nvPr/>
          </p:nvSpPr>
          <p:spPr bwMode="auto">
            <a:xfrm>
              <a:off x="1045" y="768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1</a:t>
              </a:r>
            </a:p>
          </p:txBody>
        </p:sp>
        <p:pic>
          <p:nvPicPr>
            <p:cNvPr id="2049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0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7" name="Rectangle 13"/>
            <p:cNvSpPr>
              <a:spLocks/>
            </p:cNvSpPr>
            <p:nvPr/>
          </p:nvSpPr>
          <p:spPr bwMode="auto">
            <a:xfrm>
              <a:off x="378" y="768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1</a:t>
              </a:r>
            </a:p>
          </p:txBody>
        </p:sp>
        <p:sp>
          <p:nvSpPr>
            <p:cNvPr id="20498" name="Rectangle 14"/>
            <p:cNvSpPr>
              <a:spLocks/>
            </p:cNvSpPr>
            <p:nvPr/>
          </p:nvSpPr>
          <p:spPr bwMode="auto">
            <a:xfrm>
              <a:off x="701" y="384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2</a:t>
              </a:r>
            </a:p>
          </p:txBody>
        </p:sp>
      </p:grpSp>
      <p:grpSp>
        <p:nvGrpSpPr>
          <p:cNvPr id="20485" name="Group 23"/>
          <p:cNvGrpSpPr>
            <a:grpSpLocks/>
          </p:cNvGrpSpPr>
          <p:nvPr/>
        </p:nvGrpSpPr>
        <p:grpSpPr bwMode="auto">
          <a:xfrm>
            <a:off x="-328613" y="4381500"/>
            <a:ext cx="13676313" cy="971550"/>
            <a:chOff x="0" y="0"/>
            <a:chExt cx="8615" cy="612"/>
          </a:xfrm>
        </p:grpSpPr>
        <p:grpSp>
          <p:nvGrpSpPr>
            <p:cNvPr id="20486" name="Group 20"/>
            <p:cNvGrpSpPr>
              <a:grpSpLocks/>
            </p:cNvGrpSpPr>
            <p:nvPr/>
          </p:nvGrpSpPr>
          <p:grpSpPr bwMode="auto">
            <a:xfrm>
              <a:off x="617" y="216"/>
              <a:ext cx="7327" cy="184"/>
              <a:chOff x="0" y="0"/>
              <a:chExt cx="7327" cy="184"/>
            </a:xfrm>
          </p:grpSpPr>
          <p:sp>
            <p:nvSpPr>
              <p:cNvPr id="20489" name="Line 16"/>
              <p:cNvSpPr>
                <a:spLocks noChangeShapeType="1"/>
              </p:cNvSpPr>
              <p:nvPr/>
            </p:nvSpPr>
            <p:spPr bwMode="auto">
              <a:xfrm rot="10800000" flipH="1">
                <a:off x="0" y="90"/>
                <a:ext cx="7327" cy="8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90" name="Oval 17"/>
              <p:cNvSpPr>
                <a:spLocks/>
              </p:cNvSpPr>
              <p:nvPr/>
            </p:nvSpPr>
            <p:spPr bwMode="auto">
              <a:xfrm>
                <a:off x="702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91" name="Oval 18"/>
              <p:cNvSpPr>
                <a:spLocks/>
              </p:cNvSpPr>
              <p:nvPr/>
            </p:nvSpPr>
            <p:spPr bwMode="auto">
              <a:xfrm>
                <a:off x="3598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492" name="Oval 19"/>
              <p:cNvSpPr>
                <a:spLocks/>
              </p:cNvSpPr>
              <p:nvPr/>
            </p:nvSpPr>
            <p:spPr bwMode="auto">
              <a:xfrm>
                <a:off x="6494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0487" name="Rectangle 21"/>
            <p:cNvSpPr>
              <a:spLocks/>
            </p:cNvSpPr>
            <p:nvPr/>
          </p:nvSpPr>
          <p:spPr bwMode="auto">
            <a:xfrm>
              <a:off x="0" y="324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Winter</a:t>
              </a:r>
            </a:p>
          </p:txBody>
        </p:sp>
        <p:sp>
          <p:nvSpPr>
            <p:cNvPr id="20488" name="Rectangle 22"/>
            <p:cNvSpPr>
              <a:spLocks/>
            </p:cNvSpPr>
            <p:nvPr/>
          </p:nvSpPr>
          <p:spPr bwMode="auto">
            <a:xfrm>
              <a:off x="7215" y="0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Fall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"/>
          <p:cNvGrpSpPr>
            <a:grpSpLocks/>
          </p:cNvGrpSpPr>
          <p:nvPr/>
        </p:nvGrpSpPr>
        <p:grpSpPr bwMode="auto">
          <a:xfrm>
            <a:off x="4889500" y="3200400"/>
            <a:ext cx="3225800" cy="1905000"/>
            <a:chOff x="0" y="0"/>
            <a:chExt cx="2032" cy="1200"/>
          </a:xfrm>
        </p:grpSpPr>
        <p:pic>
          <p:nvPicPr>
            <p:cNvPr id="21543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0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7" name="Group 11"/>
          <p:cNvGrpSpPr>
            <a:grpSpLocks/>
          </p:cNvGrpSpPr>
          <p:nvPr/>
        </p:nvGrpSpPr>
        <p:grpSpPr bwMode="auto">
          <a:xfrm>
            <a:off x="-341313" y="4597400"/>
            <a:ext cx="13676313" cy="971550"/>
            <a:chOff x="0" y="0"/>
            <a:chExt cx="8615" cy="612"/>
          </a:xfrm>
        </p:grpSpPr>
        <p:grpSp>
          <p:nvGrpSpPr>
            <p:cNvPr id="21536" name="Group 8"/>
            <p:cNvGrpSpPr>
              <a:grpSpLocks/>
            </p:cNvGrpSpPr>
            <p:nvPr/>
          </p:nvGrpSpPr>
          <p:grpSpPr bwMode="auto">
            <a:xfrm>
              <a:off x="617" y="216"/>
              <a:ext cx="7327" cy="184"/>
              <a:chOff x="0" y="0"/>
              <a:chExt cx="7327" cy="184"/>
            </a:xfrm>
          </p:grpSpPr>
          <p:sp>
            <p:nvSpPr>
              <p:cNvPr id="21539" name="Line 4"/>
              <p:cNvSpPr>
                <a:spLocks noChangeShapeType="1"/>
              </p:cNvSpPr>
              <p:nvPr/>
            </p:nvSpPr>
            <p:spPr bwMode="auto">
              <a:xfrm rot="10800000" flipH="1">
                <a:off x="0" y="90"/>
                <a:ext cx="7327" cy="8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540" name="Oval 5"/>
              <p:cNvSpPr>
                <a:spLocks/>
              </p:cNvSpPr>
              <p:nvPr/>
            </p:nvSpPr>
            <p:spPr bwMode="auto">
              <a:xfrm>
                <a:off x="702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541" name="Oval 6"/>
              <p:cNvSpPr>
                <a:spLocks/>
              </p:cNvSpPr>
              <p:nvPr/>
            </p:nvSpPr>
            <p:spPr bwMode="auto">
              <a:xfrm>
                <a:off x="3598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542" name="Oval 7"/>
              <p:cNvSpPr>
                <a:spLocks/>
              </p:cNvSpPr>
              <p:nvPr/>
            </p:nvSpPr>
            <p:spPr bwMode="auto">
              <a:xfrm>
                <a:off x="6494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1537" name="Rectangle 9"/>
            <p:cNvSpPr>
              <a:spLocks/>
            </p:cNvSpPr>
            <p:nvPr/>
          </p:nvSpPr>
          <p:spPr bwMode="auto">
            <a:xfrm>
              <a:off x="0" y="324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Winter</a:t>
              </a:r>
            </a:p>
          </p:txBody>
        </p:sp>
        <p:sp>
          <p:nvSpPr>
            <p:cNvPr id="21538" name="Rectangle 10"/>
            <p:cNvSpPr>
              <a:spLocks/>
            </p:cNvSpPr>
            <p:nvPr/>
          </p:nvSpPr>
          <p:spPr bwMode="auto">
            <a:xfrm>
              <a:off x="7215" y="0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Fall</a:t>
              </a:r>
            </a:p>
          </p:txBody>
        </p:sp>
      </p:grpSp>
      <p:sp>
        <p:nvSpPr>
          <p:cNvPr id="21508" name="Rectangle 12"/>
          <p:cNvSpPr>
            <a:spLocks/>
          </p:cNvSpPr>
          <p:nvPr/>
        </p:nvSpPr>
        <p:spPr bwMode="auto">
          <a:xfrm>
            <a:off x="5511800" y="39243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5</a:t>
            </a:r>
          </a:p>
        </p:txBody>
      </p:sp>
      <p:sp>
        <p:nvSpPr>
          <p:cNvPr id="21509" name="Rectangle 13"/>
          <p:cNvSpPr>
            <a:spLocks/>
          </p:cNvSpPr>
          <p:nvPr/>
        </p:nvSpPr>
        <p:spPr bwMode="auto">
          <a:xfrm>
            <a:off x="7073900" y="39243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5</a:t>
            </a:r>
          </a:p>
        </p:txBody>
      </p:sp>
      <p:grpSp>
        <p:nvGrpSpPr>
          <p:cNvPr id="21510" name="Group 16"/>
          <p:cNvGrpSpPr>
            <a:grpSpLocks/>
          </p:cNvGrpSpPr>
          <p:nvPr/>
        </p:nvGrpSpPr>
        <p:grpSpPr bwMode="auto">
          <a:xfrm>
            <a:off x="4889500" y="1955800"/>
            <a:ext cx="3225800" cy="1905000"/>
            <a:chOff x="0" y="0"/>
            <a:chExt cx="2032" cy="1200"/>
          </a:xfrm>
        </p:grpSpPr>
        <p:pic>
          <p:nvPicPr>
            <p:cNvPr id="21534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5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0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1" name="Rectangle 17"/>
          <p:cNvSpPr>
            <a:spLocks/>
          </p:cNvSpPr>
          <p:nvPr/>
        </p:nvSpPr>
        <p:spPr bwMode="auto">
          <a:xfrm>
            <a:off x="5549900" y="26797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4</a:t>
            </a:r>
          </a:p>
        </p:txBody>
      </p:sp>
      <p:sp>
        <p:nvSpPr>
          <p:cNvPr id="21512" name="Rectangle 18"/>
          <p:cNvSpPr>
            <a:spLocks/>
          </p:cNvSpPr>
          <p:nvPr/>
        </p:nvSpPr>
        <p:spPr bwMode="auto">
          <a:xfrm>
            <a:off x="7112000" y="26797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4</a:t>
            </a:r>
          </a:p>
        </p:txBody>
      </p:sp>
      <p:grpSp>
        <p:nvGrpSpPr>
          <p:cNvPr id="21513" name="Group 21"/>
          <p:cNvGrpSpPr>
            <a:grpSpLocks/>
          </p:cNvGrpSpPr>
          <p:nvPr/>
        </p:nvGrpSpPr>
        <p:grpSpPr bwMode="auto">
          <a:xfrm>
            <a:off x="266700" y="711200"/>
            <a:ext cx="3225800" cy="1905000"/>
            <a:chOff x="0" y="0"/>
            <a:chExt cx="2032" cy="1200"/>
          </a:xfrm>
        </p:grpSpPr>
        <p:pic>
          <p:nvPicPr>
            <p:cNvPr id="21532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0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4" name="Group 24"/>
          <p:cNvGrpSpPr>
            <a:grpSpLocks/>
          </p:cNvGrpSpPr>
          <p:nvPr/>
        </p:nvGrpSpPr>
        <p:grpSpPr bwMode="auto">
          <a:xfrm>
            <a:off x="266700" y="1955800"/>
            <a:ext cx="3225800" cy="1905000"/>
            <a:chOff x="0" y="0"/>
            <a:chExt cx="2032" cy="1200"/>
          </a:xfrm>
        </p:grpSpPr>
        <p:pic>
          <p:nvPicPr>
            <p:cNvPr id="21530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0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5" name="Rectangle 25"/>
          <p:cNvSpPr>
            <a:spLocks/>
          </p:cNvSpPr>
          <p:nvPr/>
        </p:nvSpPr>
        <p:spPr bwMode="auto">
          <a:xfrm>
            <a:off x="927100" y="14351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1</a:t>
            </a:r>
          </a:p>
        </p:txBody>
      </p:sp>
      <p:sp>
        <p:nvSpPr>
          <p:cNvPr id="21516" name="Rectangle 26"/>
          <p:cNvSpPr>
            <a:spLocks/>
          </p:cNvSpPr>
          <p:nvPr/>
        </p:nvSpPr>
        <p:spPr bwMode="auto">
          <a:xfrm>
            <a:off x="2489200" y="14351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1</a:t>
            </a:r>
          </a:p>
        </p:txBody>
      </p:sp>
      <p:sp>
        <p:nvSpPr>
          <p:cNvPr id="21517" name="Rectangle 27"/>
          <p:cNvSpPr>
            <a:spLocks/>
          </p:cNvSpPr>
          <p:nvPr/>
        </p:nvSpPr>
        <p:spPr bwMode="auto">
          <a:xfrm>
            <a:off x="889000" y="26797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2</a:t>
            </a:r>
          </a:p>
        </p:txBody>
      </p:sp>
      <p:sp>
        <p:nvSpPr>
          <p:cNvPr id="21518" name="Rectangle 28"/>
          <p:cNvSpPr>
            <a:spLocks/>
          </p:cNvSpPr>
          <p:nvPr/>
        </p:nvSpPr>
        <p:spPr bwMode="auto">
          <a:xfrm>
            <a:off x="2451100" y="26797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2</a:t>
            </a:r>
          </a:p>
        </p:txBody>
      </p:sp>
      <p:grpSp>
        <p:nvGrpSpPr>
          <p:cNvPr id="21519" name="Group 31"/>
          <p:cNvGrpSpPr>
            <a:grpSpLocks/>
          </p:cNvGrpSpPr>
          <p:nvPr/>
        </p:nvGrpSpPr>
        <p:grpSpPr bwMode="auto">
          <a:xfrm>
            <a:off x="266700" y="3200400"/>
            <a:ext cx="3225800" cy="1905000"/>
            <a:chOff x="0" y="0"/>
            <a:chExt cx="2032" cy="1200"/>
          </a:xfrm>
        </p:grpSpPr>
        <p:pic>
          <p:nvPicPr>
            <p:cNvPr id="21528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9" name="Picture 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0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0" name="Rectangle 32"/>
          <p:cNvSpPr>
            <a:spLocks/>
          </p:cNvSpPr>
          <p:nvPr/>
        </p:nvSpPr>
        <p:spPr bwMode="auto">
          <a:xfrm>
            <a:off x="889000" y="39243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3</a:t>
            </a:r>
          </a:p>
        </p:txBody>
      </p:sp>
      <p:sp>
        <p:nvSpPr>
          <p:cNvPr id="21521" name="Rectangle 33"/>
          <p:cNvSpPr>
            <a:spLocks/>
          </p:cNvSpPr>
          <p:nvPr/>
        </p:nvSpPr>
        <p:spPr bwMode="auto">
          <a:xfrm>
            <a:off x="2451100" y="39243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3</a:t>
            </a:r>
          </a:p>
        </p:txBody>
      </p:sp>
      <p:grpSp>
        <p:nvGrpSpPr>
          <p:cNvPr id="21522" name="Group 36"/>
          <p:cNvGrpSpPr>
            <a:grpSpLocks/>
          </p:cNvGrpSpPr>
          <p:nvPr/>
        </p:nvGrpSpPr>
        <p:grpSpPr bwMode="auto">
          <a:xfrm>
            <a:off x="9423400" y="3175000"/>
            <a:ext cx="3225800" cy="1905000"/>
            <a:chOff x="0" y="0"/>
            <a:chExt cx="2032" cy="1200"/>
          </a:xfrm>
        </p:grpSpPr>
        <p:pic>
          <p:nvPicPr>
            <p:cNvPr id="21526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0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3" name="Rectangle 37"/>
          <p:cNvSpPr>
            <a:spLocks/>
          </p:cNvSpPr>
          <p:nvPr/>
        </p:nvSpPr>
        <p:spPr bwMode="auto">
          <a:xfrm>
            <a:off x="10083800" y="38989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6</a:t>
            </a:r>
          </a:p>
        </p:txBody>
      </p:sp>
      <p:sp>
        <p:nvSpPr>
          <p:cNvPr id="21524" name="Rectangle 38"/>
          <p:cNvSpPr>
            <a:spLocks/>
          </p:cNvSpPr>
          <p:nvPr/>
        </p:nvSpPr>
        <p:spPr bwMode="auto">
          <a:xfrm>
            <a:off x="11645900" y="3924300"/>
            <a:ext cx="38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6</a:t>
            </a:r>
          </a:p>
        </p:txBody>
      </p:sp>
      <p:sp>
        <p:nvSpPr>
          <p:cNvPr id="21525" name="Rectangle 39"/>
          <p:cNvSpPr>
            <a:spLocks/>
          </p:cNvSpPr>
          <p:nvPr/>
        </p:nvSpPr>
        <p:spPr bwMode="auto">
          <a:xfrm>
            <a:off x="0" y="6089650"/>
            <a:ext cx="114046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9600">
                <a:solidFill>
                  <a:srgbClr val="30282A"/>
                </a:solidFill>
                <a:ea typeface="MS PGothic" pitchFamily="34" charset="-128"/>
              </a:rPr>
              <a:t>Population-level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7"/>
          <p:cNvGrpSpPr>
            <a:grpSpLocks/>
          </p:cNvGrpSpPr>
          <p:nvPr/>
        </p:nvGrpSpPr>
        <p:grpSpPr bwMode="auto">
          <a:xfrm flipH="1">
            <a:off x="457200" y="3060700"/>
            <a:ext cx="2882900" cy="2400300"/>
            <a:chOff x="0" y="0"/>
            <a:chExt cx="1816" cy="1512"/>
          </a:xfrm>
        </p:grpSpPr>
        <p:pic>
          <p:nvPicPr>
            <p:cNvPr id="22577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0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79" name="Rectangle 3"/>
            <p:cNvSpPr>
              <a:spLocks/>
            </p:cNvSpPr>
            <p:nvPr/>
          </p:nvSpPr>
          <p:spPr bwMode="auto">
            <a:xfrm flipH="1">
              <a:off x="365" y="720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2</a:t>
              </a:r>
            </a:p>
          </p:txBody>
        </p:sp>
        <p:pic>
          <p:nvPicPr>
            <p:cNvPr id="2258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312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81" name="Rectangle 5"/>
            <p:cNvSpPr>
              <a:spLocks/>
            </p:cNvSpPr>
            <p:nvPr/>
          </p:nvSpPr>
          <p:spPr bwMode="auto">
            <a:xfrm flipH="1">
              <a:off x="1160" y="720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3</a:t>
              </a:r>
            </a:p>
          </p:txBody>
        </p:sp>
        <p:sp>
          <p:nvSpPr>
            <p:cNvPr id="22582" name="Rectangle 6"/>
            <p:cNvSpPr>
              <a:spLocks/>
            </p:cNvSpPr>
            <p:nvPr/>
          </p:nvSpPr>
          <p:spPr bwMode="auto">
            <a:xfrm flipH="1">
              <a:off x="760" y="312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4</a:t>
              </a:r>
            </a:p>
          </p:txBody>
        </p:sp>
      </p:grpSp>
      <p:grpSp>
        <p:nvGrpSpPr>
          <p:cNvPr id="22531" name="Group 15"/>
          <p:cNvGrpSpPr>
            <a:grpSpLocks/>
          </p:cNvGrpSpPr>
          <p:nvPr/>
        </p:nvGrpSpPr>
        <p:grpSpPr bwMode="auto">
          <a:xfrm>
            <a:off x="-328613" y="4978400"/>
            <a:ext cx="13676313" cy="971550"/>
            <a:chOff x="0" y="0"/>
            <a:chExt cx="8615" cy="612"/>
          </a:xfrm>
        </p:grpSpPr>
        <p:grpSp>
          <p:nvGrpSpPr>
            <p:cNvPr id="22570" name="Group 12"/>
            <p:cNvGrpSpPr>
              <a:grpSpLocks/>
            </p:cNvGrpSpPr>
            <p:nvPr/>
          </p:nvGrpSpPr>
          <p:grpSpPr bwMode="auto">
            <a:xfrm>
              <a:off x="617" y="216"/>
              <a:ext cx="7327" cy="184"/>
              <a:chOff x="0" y="0"/>
              <a:chExt cx="7327" cy="184"/>
            </a:xfrm>
          </p:grpSpPr>
          <p:sp>
            <p:nvSpPr>
              <p:cNvPr id="22573" name="Line 8"/>
              <p:cNvSpPr>
                <a:spLocks noChangeShapeType="1"/>
              </p:cNvSpPr>
              <p:nvPr/>
            </p:nvSpPr>
            <p:spPr bwMode="auto">
              <a:xfrm rot="10800000" flipH="1">
                <a:off x="0" y="90"/>
                <a:ext cx="7327" cy="8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74" name="Oval 9"/>
              <p:cNvSpPr>
                <a:spLocks/>
              </p:cNvSpPr>
              <p:nvPr/>
            </p:nvSpPr>
            <p:spPr bwMode="auto">
              <a:xfrm>
                <a:off x="702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75" name="Oval 10"/>
              <p:cNvSpPr>
                <a:spLocks/>
              </p:cNvSpPr>
              <p:nvPr/>
            </p:nvSpPr>
            <p:spPr bwMode="auto">
              <a:xfrm>
                <a:off x="3598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76" name="Oval 11"/>
              <p:cNvSpPr>
                <a:spLocks/>
              </p:cNvSpPr>
              <p:nvPr/>
            </p:nvSpPr>
            <p:spPr bwMode="auto">
              <a:xfrm>
                <a:off x="6494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2571" name="Rectangle 13"/>
            <p:cNvSpPr>
              <a:spLocks/>
            </p:cNvSpPr>
            <p:nvPr/>
          </p:nvSpPr>
          <p:spPr bwMode="auto">
            <a:xfrm>
              <a:off x="0" y="324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Winter</a:t>
              </a:r>
            </a:p>
          </p:txBody>
        </p:sp>
        <p:sp>
          <p:nvSpPr>
            <p:cNvPr id="22572" name="Rectangle 14"/>
            <p:cNvSpPr>
              <a:spLocks/>
            </p:cNvSpPr>
            <p:nvPr/>
          </p:nvSpPr>
          <p:spPr bwMode="auto">
            <a:xfrm>
              <a:off x="7215" y="0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Fall</a:t>
              </a:r>
            </a:p>
          </p:txBody>
        </p:sp>
      </p:grpSp>
      <p:grpSp>
        <p:nvGrpSpPr>
          <p:cNvPr id="22532" name="Group 22"/>
          <p:cNvGrpSpPr>
            <a:grpSpLocks/>
          </p:cNvGrpSpPr>
          <p:nvPr/>
        </p:nvGrpSpPr>
        <p:grpSpPr bwMode="auto">
          <a:xfrm flipH="1">
            <a:off x="5054600" y="25400"/>
            <a:ext cx="2882900" cy="2400300"/>
            <a:chOff x="0" y="0"/>
            <a:chExt cx="1816" cy="1512"/>
          </a:xfrm>
        </p:grpSpPr>
        <p:pic>
          <p:nvPicPr>
            <p:cNvPr id="22564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0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5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6" name="Rectangle 18"/>
            <p:cNvSpPr>
              <a:spLocks/>
            </p:cNvSpPr>
            <p:nvPr/>
          </p:nvSpPr>
          <p:spPr bwMode="auto">
            <a:xfrm flipH="1">
              <a:off x="365" y="720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1</a:t>
              </a:r>
            </a:p>
          </p:txBody>
        </p:sp>
        <p:pic>
          <p:nvPicPr>
            <p:cNvPr id="22567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312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8" name="Rectangle 20"/>
            <p:cNvSpPr>
              <a:spLocks/>
            </p:cNvSpPr>
            <p:nvPr/>
          </p:nvSpPr>
          <p:spPr bwMode="auto">
            <a:xfrm flipH="1">
              <a:off x="1160" y="720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1</a:t>
              </a:r>
            </a:p>
          </p:txBody>
        </p:sp>
        <p:sp>
          <p:nvSpPr>
            <p:cNvPr id="22569" name="Rectangle 21"/>
            <p:cNvSpPr>
              <a:spLocks/>
            </p:cNvSpPr>
            <p:nvPr/>
          </p:nvSpPr>
          <p:spPr bwMode="auto">
            <a:xfrm flipH="1">
              <a:off x="760" y="312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2</a:t>
              </a:r>
            </a:p>
          </p:txBody>
        </p:sp>
      </p:grpSp>
      <p:grpSp>
        <p:nvGrpSpPr>
          <p:cNvPr id="22533" name="Group 30"/>
          <p:cNvGrpSpPr>
            <a:grpSpLocks/>
          </p:cNvGrpSpPr>
          <p:nvPr/>
        </p:nvGrpSpPr>
        <p:grpSpPr bwMode="auto">
          <a:xfrm>
            <a:off x="-330200" y="1943100"/>
            <a:ext cx="13676313" cy="971550"/>
            <a:chOff x="0" y="0"/>
            <a:chExt cx="8615" cy="612"/>
          </a:xfrm>
        </p:grpSpPr>
        <p:grpSp>
          <p:nvGrpSpPr>
            <p:cNvPr id="22557" name="Group 27"/>
            <p:cNvGrpSpPr>
              <a:grpSpLocks/>
            </p:cNvGrpSpPr>
            <p:nvPr/>
          </p:nvGrpSpPr>
          <p:grpSpPr bwMode="auto">
            <a:xfrm>
              <a:off x="617" y="216"/>
              <a:ext cx="7327" cy="184"/>
              <a:chOff x="0" y="0"/>
              <a:chExt cx="7327" cy="184"/>
            </a:xfrm>
          </p:grpSpPr>
          <p:sp>
            <p:nvSpPr>
              <p:cNvPr id="22560" name="Line 23"/>
              <p:cNvSpPr>
                <a:spLocks noChangeShapeType="1"/>
              </p:cNvSpPr>
              <p:nvPr/>
            </p:nvSpPr>
            <p:spPr bwMode="auto">
              <a:xfrm rot="10800000" flipH="1">
                <a:off x="0" y="90"/>
                <a:ext cx="7327" cy="8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61" name="Oval 24"/>
              <p:cNvSpPr>
                <a:spLocks/>
              </p:cNvSpPr>
              <p:nvPr/>
            </p:nvSpPr>
            <p:spPr bwMode="auto">
              <a:xfrm>
                <a:off x="702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62" name="Oval 25"/>
              <p:cNvSpPr>
                <a:spLocks/>
              </p:cNvSpPr>
              <p:nvPr/>
            </p:nvSpPr>
            <p:spPr bwMode="auto">
              <a:xfrm>
                <a:off x="3598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63" name="Oval 26"/>
              <p:cNvSpPr>
                <a:spLocks/>
              </p:cNvSpPr>
              <p:nvPr/>
            </p:nvSpPr>
            <p:spPr bwMode="auto">
              <a:xfrm>
                <a:off x="6494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2558" name="Rectangle 28"/>
            <p:cNvSpPr>
              <a:spLocks/>
            </p:cNvSpPr>
            <p:nvPr/>
          </p:nvSpPr>
          <p:spPr bwMode="auto">
            <a:xfrm>
              <a:off x="0" y="324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Winter</a:t>
              </a:r>
            </a:p>
          </p:txBody>
        </p:sp>
        <p:sp>
          <p:nvSpPr>
            <p:cNvPr id="22559" name="Rectangle 29"/>
            <p:cNvSpPr>
              <a:spLocks/>
            </p:cNvSpPr>
            <p:nvPr/>
          </p:nvSpPr>
          <p:spPr bwMode="auto">
            <a:xfrm>
              <a:off x="7215" y="0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Fall</a:t>
              </a:r>
            </a:p>
          </p:txBody>
        </p:sp>
      </p:grpSp>
      <p:grpSp>
        <p:nvGrpSpPr>
          <p:cNvPr id="22534" name="Group 37"/>
          <p:cNvGrpSpPr>
            <a:grpSpLocks/>
          </p:cNvGrpSpPr>
          <p:nvPr/>
        </p:nvGrpSpPr>
        <p:grpSpPr bwMode="auto">
          <a:xfrm flipH="1">
            <a:off x="457200" y="6108700"/>
            <a:ext cx="2882900" cy="2400300"/>
            <a:chOff x="0" y="0"/>
            <a:chExt cx="1816" cy="1512"/>
          </a:xfrm>
        </p:grpSpPr>
        <p:pic>
          <p:nvPicPr>
            <p:cNvPr id="22551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0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3" name="Rectangle 33"/>
            <p:cNvSpPr>
              <a:spLocks/>
            </p:cNvSpPr>
            <p:nvPr/>
          </p:nvSpPr>
          <p:spPr bwMode="auto">
            <a:xfrm flipH="1">
              <a:off x="365" y="720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3</a:t>
              </a:r>
            </a:p>
          </p:txBody>
        </p:sp>
        <p:pic>
          <p:nvPicPr>
            <p:cNvPr id="22554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312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5" name="Rectangle 35"/>
            <p:cNvSpPr>
              <a:spLocks/>
            </p:cNvSpPr>
            <p:nvPr/>
          </p:nvSpPr>
          <p:spPr bwMode="auto">
            <a:xfrm flipH="1">
              <a:off x="1160" y="720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5</a:t>
              </a:r>
            </a:p>
          </p:txBody>
        </p:sp>
        <p:sp>
          <p:nvSpPr>
            <p:cNvPr id="22556" name="Rectangle 36"/>
            <p:cNvSpPr>
              <a:spLocks/>
            </p:cNvSpPr>
            <p:nvPr/>
          </p:nvSpPr>
          <p:spPr bwMode="auto">
            <a:xfrm flipH="1">
              <a:off x="760" y="312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6</a:t>
              </a:r>
            </a:p>
          </p:txBody>
        </p:sp>
      </p:grpSp>
      <p:grpSp>
        <p:nvGrpSpPr>
          <p:cNvPr id="22535" name="Group 45"/>
          <p:cNvGrpSpPr>
            <a:grpSpLocks/>
          </p:cNvGrpSpPr>
          <p:nvPr/>
        </p:nvGrpSpPr>
        <p:grpSpPr bwMode="auto">
          <a:xfrm>
            <a:off x="-330200" y="8026400"/>
            <a:ext cx="13676313" cy="971550"/>
            <a:chOff x="0" y="0"/>
            <a:chExt cx="8615" cy="612"/>
          </a:xfrm>
        </p:grpSpPr>
        <p:grpSp>
          <p:nvGrpSpPr>
            <p:cNvPr id="22544" name="Group 42"/>
            <p:cNvGrpSpPr>
              <a:grpSpLocks/>
            </p:cNvGrpSpPr>
            <p:nvPr/>
          </p:nvGrpSpPr>
          <p:grpSpPr bwMode="auto">
            <a:xfrm>
              <a:off x="617" y="216"/>
              <a:ext cx="7327" cy="184"/>
              <a:chOff x="0" y="0"/>
              <a:chExt cx="7327" cy="184"/>
            </a:xfrm>
          </p:grpSpPr>
          <p:sp>
            <p:nvSpPr>
              <p:cNvPr id="22547" name="Line 38"/>
              <p:cNvSpPr>
                <a:spLocks noChangeShapeType="1"/>
              </p:cNvSpPr>
              <p:nvPr/>
            </p:nvSpPr>
            <p:spPr bwMode="auto">
              <a:xfrm rot="10800000" flipH="1">
                <a:off x="0" y="90"/>
                <a:ext cx="7327" cy="8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48" name="Oval 39"/>
              <p:cNvSpPr>
                <a:spLocks/>
              </p:cNvSpPr>
              <p:nvPr/>
            </p:nvSpPr>
            <p:spPr bwMode="auto">
              <a:xfrm>
                <a:off x="702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49" name="Oval 40"/>
              <p:cNvSpPr>
                <a:spLocks/>
              </p:cNvSpPr>
              <p:nvPr/>
            </p:nvSpPr>
            <p:spPr bwMode="auto">
              <a:xfrm>
                <a:off x="3598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50" name="Oval 41"/>
              <p:cNvSpPr>
                <a:spLocks/>
              </p:cNvSpPr>
              <p:nvPr/>
            </p:nvSpPr>
            <p:spPr bwMode="auto">
              <a:xfrm>
                <a:off x="6494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2545" name="Rectangle 43"/>
            <p:cNvSpPr>
              <a:spLocks/>
            </p:cNvSpPr>
            <p:nvPr/>
          </p:nvSpPr>
          <p:spPr bwMode="auto">
            <a:xfrm>
              <a:off x="0" y="324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Winter</a:t>
              </a:r>
            </a:p>
          </p:txBody>
        </p:sp>
        <p:sp>
          <p:nvSpPr>
            <p:cNvPr id="22546" name="Rectangle 44"/>
            <p:cNvSpPr>
              <a:spLocks/>
            </p:cNvSpPr>
            <p:nvPr/>
          </p:nvSpPr>
          <p:spPr bwMode="auto">
            <a:xfrm>
              <a:off x="7215" y="0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Fall</a:t>
              </a:r>
            </a:p>
          </p:txBody>
        </p:sp>
      </p:grpSp>
      <p:grpSp>
        <p:nvGrpSpPr>
          <p:cNvPr id="22536" name="Group 52"/>
          <p:cNvGrpSpPr>
            <a:grpSpLocks/>
          </p:cNvGrpSpPr>
          <p:nvPr/>
        </p:nvGrpSpPr>
        <p:grpSpPr bwMode="auto">
          <a:xfrm flipH="1">
            <a:off x="5054600" y="6108700"/>
            <a:ext cx="2882900" cy="2400300"/>
            <a:chOff x="0" y="0"/>
            <a:chExt cx="1816" cy="1512"/>
          </a:xfrm>
        </p:grpSpPr>
        <p:pic>
          <p:nvPicPr>
            <p:cNvPr id="22538" name="Picture 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0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1200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0" name="Rectangle 48"/>
            <p:cNvSpPr>
              <a:spLocks/>
            </p:cNvSpPr>
            <p:nvPr/>
          </p:nvSpPr>
          <p:spPr bwMode="auto">
            <a:xfrm flipH="1">
              <a:off x="365" y="720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4</a:t>
              </a:r>
            </a:p>
          </p:txBody>
        </p:sp>
        <p:pic>
          <p:nvPicPr>
            <p:cNvPr id="22541" name="Picture 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312"/>
              <a:ext cx="12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Rectangle 50"/>
            <p:cNvSpPr>
              <a:spLocks/>
            </p:cNvSpPr>
            <p:nvPr/>
          </p:nvSpPr>
          <p:spPr bwMode="auto">
            <a:xfrm flipH="1">
              <a:off x="1160" y="720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7</a:t>
              </a:r>
            </a:p>
          </p:txBody>
        </p:sp>
        <p:sp>
          <p:nvSpPr>
            <p:cNvPr id="22543" name="Rectangle 51"/>
            <p:cNvSpPr>
              <a:spLocks/>
            </p:cNvSpPr>
            <p:nvPr/>
          </p:nvSpPr>
          <p:spPr bwMode="auto">
            <a:xfrm flipH="1">
              <a:off x="760" y="312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8</a:t>
              </a:r>
            </a:p>
          </p:txBody>
        </p:sp>
      </p:grpSp>
      <p:sp>
        <p:nvSpPr>
          <p:cNvPr id="22537" name="Rectangle 53"/>
          <p:cNvSpPr>
            <a:spLocks/>
          </p:cNvSpPr>
          <p:nvPr/>
        </p:nvSpPr>
        <p:spPr bwMode="auto">
          <a:xfrm>
            <a:off x="6807200" y="3067050"/>
            <a:ext cx="56642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9600">
                <a:solidFill>
                  <a:srgbClr val="E84167"/>
                </a:solidFill>
                <a:ea typeface="MS PGothic" pitchFamily="34" charset="-128"/>
              </a:rPr>
              <a:t>Polygynous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90500"/>
            <a:ext cx="5930900" cy="722788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/>
          </p:cNvSpPr>
          <p:nvPr/>
        </p:nvSpPr>
        <p:spPr bwMode="auto">
          <a:xfrm>
            <a:off x="965200" y="7061200"/>
            <a:ext cx="110617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0">
                <a:solidFill>
                  <a:schemeClr val="tx1"/>
                </a:solidFill>
                <a:ea typeface="MS PGothic" pitchFamily="34" charset="-128"/>
              </a:rPr>
              <a:t>Territoriality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4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429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9243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/>
          <p:cNvSpPr>
            <a:spLocks/>
          </p:cNvSpPr>
          <p:nvPr/>
        </p:nvSpPr>
        <p:spPr bwMode="auto">
          <a:xfrm>
            <a:off x="1023938" y="4572000"/>
            <a:ext cx="4905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1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9243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5"/>
          <p:cNvSpPr>
            <a:spLocks/>
          </p:cNvSpPr>
          <p:nvPr/>
        </p:nvSpPr>
        <p:spPr bwMode="auto">
          <a:xfrm>
            <a:off x="2286000" y="4572000"/>
            <a:ext cx="4905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1</a:t>
            </a:r>
          </a:p>
        </p:txBody>
      </p:sp>
      <p:sp>
        <p:nvSpPr>
          <p:cNvPr id="24583" name="Rectangle 6"/>
          <p:cNvSpPr>
            <a:spLocks/>
          </p:cNvSpPr>
          <p:nvPr/>
        </p:nvSpPr>
        <p:spPr bwMode="auto">
          <a:xfrm>
            <a:off x="1651000" y="3924300"/>
            <a:ext cx="4905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800" i="1">
                <a:solidFill>
                  <a:schemeClr val="tx1"/>
                </a:solidFill>
                <a:latin typeface="Futura" charset="0"/>
                <a:ea typeface="MS PGothic" pitchFamily="34" charset="-128"/>
                <a:sym typeface="Futura" charset="0"/>
              </a:rPr>
              <a:t>2</a:t>
            </a:r>
          </a:p>
        </p:txBody>
      </p:sp>
      <p:grpSp>
        <p:nvGrpSpPr>
          <p:cNvPr id="24584" name="Group 14"/>
          <p:cNvGrpSpPr>
            <a:grpSpLocks/>
          </p:cNvGrpSpPr>
          <p:nvPr/>
        </p:nvGrpSpPr>
        <p:grpSpPr bwMode="auto">
          <a:xfrm>
            <a:off x="-341313" y="5346700"/>
            <a:ext cx="13676313" cy="971550"/>
            <a:chOff x="0" y="0"/>
            <a:chExt cx="8615" cy="612"/>
          </a:xfrm>
        </p:grpSpPr>
        <p:grpSp>
          <p:nvGrpSpPr>
            <p:cNvPr id="24611" name="Group 11"/>
            <p:cNvGrpSpPr>
              <a:grpSpLocks/>
            </p:cNvGrpSpPr>
            <p:nvPr/>
          </p:nvGrpSpPr>
          <p:grpSpPr bwMode="auto">
            <a:xfrm>
              <a:off x="617" y="216"/>
              <a:ext cx="7327" cy="184"/>
              <a:chOff x="0" y="0"/>
              <a:chExt cx="7327" cy="184"/>
            </a:xfrm>
          </p:grpSpPr>
          <p:sp>
            <p:nvSpPr>
              <p:cNvPr id="24614" name="Line 7"/>
              <p:cNvSpPr>
                <a:spLocks noChangeShapeType="1"/>
              </p:cNvSpPr>
              <p:nvPr/>
            </p:nvSpPr>
            <p:spPr bwMode="auto">
              <a:xfrm rot="10800000" flipH="1">
                <a:off x="0" y="90"/>
                <a:ext cx="7327" cy="8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15" name="Oval 8"/>
              <p:cNvSpPr>
                <a:spLocks/>
              </p:cNvSpPr>
              <p:nvPr/>
            </p:nvSpPr>
            <p:spPr bwMode="auto">
              <a:xfrm>
                <a:off x="702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16" name="Oval 9"/>
              <p:cNvSpPr>
                <a:spLocks/>
              </p:cNvSpPr>
              <p:nvPr/>
            </p:nvSpPr>
            <p:spPr bwMode="auto">
              <a:xfrm>
                <a:off x="3598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617" name="Oval 10"/>
              <p:cNvSpPr>
                <a:spLocks/>
              </p:cNvSpPr>
              <p:nvPr/>
            </p:nvSpPr>
            <p:spPr bwMode="auto">
              <a:xfrm>
                <a:off x="6494" y="0"/>
                <a:ext cx="184" cy="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4612" name="Rectangle 12"/>
            <p:cNvSpPr>
              <a:spLocks/>
            </p:cNvSpPr>
            <p:nvPr/>
          </p:nvSpPr>
          <p:spPr bwMode="auto">
            <a:xfrm>
              <a:off x="0" y="324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Winter</a:t>
              </a:r>
            </a:p>
          </p:txBody>
        </p:sp>
        <p:sp>
          <p:nvSpPr>
            <p:cNvPr id="24613" name="Rectangle 13"/>
            <p:cNvSpPr>
              <a:spLocks/>
            </p:cNvSpPr>
            <p:nvPr/>
          </p:nvSpPr>
          <p:spPr bwMode="auto">
            <a:xfrm>
              <a:off x="7215" y="0"/>
              <a:ext cx="1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000000"/>
                  </a:solidFill>
                  <a:ea typeface="MS PGothic" pitchFamily="34" charset="-128"/>
                </a:rPr>
                <a:t>Fall</a:t>
              </a:r>
            </a:p>
          </p:txBody>
        </p:sp>
      </p:grpSp>
      <p:pic>
        <p:nvPicPr>
          <p:cNvPr id="2458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798513"/>
            <a:ext cx="9032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5207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223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622300"/>
            <a:ext cx="9032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5334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207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5080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5207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5080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8001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7747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953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5969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5969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4953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4826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774700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02" name="Group 37"/>
          <p:cNvGrpSpPr>
            <a:grpSpLocks/>
          </p:cNvGrpSpPr>
          <p:nvPr/>
        </p:nvGrpSpPr>
        <p:grpSpPr bwMode="auto">
          <a:xfrm>
            <a:off x="4889500" y="3924300"/>
            <a:ext cx="3225800" cy="1905000"/>
            <a:chOff x="0" y="0"/>
            <a:chExt cx="2032" cy="1200"/>
          </a:xfrm>
        </p:grpSpPr>
        <p:grpSp>
          <p:nvGrpSpPr>
            <p:cNvPr id="24606" name="Group 34"/>
            <p:cNvGrpSpPr>
              <a:grpSpLocks/>
            </p:cNvGrpSpPr>
            <p:nvPr/>
          </p:nvGrpSpPr>
          <p:grpSpPr bwMode="auto">
            <a:xfrm>
              <a:off x="0" y="0"/>
              <a:ext cx="2032" cy="1200"/>
              <a:chOff x="0" y="0"/>
              <a:chExt cx="2032" cy="1200"/>
            </a:xfrm>
          </p:grpSpPr>
          <p:pic>
            <p:nvPicPr>
              <p:cNvPr id="24609" name="Picture 3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00" cy="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10" name="Picture 3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" y="0"/>
                <a:ext cx="1200" cy="1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607" name="Rectangle 35"/>
            <p:cNvSpPr>
              <a:spLocks/>
            </p:cNvSpPr>
            <p:nvPr/>
          </p:nvSpPr>
          <p:spPr bwMode="auto">
            <a:xfrm>
              <a:off x="352" y="384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3</a:t>
              </a:r>
            </a:p>
          </p:txBody>
        </p:sp>
        <p:sp>
          <p:nvSpPr>
            <p:cNvPr id="24608" name="Rectangle 36"/>
            <p:cNvSpPr>
              <a:spLocks/>
            </p:cNvSpPr>
            <p:nvPr/>
          </p:nvSpPr>
          <p:spPr bwMode="auto">
            <a:xfrm>
              <a:off x="1360" y="384"/>
              <a:ext cx="309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800" i="1">
                  <a:solidFill>
                    <a:schemeClr val="tx1"/>
                  </a:solidFill>
                  <a:latin typeface="Futura" charset="0"/>
                  <a:ea typeface="MS PGothic" pitchFamily="34" charset="-128"/>
                  <a:sym typeface="Futura" charset="0"/>
                </a:rPr>
                <a:t>4</a:t>
              </a:r>
            </a:p>
          </p:txBody>
        </p:sp>
      </p:grpSp>
      <p:sp>
        <p:nvSpPr>
          <p:cNvPr id="23590" name="AutoShape 38"/>
          <p:cNvSpPr>
            <a:spLocks/>
          </p:cNvSpPr>
          <p:nvPr/>
        </p:nvSpPr>
        <p:spPr bwMode="auto">
          <a:xfrm rot="5400000">
            <a:off x="5842000" y="2019300"/>
            <a:ext cx="1270000" cy="1270000"/>
          </a:xfrm>
          <a:prstGeom prst="rightArrow">
            <a:avLst>
              <a:gd name="adj1" fmla="val 32000"/>
              <a:gd name="adj2" fmla="val 44000"/>
            </a:avLst>
          </a:prstGeom>
          <a:solidFill>
            <a:srgbClr val="E8416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Gill Sans" charset="0"/>
            </a:endParaRPr>
          </a:p>
          <a:p>
            <a:pPr>
              <a:defRPr/>
            </a:pP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Gill Sans" charset="0"/>
            </a:endParaRPr>
          </a:p>
          <a:p>
            <a:pPr>
              <a:defRPr/>
            </a:pP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Gill Sans" charset="0"/>
            </a:endParaRPr>
          </a:p>
        </p:txBody>
      </p:sp>
      <p:sp>
        <p:nvSpPr>
          <p:cNvPr id="23591" name="AutoShape 39"/>
          <p:cNvSpPr>
            <a:spLocks/>
          </p:cNvSpPr>
          <p:nvPr/>
        </p:nvSpPr>
        <p:spPr bwMode="auto">
          <a:xfrm rot="5400000">
            <a:off x="1320800" y="2019300"/>
            <a:ext cx="1270000" cy="1270000"/>
          </a:xfrm>
          <a:prstGeom prst="rightArrow">
            <a:avLst>
              <a:gd name="adj1" fmla="val 32000"/>
              <a:gd name="adj2" fmla="val 44000"/>
            </a:avLst>
          </a:prstGeom>
          <a:solidFill>
            <a:srgbClr val="E8416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Gill Sans" charset="0"/>
            </a:endParaRPr>
          </a:p>
          <a:p>
            <a:pPr>
              <a:defRPr/>
            </a:pP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Gill Sans" charset="0"/>
            </a:endParaRPr>
          </a:p>
          <a:p>
            <a:pPr>
              <a:defRPr/>
            </a:pP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Gill Sans" charset="0"/>
            </a:endParaRPr>
          </a:p>
        </p:txBody>
      </p:sp>
      <p:sp>
        <p:nvSpPr>
          <p:cNvPr id="24605" name="Rectangle 40"/>
          <p:cNvSpPr>
            <a:spLocks/>
          </p:cNvSpPr>
          <p:nvPr/>
        </p:nvSpPr>
        <p:spPr bwMode="auto">
          <a:xfrm>
            <a:off x="-23813" y="6102350"/>
            <a:ext cx="129905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0">
                <a:solidFill>
                  <a:srgbClr val="E84167"/>
                </a:solidFill>
                <a:ea typeface="MS PGothic" pitchFamily="34" charset="-128"/>
              </a:rPr>
              <a:t>Operational Sex Ratio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016000"/>
            <a:ext cx="5514975" cy="73533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/>
          </p:cNvSpPr>
          <p:nvPr/>
        </p:nvSpPr>
        <p:spPr bwMode="auto">
          <a:xfrm>
            <a:off x="5713413" y="2571750"/>
            <a:ext cx="689927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8000">
                <a:solidFill>
                  <a:schemeClr val="tx1"/>
                </a:solidFill>
                <a:ea typeface="MS PGothic" pitchFamily="34" charset="-128"/>
              </a:rPr>
              <a:t>Habitat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6854825" y="5302250"/>
            <a:ext cx="4624388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0">
                <a:solidFill>
                  <a:schemeClr val="tx1"/>
                </a:solidFill>
                <a:ea typeface="MS PGothic" pitchFamily="34" charset="-128"/>
              </a:rPr>
              <a:t>Quality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30282A"/>
      </a:dk2>
      <a:lt2>
        <a:srgbClr val="000000"/>
      </a:lt2>
      <a:accent1>
        <a:srgbClr val="BBE0E3"/>
      </a:accent1>
      <a:accent2>
        <a:srgbClr val="333399"/>
      </a:accent2>
      <a:accent3>
        <a:srgbClr val="ADACAC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55665E"/>
      </a:dk2>
      <a:lt2>
        <a:srgbClr val="000000"/>
      </a:lt2>
      <a:accent1>
        <a:srgbClr val="BBE0E3"/>
      </a:accent1>
      <a:accent2>
        <a:srgbClr val="333399"/>
      </a:accent2>
      <a:accent3>
        <a:srgbClr val="B4B8B6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30282A"/>
      </a:dk2>
      <a:lt2>
        <a:srgbClr val="000000"/>
      </a:lt2>
      <a:accent1>
        <a:srgbClr val="000000"/>
      </a:accent1>
      <a:accent2>
        <a:srgbClr val="333399"/>
      </a:accent2>
      <a:accent3>
        <a:srgbClr val="ADACAC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">
      <a:dk1>
        <a:srgbClr val="4A7594"/>
      </a:dk1>
      <a:lt1>
        <a:srgbClr val="B58A6B"/>
      </a:lt1>
      <a:dk2>
        <a:srgbClr val="000000"/>
      </a:dk2>
      <a:lt2>
        <a:srgbClr val="808080"/>
      </a:lt2>
      <a:accent1>
        <a:srgbClr val="666666"/>
      </a:accent1>
      <a:accent2>
        <a:srgbClr val="333399"/>
      </a:accent2>
      <a:accent3>
        <a:srgbClr val="D7C4BA"/>
      </a:accent3>
      <a:accent4>
        <a:srgbClr val="3E637E"/>
      </a:accent4>
      <a:accent5>
        <a:srgbClr val="B8B8B8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Bold Condensed"/>
        <a:ea typeface="ヒラギノ角ゴ ProN W6"/>
        <a:cs typeface="ヒラギノ角ゴ ProN W6"/>
      </a:majorFont>
      <a:minorFont>
        <a:latin typeface="Helvetica Neue Bold Condense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4B6CBD1238A44A01CFB00299E8417" ma:contentTypeVersion="0" ma:contentTypeDescription="Create a new document." ma:contentTypeScope="" ma:versionID="6cec03a45135842321bb40604d71da5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2EB339-EFCD-4760-A7E5-3F5E80388D25}"/>
</file>

<file path=customXml/itemProps2.xml><?xml version="1.0" encoding="utf-8"?>
<ds:datastoreItem xmlns:ds="http://schemas.openxmlformats.org/officeDocument/2006/customXml" ds:itemID="{02DACD36-1FF7-4B7F-B5D6-EE968C4D6A40}"/>
</file>

<file path=customXml/itemProps3.xml><?xml version="1.0" encoding="utf-8"?>
<ds:datastoreItem xmlns:ds="http://schemas.openxmlformats.org/officeDocument/2006/customXml" ds:itemID="{21DB30A9-F1C4-434A-B6D7-3890C7D14FDB}"/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Pages>0</Pages>
  <Words>542</Words>
  <Characters>0</Characters>
  <Application>Microsoft Office PowerPoint</Application>
  <PresentationFormat>Custom</PresentationFormat>
  <Lines>0</Lines>
  <Paragraphs>193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33</vt:i4>
      </vt:variant>
    </vt:vector>
  </HeadingPairs>
  <TitlesOfParts>
    <vt:vector size="58" baseType="lpstr">
      <vt:lpstr>Gill Sans</vt:lpstr>
      <vt:lpstr>ヒラギノ角ゴ ProN W3</vt:lpstr>
      <vt:lpstr>Arial</vt:lpstr>
      <vt:lpstr>MS PGothic</vt:lpstr>
      <vt:lpstr>Helvetica Neue Bold Condensed</vt:lpstr>
      <vt:lpstr>ヒラギノ角ゴ ProN W6</vt:lpstr>
      <vt:lpstr>Zapf Dingbats</vt:lpstr>
      <vt:lpstr>Futura</vt:lpstr>
      <vt:lpstr>Helvetica Neue</vt:lpstr>
      <vt:lpstr>Lucida Grande</vt:lpstr>
      <vt:lpstr>Title &amp; Subtitle</vt:lpstr>
      <vt:lpstr>Title &amp; Bullets</vt:lpstr>
      <vt:lpstr>Bullets</vt:lpstr>
      <vt:lpstr>1_Bullets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- Center</vt:lpstr>
      <vt:lpstr>The  Sexual Proclivities of Bobwhites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Mates</vt:lpstr>
      <vt:lpstr>Territoriality</vt:lpstr>
      <vt:lpstr>Territoriality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Sexual Proclivities of Bobwhites</dc:title>
  <dc:creator>Dailey, Thomas Vere (Tom)</dc:creator>
  <cp:lastModifiedBy>User</cp:lastModifiedBy>
  <cp:revision>6</cp:revision>
  <dcterms:modified xsi:type="dcterms:W3CDTF">2012-06-19T12:28:10Z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0x0101000814B6CBD1238A44A01CFB00299E8417</vt:lpwstr>
  </property>
</Properties>
</file>