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drawings/drawing1.xml" ContentType="application/vnd.openxmlformats-officedocument.drawingml.chartshapes+xml"/>
  <Override PartName="/ppt/presentation.xml" ContentType="application/vnd.openxmlformats-officedocument.presentationml.presentation.main+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1.xml" ContentType="application/vnd.openxmlformats-officedocument.presentationml.slide+xml"/>
  <Override PartName="/ppt/slides/slide30.xml" ContentType="application/vnd.openxmlformats-officedocument.presentationml.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charts/chart4.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charts/chart7.xml" ContentType="application/vnd.openxmlformats-officedocument.drawingml.chart+xml"/>
  <Override PartName="/ppt/charts/chart6.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theme/theme2.xml" ContentType="application/vnd.openxmlformats-officedocument.theme+xml"/>
  <Override PartName="/ppt/charts/chart8.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8" r:id="rId3"/>
    <p:sldId id="265" r:id="rId4"/>
    <p:sldId id="266" r:id="rId5"/>
    <p:sldId id="267" r:id="rId6"/>
    <p:sldId id="260" r:id="rId7"/>
    <p:sldId id="262" r:id="rId8"/>
    <p:sldId id="261" r:id="rId9"/>
    <p:sldId id="257" r:id="rId10"/>
    <p:sldId id="263" r:id="rId11"/>
    <p:sldId id="268" r:id="rId12"/>
    <p:sldId id="269" r:id="rId13"/>
    <p:sldId id="270" r:id="rId14"/>
    <p:sldId id="271" r:id="rId15"/>
    <p:sldId id="272" r:id="rId16"/>
    <p:sldId id="275" r:id="rId17"/>
    <p:sldId id="274" r:id="rId18"/>
    <p:sldId id="276" r:id="rId19"/>
    <p:sldId id="281" r:id="rId20"/>
    <p:sldId id="284" r:id="rId21"/>
    <p:sldId id="296" r:id="rId22"/>
    <p:sldId id="299" r:id="rId23"/>
    <p:sldId id="297" r:id="rId24"/>
    <p:sldId id="294" r:id="rId25"/>
    <p:sldId id="298" r:id="rId26"/>
    <p:sldId id="293" r:id="rId27"/>
    <p:sldId id="287" r:id="rId28"/>
    <p:sldId id="303" r:id="rId29"/>
    <p:sldId id="288" r:id="rId30"/>
    <p:sldId id="290" r:id="rId31"/>
    <p:sldId id="300" r:id="rId32"/>
    <p:sldId id="301" r:id="rId33"/>
    <p:sldId id="302" r:id="rId34"/>
    <p:sldId id="291" r:id="rId35"/>
    <p:sldId id="292" r:id="rId36"/>
    <p:sldId id="286" r:id="rId37"/>
    <p:sldId id="304" r:id="rId38"/>
    <p:sldId id="30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990" y="1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ates.77\Documents\Research\NOBO\Q7\OH%20Population%20Trend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tes.77\Documents\Research\NOBO\Q7\CBC_60-10_NOBO_Ohi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ates.77\Documents\Research\NOBO\Q7\WhistleCountSurvey_Summari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ates.77\Documents\Research\NOBO\Q7\covey%20density%20approximation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ates.77\Documents\Research\NOBO\Q7\KM_Survival_Estimat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gates.77\Documents\Research\NOBO\Q7\KM_Survival_Estimates.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Sheet1!$M$2</c:f>
              <c:strCache>
                <c:ptCount val="1"/>
                <c:pt idx="0">
                  <c:v>State Index</c:v>
                </c:pt>
              </c:strCache>
            </c:strRef>
          </c:tx>
          <c:spPr>
            <a:ln w="28575">
              <a:noFill/>
            </a:ln>
          </c:spPr>
          <c:marker>
            <c:symbol val="circle"/>
            <c:size val="3"/>
            <c:spPr>
              <a:solidFill>
                <a:sysClr val="windowText" lastClr="000000"/>
              </a:solidFill>
              <a:ln>
                <a:solidFill>
                  <a:sysClr val="windowText" lastClr="000000"/>
                </a:solidFill>
              </a:ln>
            </c:spPr>
          </c:marker>
          <c:trendline>
            <c:trendlineType val="linear"/>
            <c:dispRSqr val="1"/>
            <c:dispEq val="1"/>
            <c:trendlineLbl>
              <c:layout>
                <c:manualLayout>
                  <c:x val="-2.5548775153105892E-2"/>
                  <c:y val="-0.52365339749198014"/>
                </c:manualLayout>
              </c:layout>
              <c:numFmt formatCode="General" sourceLinked="0"/>
            </c:trendlineLbl>
          </c:trendline>
          <c:xVal>
            <c:numRef>
              <c:f>Sheet1!$B$3:$B$27</c:f>
              <c:numCache>
                <c:formatCode>General</c:formatCode>
                <c:ptCount val="25"/>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numCache>
            </c:numRef>
          </c:xVal>
          <c:yVal>
            <c:numRef>
              <c:f>Sheet1!$M$3:$M$27</c:f>
              <c:numCache>
                <c:formatCode>General</c:formatCode>
                <c:ptCount val="25"/>
                <c:pt idx="0">
                  <c:v>0.501</c:v>
                </c:pt>
                <c:pt idx="1">
                  <c:v>0.45</c:v>
                </c:pt>
                <c:pt idx="2">
                  <c:v>0.51900000000000002</c:v>
                </c:pt>
                <c:pt idx="3">
                  <c:v>0.503</c:v>
                </c:pt>
                <c:pt idx="4">
                  <c:v>0.48500000000000032</c:v>
                </c:pt>
                <c:pt idx="5">
                  <c:v>0.46800000000000008</c:v>
                </c:pt>
                <c:pt idx="6">
                  <c:v>0.38600000000000062</c:v>
                </c:pt>
                <c:pt idx="7">
                  <c:v>0.36300000000000032</c:v>
                </c:pt>
                <c:pt idx="8">
                  <c:v>0.35200000000000031</c:v>
                </c:pt>
                <c:pt idx="9">
                  <c:v>0.20900000000000021</c:v>
                </c:pt>
                <c:pt idx="10">
                  <c:v>0.24200000000000021</c:v>
                </c:pt>
                <c:pt idx="11">
                  <c:v>0.15000000000000024</c:v>
                </c:pt>
                <c:pt idx="12">
                  <c:v>0.11500000000000016</c:v>
                </c:pt>
                <c:pt idx="13">
                  <c:v>0.126</c:v>
                </c:pt>
                <c:pt idx="14">
                  <c:v>0.13</c:v>
                </c:pt>
                <c:pt idx="15">
                  <c:v>0.10199999999999998</c:v>
                </c:pt>
                <c:pt idx="16">
                  <c:v>0.14000000000000001</c:v>
                </c:pt>
                <c:pt idx="17">
                  <c:v>0.14100000000000001</c:v>
                </c:pt>
                <c:pt idx="18">
                  <c:v>8.4000000000000227E-2</c:v>
                </c:pt>
                <c:pt idx="19">
                  <c:v>7.9000000000000181E-2</c:v>
                </c:pt>
                <c:pt idx="20">
                  <c:v>4.900000000000012E-2</c:v>
                </c:pt>
                <c:pt idx="21">
                  <c:v>7.0000000000000034E-2</c:v>
                </c:pt>
                <c:pt idx="22">
                  <c:v>5.8000000000000107E-2</c:v>
                </c:pt>
                <c:pt idx="23">
                  <c:v>8.5000000000000048E-2</c:v>
                </c:pt>
                <c:pt idx="24">
                  <c:v>5.1000000000000004E-2</c:v>
                </c:pt>
              </c:numCache>
            </c:numRef>
          </c:yVal>
          <c:smooth val="0"/>
        </c:ser>
        <c:dLbls>
          <c:showLegendKey val="0"/>
          <c:showVal val="0"/>
          <c:showCatName val="0"/>
          <c:showSerName val="0"/>
          <c:showPercent val="0"/>
          <c:showBubbleSize val="0"/>
        </c:dLbls>
        <c:axId val="21775872"/>
        <c:axId val="21777408"/>
      </c:scatterChart>
      <c:valAx>
        <c:axId val="21775872"/>
        <c:scaling>
          <c:orientation val="minMax"/>
          <c:max val="2009"/>
          <c:min val="1985"/>
        </c:scaling>
        <c:delete val="0"/>
        <c:axPos val="b"/>
        <c:numFmt formatCode="@" sourceLinked="0"/>
        <c:majorTickMark val="in"/>
        <c:minorTickMark val="in"/>
        <c:tickLblPos val="nextTo"/>
        <c:crossAx val="21777408"/>
        <c:crosses val="autoZero"/>
        <c:crossBetween val="midCat"/>
      </c:valAx>
      <c:valAx>
        <c:axId val="21777408"/>
        <c:scaling>
          <c:orientation val="minMax"/>
          <c:min val="0"/>
        </c:scaling>
        <c:delete val="0"/>
        <c:axPos val="l"/>
        <c:majorGridlines/>
        <c:title>
          <c:tx>
            <c:rich>
              <a:bodyPr/>
              <a:lstStyle/>
              <a:p>
                <a:pPr>
                  <a:defRPr b="1"/>
                </a:pPr>
                <a:r>
                  <a:rPr lang="en-US" b="1"/>
                  <a:t>No.</a:t>
                </a:r>
                <a:r>
                  <a:rPr lang="en-US" b="1" baseline="0"/>
                  <a:t> per  stop</a:t>
                </a:r>
                <a:endParaRPr lang="en-US" b="1"/>
              </a:p>
            </c:rich>
          </c:tx>
          <c:layout>
            <c:manualLayout>
              <c:xMode val="edge"/>
              <c:yMode val="edge"/>
              <c:x val="3.0555555555555617E-2"/>
              <c:y val="0.31727216389618051"/>
            </c:manualLayout>
          </c:layout>
          <c:overlay val="0"/>
        </c:title>
        <c:numFmt formatCode="General" sourceLinked="1"/>
        <c:majorTickMark val="none"/>
        <c:minorTickMark val="none"/>
        <c:tickLblPos val="nextTo"/>
        <c:crossAx val="21775872"/>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'CBC_60-10_NOBO_Ohio'!$N$1</c:f>
              <c:strCache>
                <c:ptCount val="1"/>
                <c:pt idx="0">
                  <c:v>numberPerHour</c:v>
                </c:pt>
              </c:strCache>
            </c:strRef>
          </c:tx>
          <c:spPr>
            <a:ln w="28575">
              <a:noFill/>
            </a:ln>
          </c:spPr>
          <c:marker>
            <c:symbol val="circle"/>
            <c:size val="4"/>
            <c:spPr>
              <a:solidFill>
                <a:schemeClr val="tx1"/>
              </a:solidFill>
              <a:ln>
                <a:solidFill>
                  <a:schemeClr val="tx1"/>
                </a:solidFill>
              </a:ln>
            </c:spPr>
          </c:marker>
          <c:trendline>
            <c:trendlineType val="movingAvg"/>
            <c:period val="2"/>
            <c:dispRSqr val="0"/>
            <c:dispEq val="0"/>
          </c:trendline>
          <c:xVal>
            <c:numRef>
              <c:f>'CBC_60-10_NOBO_Ohio'!$M$2:$M$52</c:f>
              <c:numCache>
                <c:formatCode>General</c:formatCod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numCache>
            </c:numRef>
          </c:xVal>
          <c:yVal>
            <c:numRef>
              <c:f>'CBC_60-10_NOBO_Ohio'!$N$2:$N$52</c:f>
              <c:numCache>
                <c:formatCode>General</c:formatCode>
                <c:ptCount val="51"/>
                <c:pt idx="0">
                  <c:v>0.7666956530524256</c:v>
                </c:pt>
                <c:pt idx="1">
                  <c:v>0.91911053195040648</c:v>
                </c:pt>
                <c:pt idx="2">
                  <c:v>0.64658399723459148</c:v>
                </c:pt>
                <c:pt idx="3">
                  <c:v>0.97676956599511</c:v>
                </c:pt>
                <c:pt idx="4">
                  <c:v>0.44581087911177786</c:v>
                </c:pt>
                <c:pt idx="5">
                  <c:v>0.35189656802033797</c:v>
                </c:pt>
                <c:pt idx="6">
                  <c:v>0.472658232971292</c:v>
                </c:pt>
                <c:pt idx="7">
                  <c:v>0.47634436879052838</c:v>
                </c:pt>
                <c:pt idx="8">
                  <c:v>0.43536831399780668</c:v>
                </c:pt>
                <c:pt idx="9">
                  <c:v>0.65575102675237973</c:v>
                </c:pt>
                <c:pt idx="10">
                  <c:v>0.85888267817111863</c:v>
                </c:pt>
                <c:pt idx="11">
                  <c:v>0.47645898065056091</c:v>
                </c:pt>
                <c:pt idx="12">
                  <c:v>0.41728651148081286</c:v>
                </c:pt>
                <c:pt idx="13">
                  <c:v>0.21026997045888199</c:v>
                </c:pt>
                <c:pt idx="14">
                  <c:v>0.28742211644029608</c:v>
                </c:pt>
                <c:pt idx="15">
                  <c:v>0.24385608828748043</c:v>
                </c:pt>
                <c:pt idx="16">
                  <c:v>0.28607240325736605</c:v>
                </c:pt>
                <c:pt idx="17">
                  <c:v>0.21274165649892743</c:v>
                </c:pt>
                <c:pt idx="18">
                  <c:v>0.10178833206950701</c:v>
                </c:pt>
                <c:pt idx="19">
                  <c:v>2.2041317542445312E-2</c:v>
                </c:pt>
                <c:pt idx="20">
                  <c:v>4.2242070856519924E-2</c:v>
                </c:pt>
                <c:pt idx="21">
                  <c:v>5.4685002979193098E-2</c:v>
                </c:pt>
                <c:pt idx="22">
                  <c:v>5.1986175032224698E-2</c:v>
                </c:pt>
                <c:pt idx="23">
                  <c:v>4.1298434039856134E-2</c:v>
                </c:pt>
                <c:pt idx="24">
                  <c:v>4.4686927274961034E-2</c:v>
                </c:pt>
                <c:pt idx="25">
                  <c:v>4.3382167615395997E-2</c:v>
                </c:pt>
                <c:pt idx="26">
                  <c:v>5.7096313918543563E-2</c:v>
                </c:pt>
                <c:pt idx="27">
                  <c:v>5.2968920239424518E-2</c:v>
                </c:pt>
                <c:pt idx="28">
                  <c:v>4.9476174888656133E-2</c:v>
                </c:pt>
                <c:pt idx="29">
                  <c:v>3.2407112558720544E-2</c:v>
                </c:pt>
                <c:pt idx="30">
                  <c:v>4.8561190348255096E-2</c:v>
                </c:pt>
                <c:pt idx="31">
                  <c:v>1.18188437242691E-2</c:v>
                </c:pt>
                <c:pt idx="32">
                  <c:v>7.6366649279464198E-3</c:v>
                </c:pt>
                <c:pt idx="33">
                  <c:v>2.3493245440020401E-2</c:v>
                </c:pt>
                <c:pt idx="34">
                  <c:v>1.8916702568725401E-2</c:v>
                </c:pt>
                <c:pt idx="35">
                  <c:v>1.5778966907265699E-2</c:v>
                </c:pt>
                <c:pt idx="36">
                  <c:v>2.9101836773094445E-2</c:v>
                </c:pt>
                <c:pt idx="37">
                  <c:v>2.5996095376325148E-2</c:v>
                </c:pt>
                <c:pt idx="38">
                  <c:v>2.2861818705169719E-3</c:v>
                </c:pt>
                <c:pt idx="39">
                  <c:v>1.2494613817865499E-2</c:v>
                </c:pt>
                <c:pt idx="40">
                  <c:v>1.0859571761438145E-2</c:v>
                </c:pt>
                <c:pt idx="41">
                  <c:v>8.7535365225191435E-3</c:v>
                </c:pt>
                <c:pt idx="42">
                  <c:v>1.2966989785534921E-3</c:v>
                </c:pt>
                <c:pt idx="43">
                  <c:v>1.1587097089695601E-2</c:v>
                </c:pt>
                <c:pt idx="44">
                  <c:v>3.0226319174559068E-3</c:v>
                </c:pt>
                <c:pt idx="45">
                  <c:v>2.4000691234276478E-3</c:v>
                </c:pt>
                <c:pt idx="46" formatCode="0.00E+00">
                  <c:v>4.8863616198407467E-4</c:v>
                </c:pt>
                <c:pt idx="47">
                  <c:v>8.7942950276955183E-3</c:v>
                </c:pt>
                <c:pt idx="48">
                  <c:v>0</c:v>
                </c:pt>
                <c:pt idx="49">
                  <c:v>7.7350366818521596E-3</c:v>
                </c:pt>
                <c:pt idx="50" formatCode="0.00E+00">
                  <c:v>3.7047327961470857E-4</c:v>
                </c:pt>
              </c:numCache>
            </c:numRef>
          </c:yVal>
          <c:smooth val="1"/>
        </c:ser>
        <c:dLbls>
          <c:showLegendKey val="0"/>
          <c:showVal val="0"/>
          <c:showCatName val="0"/>
          <c:showSerName val="0"/>
          <c:showPercent val="0"/>
          <c:showBubbleSize val="0"/>
        </c:dLbls>
        <c:axId val="21638144"/>
        <c:axId val="21644032"/>
      </c:scatterChart>
      <c:valAx>
        <c:axId val="21638144"/>
        <c:scaling>
          <c:orientation val="minMax"/>
          <c:max val="2010"/>
          <c:min val="1960"/>
        </c:scaling>
        <c:delete val="0"/>
        <c:axPos val="b"/>
        <c:numFmt formatCode="General" sourceLinked="1"/>
        <c:majorTickMark val="out"/>
        <c:minorTickMark val="none"/>
        <c:tickLblPos val="nextTo"/>
        <c:crossAx val="21644032"/>
        <c:crosses val="autoZero"/>
        <c:crossBetween val="midCat"/>
      </c:valAx>
      <c:valAx>
        <c:axId val="21644032"/>
        <c:scaling>
          <c:orientation val="minMax"/>
          <c:max val="1"/>
        </c:scaling>
        <c:delete val="0"/>
        <c:axPos val="l"/>
        <c:majorGridlines/>
        <c:title>
          <c:tx>
            <c:rich>
              <a:bodyPr rot="-5400000" vert="horz"/>
              <a:lstStyle/>
              <a:p>
                <a:pPr>
                  <a:defRPr/>
                </a:pPr>
                <a:r>
                  <a:rPr lang="en-US"/>
                  <a:t>Mean</a:t>
                </a:r>
                <a:r>
                  <a:rPr lang="en-US" baseline="0"/>
                  <a:t> Number/Hour</a:t>
                </a:r>
                <a:endParaRPr lang="en-US"/>
              </a:p>
            </c:rich>
          </c:tx>
          <c:layout/>
          <c:overlay val="0"/>
        </c:title>
        <c:numFmt formatCode="General" sourceLinked="1"/>
        <c:majorTickMark val="out"/>
        <c:minorTickMark val="none"/>
        <c:tickLblPos val="nextTo"/>
        <c:crossAx val="21638144"/>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dirty="0" smtClean="0"/>
              <a:t>Spring Whistle </a:t>
            </a:r>
            <a:r>
              <a:rPr lang="en-US" sz="1800" dirty="0" smtClean="0"/>
              <a:t>Counts</a:t>
            </a:r>
            <a:endParaRPr lang="en-US" sz="1800" dirty="0"/>
          </a:p>
        </c:rich>
      </c:tx>
      <c:layout/>
      <c:overlay val="0"/>
    </c:title>
    <c:autoTitleDeleted val="0"/>
    <c:plotArea>
      <c:layout/>
      <c:barChart>
        <c:barDir val="col"/>
        <c:grouping val="clustered"/>
        <c:varyColors val="0"/>
        <c:ser>
          <c:idx val="0"/>
          <c:order val="0"/>
          <c:tx>
            <c:strRef>
              <c:f>Sheet1!$J$1</c:f>
              <c:strCache>
                <c:ptCount val="1"/>
                <c:pt idx="0">
                  <c:v>2008</c:v>
                </c:pt>
              </c:strCache>
            </c:strRef>
          </c:tx>
          <c:spPr>
            <a:solidFill>
              <a:schemeClr val="accent3">
                <a:lumMod val="50000"/>
              </a:schemeClr>
            </a:solidFill>
            <a:ln>
              <a:solidFill>
                <a:prstClr val="black"/>
              </a:solidFill>
            </a:ln>
          </c:spPr>
          <c:invertIfNegative val="0"/>
          <c:cat>
            <c:strRef>
              <c:f>Sheet1!$I$2:$I$9</c:f>
              <c:strCache>
                <c:ptCount val="8"/>
                <c:pt idx="0">
                  <c:v>Adams</c:v>
                </c:pt>
                <c:pt idx="1">
                  <c:v>Capplinger</c:v>
                </c:pt>
                <c:pt idx="2">
                  <c:v>Fee</c:v>
                </c:pt>
                <c:pt idx="3">
                  <c:v>Gooselick</c:v>
                </c:pt>
                <c:pt idx="4">
                  <c:v>Old Clinton</c:v>
                </c:pt>
                <c:pt idx="5">
                  <c:v>Peach</c:v>
                </c:pt>
                <c:pt idx="6">
                  <c:v>Thurner</c:v>
                </c:pt>
                <c:pt idx="7">
                  <c:v>Wildcat</c:v>
                </c:pt>
              </c:strCache>
            </c:strRef>
          </c:cat>
          <c:val>
            <c:numRef>
              <c:f>Sheet1!$J$2:$J$9</c:f>
              <c:numCache>
                <c:formatCode>General</c:formatCode>
                <c:ptCount val="8"/>
                <c:pt idx="0">
                  <c:v>0</c:v>
                </c:pt>
                <c:pt idx="1">
                  <c:v>0.16666666666666666</c:v>
                </c:pt>
                <c:pt idx="2">
                  <c:v>1.677777777777778</c:v>
                </c:pt>
                <c:pt idx="3">
                  <c:v>0.46031746031746124</c:v>
                </c:pt>
                <c:pt idx="4">
                  <c:v>8.3333333333333343E-2</c:v>
                </c:pt>
                <c:pt idx="5">
                  <c:v>0</c:v>
                </c:pt>
                <c:pt idx="6">
                  <c:v>0.57142857142857284</c:v>
                </c:pt>
                <c:pt idx="7">
                  <c:v>3.0617283950617287</c:v>
                </c:pt>
              </c:numCache>
            </c:numRef>
          </c:val>
        </c:ser>
        <c:ser>
          <c:idx val="3"/>
          <c:order val="1"/>
          <c:tx>
            <c:strRef>
              <c:f>Sheet1!$M$1</c:f>
              <c:strCache>
                <c:ptCount val="1"/>
                <c:pt idx="0">
                  <c:v>2009</c:v>
                </c:pt>
              </c:strCache>
            </c:strRef>
          </c:tx>
          <c:spPr>
            <a:solidFill>
              <a:srgbClr val="9BBB59">
                <a:lumMod val="75000"/>
              </a:srgbClr>
            </a:solidFill>
            <a:ln>
              <a:solidFill>
                <a:prstClr val="black"/>
              </a:solidFill>
            </a:ln>
          </c:spPr>
          <c:invertIfNegative val="0"/>
          <c:cat>
            <c:strRef>
              <c:f>Sheet1!$I$2:$I$9</c:f>
              <c:strCache>
                <c:ptCount val="8"/>
                <c:pt idx="0">
                  <c:v>Adams</c:v>
                </c:pt>
                <c:pt idx="1">
                  <c:v>Capplinger</c:v>
                </c:pt>
                <c:pt idx="2">
                  <c:v>Fee</c:v>
                </c:pt>
                <c:pt idx="3">
                  <c:v>Gooselick</c:v>
                </c:pt>
                <c:pt idx="4">
                  <c:v>Old Clinton</c:v>
                </c:pt>
                <c:pt idx="5">
                  <c:v>Peach</c:v>
                </c:pt>
                <c:pt idx="6">
                  <c:v>Thurner</c:v>
                </c:pt>
                <c:pt idx="7">
                  <c:v>Wildcat</c:v>
                </c:pt>
              </c:strCache>
            </c:strRef>
          </c:cat>
          <c:val>
            <c:numRef>
              <c:f>Sheet1!$M$2:$M$9</c:f>
              <c:numCache>
                <c:formatCode>General</c:formatCode>
                <c:ptCount val="8"/>
                <c:pt idx="0">
                  <c:v>8.8888888888889059E-2</c:v>
                </c:pt>
                <c:pt idx="1">
                  <c:v>0.10181818181818186</c:v>
                </c:pt>
                <c:pt idx="2">
                  <c:v>1.1789321789321789</c:v>
                </c:pt>
                <c:pt idx="3">
                  <c:v>0.29629629629629634</c:v>
                </c:pt>
                <c:pt idx="4">
                  <c:v>0.81818181818181912</c:v>
                </c:pt>
                <c:pt idx="5">
                  <c:v>0</c:v>
                </c:pt>
                <c:pt idx="6">
                  <c:v>0.61983471074380281</c:v>
                </c:pt>
                <c:pt idx="7">
                  <c:v>2.6464646464646462</c:v>
                </c:pt>
              </c:numCache>
            </c:numRef>
          </c:val>
        </c:ser>
        <c:ser>
          <c:idx val="6"/>
          <c:order val="2"/>
          <c:tx>
            <c:strRef>
              <c:f>Sheet1!$P$1</c:f>
              <c:strCache>
                <c:ptCount val="1"/>
                <c:pt idx="0">
                  <c:v>2010</c:v>
                </c:pt>
              </c:strCache>
            </c:strRef>
          </c:tx>
          <c:spPr>
            <a:solidFill>
              <a:srgbClr val="9BBB59">
                <a:lumMod val="60000"/>
                <a:lumOff val="40000"/>
              </a:srgbClr>
            </a:solidFill>
            <a:ln>
              <a:solidFill>
                <a:prstClr val="black"/>
              </a:solidFill>
            </a:ln>
          </c:spPr>
          <c:invertIfNegative val="0"/>
          <c:cat>
            <c:strRef>
              <c:f>Sheet1!$I$2:$I$9</c:f>
              <c:strCache>
                <c:ptCount val="8"/>
                <c:pt idx="0">
                  <c:v>Adams</c:v>
                </c:pt>
                <c:pt idx="1">
                  <c:v>Capplinger</c:v>
                </c:pt>
                <c:pt idx="2">
                  <c:v>Fee</c:v>
                </c:pt>
                <c:pt idx="3">
                  <c:v>Gooselick</c:v>
                </c:pt>
                <c:pt idx="4">
                  <c:v>Old Clinton</c:v>
                </c:pt>
                <c:pt idx="5">
                  <c:v>Peach</c:v>
                </c:pt>
                <c:pt idx="6">
                  <c:v>Thurner</c:v>
                </c:pt>
                <c:pt idx="7">
                  <c:v>Wildcat</c:v>
                </c:pt>
              </c:strCache>
            </c:strRef>
          </c:cat>
          <c:val>
            <c:numRef>
              <c:f>Sheet1!$P$2:$P$9</c:f>
              <c:numCache>
                <c:formatCode>General</c:formatCode>
                <c:ptCount val="8"/>
                <c:pt idx="0">
                  <c:v>0</c:v>
                </c:pt>
                <c:pt idx="1">
                  <c:v>3.1746031746031744E-2</c:v>
                </c:pt>
                <c:pt idx="2">
                  <c:v>0.65616246498599451</c:v>
                </c:pt>
                <c:pt idx="3">
                  <c:v>0.2</c:v>
                </c:pt>
                <c:pt idx="4">
                  <c:v>0.17777777777777778</c:v>
                </c:pt>
                <c:pt idx="5">
                  <c:v>0.33928571428571486</c:v>
                </c:pt>
                <c:pt idx="6">
                  <c:v>0.27222222222222231</c:v>
                </c:pt>
                <c:pt idx="7">
                  <c:v>1.1555555555555561</c:v>
                </c:pt>
              </c:numCache>
            </c:numRef>
          </c:val>
        </c:ser>
        <c:ser>
          <c:idx val="9"/>
          <c:order val="3"/>
          <c:tx>
            <c:strRef>
              <c:f>Sheet1!$S$1</c:f>
              <c:strCache>
                <c:ptCount val="1"/>
                <c:pt idx="0">
                  <c:v>2011</c:v>
                </c:pt>
              </c:strCache>
            </c:strRef>
          </c:tx>
          <c:spPr>
            <a:solidFill>
              <a:schemeClr val="accent3">
                <a:lumMod val="40000"/>
                <a:lumOff val="60000"/>
              </a:schemeClr>
            </a:solidFill>
            <a:ln>
              <a:solidFill>
                <a:schemeClr val="tx1"/>
              </a:solidFill>
            </a:ln>
          </c:spPr>
          <c:invertIfNegative val="0"/>
          <c:cat>
            <c:strRef>
              <c:f>Sheet1!$I$2:$I$9</c:f>
              <c:strCache>
                <c:ptCount val="8"/>
                <c:pt idx="0">
                  <c:v>Adams</c:v>
                </c:pt>
                <c:pt idx="1">
                  <c:v>Capplinger</c:v>
                </c:pt>
                <c:pt idx="2">
                  <c:v>Fee</c:v>
                </c:pt>
                <c:pt idx="3">
                  <c:v>Gooselick</c:v>
                </c:pt>
                <c:pt idx="4">
                  <c:v>Old Clinton</c:v>
                </c:pt>
                <c:pt idx="5">
                  <c:v>Peach</c:v>
                </c:pt>
                <c:pt idx="6">
                  <c:v>Thurner</c:v>
                </c:pt>
                <c:pt idx="7">
                  <c:v>Wildcat</c:v>
                </c:pt>
              </c:strCache>
            </c:strRef>
          </c:cat>
          <c:val>
            <c:numRef>
              <c:f>Sheet1!$S$2:$S$9</c:f>
              <c:numCache>
                <c:formatCode>General</c:formatCode>
                <c:ptCount val="8"/>
                <c:pt idx="0">
                  <c:v>0</c:v>
                </c:pt>
                <c:pt idx="1">
                  <c:v>0</c:v>
                </c:pt>
                <c:pt idx="2">
                  <c:v>0.2</c:v>
                </c:pt>
                <c:pt idx="3">
                  <c:v>0</c:v>
                </c:pt>
                <c:pt idx="4">
                  <c:v>0</c:v>
                </c:pt>
                <c:pt idx="5">
                  <c:v>8.7500000000000008E-2</c:v>
                </c:pt>
                <c:pt idx="6">
                  <c:v>0.19</c:v>
                </c:pt>
                <c:pt idx="7">
                  <c:v>0.44444444444444481</c:v>
                </c:pt>
              </c:numCache>
            </c:numRef>
          </c:val>
        </c:ser>
        <c:dLbls>
          <c:showLegendKey val="0"/>
          <c:showVal val="0"/>
          <c:showCatName val="0"/>
          <c:showSerName val="0"/>
          <c:showPercent val="0"/>
          <c:showBubbleSize val="0"/>
        </c:dLbls>
        <c:gapWidth val="150"/>
        <c:axId val="22137088"/>
        <c:axId val="22147072"/>
      </c:barChart>
      <c:catAx>
        <c:axId val="22137088"/>
        <c:scaling>
          <c:orientation val="minMax"/>
        </c:scaling>
        <c:delete val="0"/>
        <c:axPos val="b"/>
        <c:majorTickMark val="none"/>
        <c:minorTickMark val="none"/>
        <c:tickLblPos val="nextTo"/>
        <c:crossAx val="22147072"/>
        <c:crosses val="autoZero"/>
        <c:auto val="1"/>
        <c:lblAlgn val="ctr"/>
        <c:lblOffset val="100"/>
        <c:noMultiLvlLbl val="0"/>
      </c:catAx>
      <c:valAx>
        <c:axId val="22147072"/>
        <c:scaling>
          <c:orientation val="minMax"/>
        </c:scaling>
        <c:delete val="0"/>
        <c:axPos val="l"/>
        <c:majorGridlines/>
        <c:title>
          <c:tx>
            <c:rich>
              <a:bodyPr rot="-5400000" vert="horz"/>
              <a:lstStyle/>
              <a:p>
                <a:pPr>
                  <a:defRPr/>
                </a:pPr>
                <a:r>
                  <a:rPr lang="en-US" dirty="0"/>
                  <a:t>Mean No. Detections</a:t>
                </a:r>
                <a:r>
                  <a:rPr lang="en-US" dirty="0" smtClean="0"/>
                  <a:t>/</a:t>
                </a:r>
              </a:p>
              <a:p>
                <a:pPr>
                  <a:defRPr/>
                </a:pPr>
                <a:r>
                  <a:rPr lang="en-US" dirty="0" smtClean="0"/>
                  <a:t>Survey </a:t>
                </a:r>
                <a:r>
                  <a:rPr lang="en-US" dirty="0"/>
                  <a:t>Point</a:t>
                </a:r>
              </a:p>
            </c:rich>
          </c:tx>
          <c:layout/>
          <c:overlay val="0"/>
        </c:title>
        <c:numFmt formatCode="General" sourceLinked="1"/>
        <c:majorTickMark val="none"/>
        <c:minorTickMark val="none"/>
        <c:tickLblPos val="nextTo"/>
        <c:crossAx val="22137088"/>
        <c:crosses val="autoZero"/>
        <c:crossBetween val="between"/>
      </c:valAx>
    </c:plotArea>
    <c:legend>
      <c:legendPos val="b"/>
      <c:layout/>
      <c:overlay val="0"/>
    </c:legend>
    <c:plotVisOnly val="1"/>
    <c:dispBlanksAs val="gap"/>
    <c:showDLblsOverMax val="0"/>
  </c:chart>
  <c:txPr>
    <a:bodyPr/>
    <a:lstStyle/>
    <a:p>
      <a:pPr>
        <a:defRPr sz="14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Covey</a:t>
            </a:r>
            <a:r>
              <a:rPr lang="en-US" baseline="0"/>
              <a:t> Densities </a:t>
            </a:r>
            <a:endParaRPr lang="en-US"/>
          </a:p>
        </c:rich>
      </c:tx>
      <c:layout/>
      <c:overlay val="0"/>
    </c:title>
    <c:autoTitleDeleted val="0"/>
    <c:plotArea>
      <c:layout/>
      <c:barChart>
        <c:barDir val="col"/>
        <c:grouping val="clustered"/>
        <c:varyColors val="0"/>
        <c:ser>
          <c:idx val="0"/>
          <c:order val="0"/>
          <c:tx>
            <c:strRef>
              <c:f>Sheet1!$A$25</c:f>
              <c:strCache>
                <c:ptCount val="1"/>
                <c:pt idx="0">
                  <c:v>2009-10</c:v>
                </c:pt>
              </c:strCache>
            </c:strRef>
          </c:tx>
          <c:spPr>
            <a:solidFill>
              <a:schemeClr val="accent3">
                <a:lumMod val="50000"/>
              </a:schemeClr>
            </a:solidFill>
          </c:spPr>
          <c:invertIfNegative val="0"/>
          <c:cat>
            <c:strRef>
              <c:f>Sheet1!$B$24:$E$24</c:f>
              <c:strCache>
                <c:ptCount val="4"/>
                <c:pt idx="0">
                  <c:v>Wildcat</c:v>
                </c:pt>
                <c:pt idx="1">
                  <c:v>Thurner</c:v>
                </c:pt>
                <c:pt idx="2">
                  <c:v>Fee </c:v>
                </c:pt>
                <c:pt idx="3">
                  <c:v>Peach</c:v>
                </c:pt>
              </c:strCache>
            </c:strRef>
          </c:cat>
          <c:val>
            <c:numRef>
              <c:f>Sheet1!$B$25:$E$25</c:f>
              <c:numCache>
                <c:formatCode>General</c:formatCode>
                <c:ptCount val="4"/>
                <c:pt idx="0">
                  <c:v>1.6272189349112467</c:v>
                </c:pt>
                <c:pt idx="1">
                  <c:v>0.50505050505050497</c:v>
                </c:pt>
                <c:pt idx="2">
                  <c:v>0.63233965672990156</c:v>
                </c:pt>
                <c:pt idx="3">
                  <c:v>0.64516129032258185</c:v>
                </c:pt>
              </c:numCache>
            </c:numRef>
          </c:val>
        </c:ser>
        <c:ser>
          <c:idx val="1"/>
          <c:order val="1"/>
          <c:tx>
            <c:strRef>
              <c:f>Sheet1!$A$26</c:f>
              <c:strCache>
                <c:ptCount val="1"/>
                <c:pt idx="0">
                  <c:v>2010-11</c:v>
                </c:pt>
              </c:strCache>
            </c:strRef>
          </c:tx>
          <c:spPr>
            <a:solidFill>
              <a:schemeClr val="accent3">
                <a:lumMod val="60000"/>
                <a:lumOff val="40000"/>
              </a:schemeClr>
            </a:solidFill>
          </c:spPr>
          <c:invertIfNegative val="0"/>
          <c:cat>
            <c:strRef>
              <c:f>Sheet1!$B$24:$E$24</c:f>
              <c:strCache>
                <c:ptCount val="4"/>
                <c:pt idx="0">
                  <c:v>Wildcat</c:v>
                </c:pt>
                <c:pt idx="1">
                  <c:v>Thurner</c:v>
                </c:pt>
                <c:pt idx="2">
                  <c:v>Fee </c:v>
                </c:pt>
                <c:pt idx="3">
                  <c:v>Peach</c:v>
                </c:pt>
              </c:strCache>
            </c:strRef>
          </c:cat>
          <c:val>
            <c:numRef>
              <c:f>Sheet1!$B$26:$E$26</c:f>
              <c:numCache>
                <c:formatCode>General</c:formatCode>
                <c:ptCount val="4"/>
                <c:pt idx="0">
                  <c:v>1.3126491646778062</c:v>
                </c:pt>
                <c:pt idx="1">
                  <c:v>0.93959731543624159</c:v>
                </c:pt>
                <c:pt idx="2">
                  <c:v>0.54474708171206132</c:v>
                </c:pt>
                <c:pt idx="3">
                  <c:v>0.25125628140703515</c:v>
                </c:pt>
              </c:numCache>
            </c:numRef>
          </c:val>
        </c:ser>
        <c:ser>
          <c:idx val="2"/>
          <c:order val="2"/>
          <c:tx>
            <c:strRef>
              <c:f>Sheet1!$A$27</c:f>
              <c:strCache>
                <c:ptCount val="1"/>
                <c:pt idx="0">
                  <c:v>Mean</c:v>
                </c:pt>
              </c:strCache>
            </c:strRef>
          </c:tx>
          <c:spPr>
            <a:solidFill>
              <a:schemeClr val="accent6">
                <a:lumMod val="75000"/>
              </a:schemeClr>
            </a:solidFill>
          </c:spPr>
          <c:invertIfNegative val="0"/>
          <c:cat>
            <c:strRef>
              <c:f>Sheet1!$B$24:$E$24</c:f>
              <c:strCache>
                <c:ptCount val="4"/>
                <c:pt idx="0">
                  <c:v>Wildcat</c:v>
                </c:pt>
                <c:pt idx="1">
                  <c:v>Thurner</c:v>
                </c:pt>
                <c:pt idx="2">
                  <c:v>Fee </c:v>
                </c:pt>
                <c:pt idx="3">
                  <c:v>Peach</c:v>
                </c:pt>
              </c:strCache>
            </c:strRef>
          </c:cat>
          <c:val>
            <c:numRef>
              <c:f>Sheet1!$B$27:$E$27</c:f>
              <c:numCache>
                <c:formatCode>General</c:formatCode>
                <c:ptCount val="4"/>
                <c:pt idx="0">
                  <c:v>1.4699340497945215</c:v>
                </c:pt>
                <c:pt idx="1">
                  <c:v>0.72232391024337472</c:v>
                </c:pt>
                <c:pt idx="2">
                  <c:v>0.58854336922097961</c:v>
                </c:pt>
                <c:pt idx="3">
                  <c:v>0.44820878586480878</c:v>
                </c:pt>
              </c:numCache>
            </c:numRef>
          </c:val>
        </c:ser>
        <c:dLbls>
          <c:showLegendKey val="0"/>
          <c:showVal val="0"/>
          <c:showCatName val="0"/>
          <c:showSerName val="0"/>
          <c:showPercent val="0"/>
          <c:showBubbleSize val="0"/>
        </c:dLbls>
        <c:gapWidth val="150"/>
        <c:axId val="22235008"/>
        <c:axId val="22236544"/>
      </c:barChart>
      <c:catAx>
        <c:axId val="22235008"/>
        <c:scaling>
          <c:orientation val="minMax"/>
        </c:scaling>
        <c:delete val="0"/>
        <c:axPos val="b"/>
        <c:majorTickMark val="out"/>
        <c:minorTickMark val="none"/>
        <c:tickLblPos val="nextTo"/>
        <c:txPr>
          <a:bodyPr/>
          <a:lstStyle/>
          <a:p>
            <a:pPr>
              <a:defRPr sz="1400" b="1"/>
            </a:pPr>
            <a:endParaRPr lang="en-US"/>
          </a:p>
        </c:txPr>
        <c:crossAx val="22236544"/>
        <c:crosses val="autoZero"/>
        <c:auto val="1"/>
        <c:lblAlgn val="ctr"/>
        <c:lblOffset val="100"/>
        <c:noMultiLvlLbl val="0"/>
      </c:catAx>
      <c:valAx>
        <c:axId val="22236544"/>
        <c:scaling>
          <c:orientation val="minMax"/>
        </c:scaling>
        <c:delete val="0"/>
        <c:axPos val="l"/>
        <c:majorGridlines/>
        <c:title>
          <c:tx>
            <c:rich>
              <a:bodyPr rot="-5400000" vert="horz"/>
              <a:lstStyle/>
              <a:p>
                <a:pPr>
                  <a:defRPr/>
                </a:pPr>
                <a:r>
                  <a:rPr lang="en-US" sz="1400" dirty="0"/>
                  <a:t>No.</a:t>
                </a:r>
                <a:r>
                  <a:rPr lang="en-US" sz="1400" baseline="0" dirty="0"/>
                  <a:t> </a:t>
                </a:r>
                <a:r>
                  <a:rPr lang="en-US" sz="1400" baseline="0" dirty="0" err="1"/>
                  <a:t>Cov</a:t>
                </a:r>
                <a:r>
                  <a:rPr lang="en-US" sz="1400" baseline="0" dirty="0"/>
                  <a:t> </a:t>
                </a:r>
                <a:r>
                  <a:rPr lang="en-US" sz="1400" baseline="0" dirty="0" err="1"/>
                  <a:t>eys</a:t>
                </a:r>
                <a:r>
                  <a:rPr lang="en-US" sz="1400" baseline="0" dirty="0"/>
                  <a:t>/km</a:t>
                </a:r>
                <a:r>
                  <a:rPr lang="en-US" sz="1400" baseline="30000" dirty="0"/>
                  <a:t>2</a:t>
                </a:r>
                <a:endParaRPr lang="en-US" sz="1400" dirty="0"/>
              </a:p>
            </c:rich>
          </c:tx>
          <c:layout>
            <c:manualLayout>
              <c:xMode val="edge"/>
              <c:yMode val="edge"/>
              <c:x val="3.0555555555555582E-2"/>
              <c:y val="0.35765616797900368"/>
            </c:manualLayout>
          </c:layout>
          <c:overlay val="0"/>
        </c:title>
        <c:numFmt formatCode="General" sourceLinked="1"/>
        <c:majorTickMark val="out"/>
        <c:minorTickMark val="none"/>
        <c:tickLblPos val="nextTo"/>
        <c:crossAx val="22235008"/>
        <c:crosses val="autoZero"/>
        <c:crossBetween val="between"/>
      </c:valAx>
    </c:plotArea>
    <c:legend>
      <c:legendPos val="b"/>
      <c:layout/>
      <c:overlay val="0"/>
      <c:txPr>
        <a:bodyPr/>
        <a:lstStyle/>
        <a:p>
          <a:pPr>
            <a:defRPr sz="1400"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ln>
          <a:solidFill>
            <a:srgbClr val="000000"/>
          </a:solidFill>
        </a:ln>
      </c:spPr>
    </c:floor>
    <c:sideWall>
      <c:thickness val="0"/>
    </c:sideWall>
    <c:backWall>
      <c:thickness val="0"/>
    </c:backWall>
    <c:plotArea>
      <c:layout/>
      <c:bar3DChart>
        <c:barDir val="col"/>
        <c:grouping val="percentStacked"/>
        <c:varyColors val="0"/>
        <c:ser>
          <c:idx val="5"/>
          <c:order val="0"/>
          <c:tx>
            <c:strRef>
              <c:f>Sheet1!$G$1</c:f>
              <c:strCache>
                <c:ptCount val="1"/>
                <c:pt idx="0">
                  <c:v>Row Crop</c:v>
                </c:pt>
              </c:strCache>
            </c:strRef>
          </c:tx>
          <c:spPr>
            <a:solidFill>
              <a:srgbClr val="D3E527"/>
            </a:solidFill>
          </c:spPr>
          <c:invertIfNegative val="0"/>
          <c:cat>
            <c:strRef>
              <c:f>Sheet1!$A$2:$A$5</c:f>
              <c:strCache>
                <c:ptCount val="4"/>
                <c:pt idx="0">
                  <c:v>Fee</c:v>
                </c:pt>
                <c:pt idx="1">
                  <c:v>Thurner</c:v>
                </c:pt>
                <c:pt idx="2">
                  <c:v>Peach</c:v>
                </c:pt>
                <c:pt idx="3">
                  <c:v>Wildcat</c:v>
                </c:pt>
              </c:strCache>
            </c:strRef>
          </c:cat>
          <c:val>
            <c:numRef>
              <c:f>Sheet1!$G$2:$G$5</c:f>
              <c:numCache>
                <c:formatCode>General</c:formatCode>
                <c:ptCount val="4"/>
                <c:pt idx="0">
                  <c:v>72.082629095699104</c:v>
                </c:pt>
                <c:pt idx="1">
                  <c:v>53.539475583974003</c:v>
                </c:pt>
                <c:pt idx="2">
                  <c:v>39.740931536127512</c:v>
                </c:pt>
                <c:pt idx="3">
                  <c:v>38.487729363986894</c:v>
                </c:pt>
              </c:numCache>
            </c:numRef>
          </c:val>
        </c:ser>
        <c:ser>
          <c:idx val="2"/>
          <c:order val="1"/>
          <c:tx>
            <c:strRef>
              <c:f>Sheet1!$D$1</c:f>
              <c:strCache>
                <c:ptCount val="1"/>
                <c:pt idx="0">
                  <c:v>Forest</c:v>
                </c:pt>
              </c:strCache>
            </c:strRef>
          </c:tx>
          <c:spPr>
            <a:solidFill>
              <a:schemeClr val="accent3">
                <a:lumMod val="50000"/>
              </a:schemeClr>
            </a:solidFill>
          </c:spPr>
          <c:invertIfNegative val="0"/>
          <c:cat>
            <c:strRef>
              <c:f>Sheet1!$A$2:$A$5</c:f>
              <c:strCache>
                <c:ptCount val="4"/>
                <c:pt idx="0">
                  <c:v>Fee</c:v>
                </c:pt>
                <c:pt idx="1">
                  <c:v>Thurner</c:v>
                </c:pt>
                <c:pt idx="2">
                  <c:v>Peach</c:v>
                </c:pt>
                <c:pt idx="3">
                  <c:v>Wildcat</c:v>
                </c:pt>
              </c:strCache>
            </c:strRef>
          </c:cat>
          <c:val>
            <c:numRef>
              <c:f>Sheet1!$D$2:$D$5</c:f>
              <c:numCache>
                <c:formatCode>General</c:formatCode>
                <c:ptCount val="4"/>
                <c:pt idx="0">
                  <c:v>8.3547389790786948</c:v>
                </c:pt>
                <c:pt idx="1">
                  <c:v>16.051317857355599</c:v>
                </c:pt>
                <c:pt idx="2">
                  <c:v>28.610221068716235</c:v>
                </c:pt>
                <c:pt idx="3">
                  <c:v>10.406215706311398</c:v>
                </c:pt>
              </c:numCache>
            </c:numRef>
          </c:val>
        </c:ser>
        <c:ser>
          <c:idx val="0"/>
          <c:order val="2"/>
          <c:tx>
            <c:strRef>
              <c:f>Sheet1!$B$1</c:f>
              <c:strCache>
                <c:ptCount val="1"/>
                <c:pt idx="0">
                  <c:v>ES Herbaceous</c:v>
                </c:pt>
              </c:strCache>
            </c:strRef>
          </c:tx>
          <c:spPr>
            <a:solidFill>
              <a:srgbClr val="00B050"/>
            </a:solidFill>
          </c:spPr>
          <c:invertIfNegative val="0"/>
          <c:cat>
            <c:strRef>
              <c:f>Sheet1!$A$2:$A$5</c:f>
              <c:strCache>
                <c:ptCount val="4"/>
                <c:pt idx="0">
                  <c:v>Fee</c:v>
                </c:pt>
                <c:pt idx="1">
                  <c:v>Thurner</c:v>
                </c:pt>
                <c:pt idx="2">
                  <c:v>Peach</c:v>
                </c:pt>
                <c:pt idx="3">
                  <c:v>Wildcat</c:v>
                </c:pt>
              </c:strCache>
            </c:strRef>
          </c:cat>
          <c:val>
            <c:numRef>
              <c:f>Sheet1!$B$2:$B$5</c:f>
              <c:numCache>
                <c:formatCode>General</c:formatCode>
                <c:ptCount val="4"/>
                <c:pt idx="0">
                  <c:v>9.0983903346347219</c:v>
                </c:pt>
                <c:pt idx="1">
                  <c:v>9.9334535502651526</c:v>
                </c:pt>
                <c:pt idx="2">
                  <c:v>20.966320995827061</c:v>
                </c:pt>
                <c:pt idx="3">
                  <c:v>19.620030702272899</c:v>
                </c:pt>
              </c:numCache>
            </c:numRef>
          </c:val>
        </c:ser>
        <c:ser>
          <c:idx val="4"/>
          <c:order val="3"/>
          <c:tx>
            <c:strRef>
              <c:f>Sheet1!$F$1</c:f>
              <c:strCache>
                <c:ptCount val="1"/>
                <c:pt idx="0">
                  <c:v>Pasture Hay</c:v>
                </c:pt>
              </c:strCache>
            </c:strRef>
          </c:tx>
          <c:spPr>
            <a:solidFill>
              <a:srgbClr val="92D050"/>
            </a:solidFill>
          </c:spPr>
          <c:invertIfNegative val="0"/>
          <c:cat>
            <c:strRef>
              <c:f>Sheet1!$A$2:$A$5</c:f>
              <c:strCache>
                <c:ptCount val="4"/>
                <c:pt idx="0">
                  <c:v>Fee</c:v>
                </c:pt>
                <c:pt idx="1">
                  <c:v>Thurner</c:v>
                </c:pt>
                <c:pt idx="2">
                  <c:v>Peach</c:v>
                </c:pt>
                <c:pt idx="3">
                  <c:v>Wildcat</c:v>
                </c:pt>
              </c:strCache>
            </c:strRef>
          </c:cat>
          <c:val>
            <c:numRef>
              <c:f>Sheet1!$F$2:$F$5</c:f>
              <c:numCache>
                <c:formatCode>General</c:formatCode>
                <c:ptCount val="4"/>
                <c:pt idx="0">
                  <c:v>3.2826519920212101</c:v>
                </c:pt>
                <c:pt idx="1">
                  <c:v>6.58070935877792</c:v>
                </c:pt>
                <c:pt idx="2">
                  <c:v>1.9594597382186201</c:v>
                </c:pt>
                <c:pt idx="3">
                  <c:v>23.321461346519001</c:v>
                </c:pt>
              </c:numCache>
            </c:numRef>
          </c:val>
        </c:ser>
        <c:ser>
          <c:idx val="1"/>
          <c:order val="4"/>
          <c:tx>
            <c:strRef>
              <c:f>Sheet1!$C$1</c:f>
              <c:strCache>
                <c:ptCount val="1"/>
                <c:pt idx="0">
                  <c:v>ES Woody</c:v>
                </c:pt>
              </c:strCache>
            </c:strRef>
          </c:tx>
          <c:spPr>
            <a:solidFill>
              <a:schemeClr val="accent6">
                <a:lumMod val="50000"/>
              </a:schemeClr>
            </a:solidFill>
          </c:spPr>
          <c:invertIfNegative val="0"/>
          <c:cat>
            <c:strRef>
              <c:f>Sheet1!$A$2:$A$5</c:f>
              <c:strCache>
                <c:ptCount val="4"/>
                <c:pt idx="0">
                  <c:v>Fee</c:v>
                </c:pt>
                <c:pt idx="1">
                  <c:v>Thurner</c:v>
                </c:pt>
                <c:pt idx="2">
                  <c:v>Peach</c:v>
                </c:pt>
                <c:pt idx="3">
                  <c:v>Wildcat</c:v>
                </c:pt>
              </c:strCache>
            </c:strRef>
          </c:cat>
          <c:val>
            <c:numRef>
              <c:f>Sheet1!$C$2:$C$5</c:f>
              <c:numCache>
                <c:formatCode>General</c:formatCode>
                <c:ptCount val="4"/>
                <c:pt idx="0">
                  <c:v>3.1093899365986197</c:v>
                </c:pt>
                <c:pt idx="1">
                  <c:v>6.52478960982282</c:v>
                </c:pt>
                <c:pt idx="2">
                  <c:v>4.6715059103342398</c:v>
                </c:pt>
                <c:pt idx="3">
                  <c:v>4.1936840473378787</c:v>
                </c:pt>
              </c:numCache>
            </c:numRef>
          </c:val>
        </c:ser>
        <c:ser>
          <c:idx val="3"/>
          <c:order val="5"/>
          <c:tx>
            <c:strRef>
              <c:f>Sheet1!$E$1</c:f>
              <c:strCache>
                <c:ptCount val="1"/>
                <c:pt idx="0">
                  <c:v>Non-habitat</c:v>
                </c:pt>
              </c:strCache>
            </c:strRef>
          </c:tx>
          <c:spPr>
            <a:solidFill>
              <a:schemeClr val="tx1"/>
            </a:solidFill>
          </c:spPr>
          <c:invertIfNegative val="0"/>
          <c:cat>
            <c:strRef>
              <c:f>Sheet1!$A$2:$A$5</c:f>
              <c:strCache>
                <c:ptCount val="4"/>
                <c:pt idx="0">
                  <c:v>Fee</c:v>
                </c:pt>
                <c:pt idx="1">
                  <c:v>Thurner</c:v>
                </c:pt>
                <c:pt idx="2">
                  <c:v>Peach</c:v>
                </c:pt>
                <c:pt idx="3">
                  <c:v>Wildcat</c:v>
                </c:pt>
              </c:strCache>
            </c:strRef>
          </c:cat>
          <c:val>
            <c:numRef>
              <c:f>Sheet1!$E$2:$E$5</c:f>
              <c:numCache>
                <c:formatCode>General</c:formatCode>
                <c:ptCount val="4"/>
                <c:pt idx="0">
                  <c:v>4.0721996619676704</c:v>
                </c:pt>
                <c:pt idx="1">
                  <c:v>7.37025403980455</c:v>
                </c:pt>
                <c:pt idx="2">
                  <c:v>4.0515607507762486</c:v>
                </c:pt>
                <c:pt idx="3">
                  <c:v>3.9708788335718199</c:v>
                </c:pt>
              </c:numCache>
            </c:numRef>
          </c:val>
        </c:ser>
        <c:dLbls>
          <c:showLegendKey val="0"/>
          <c:showVal val="0"/>
          <c:showCatName val="0"/>
          <c:showSerName val="0"/>
          <c:showPercent val="0"/>
          <c:showBubbleSize val="0"/>
        </c:dLbls>
        <c:gapWidth val="150"/>
        <c:shape val="box"/>
        <c:axId val="22497152"/>
        <c:axId val="22498688"/>
        <c:axId val="0"/>
      </c:bar3DChart>
      <c:catAx>
        <c:axId val="22497152"/>
        <c:scaling>
          <c:orientation val="minMax"/>
        </c:scaling>
        <c:delete val="0"/>
        <c:axPos val="b"/>
        <c:majorTickMark val="out"/>
        <c:minorTickMark val="none"/>
        <c:tickLblPos val="nextTo"/>
        <c:spPr>
          <a:ln>
            <a:solidFill>
              <a:srgbClr val="000000"/>
            </a:solidFill>
          </a:ln>
        </c:spPr>
        <c:txPr>
          <a:bodyPr/>
          <a:lstStyle/>
          <a:p>
            <a:pPr>
              <a:defRPr sz="3200" b="1" i="0">
                <a:solidFill>
                  <a:srgbClr val="000000"/>
                </a:solidFill>
              </a:defRPr>
            </a:pPr>
            <a:endParaRPr lang="en-US"/>
          </a:p>
        </c:txPr>
        <c:crossAx val="22498688"/>
        <c:crosses val="autoZero"/>
        <c:auto val="1"/>
        <c:lblAlgn val="ctr"/>
        <c:lblOffset val="100"/>
        <c:noMultiLvlLbl val="0"/>
      </c:catAx>
      <c:valAx>
        <c:axId val="22498688"/>
        <c:scaling>
          <c:orientation val="minMax"/>
        </c:scaling>
        <c:delete val="0"/>
        <c:axPos val="l"/>
        <c:majorGridlines>
          <c:spPr>
            <a:ln>
              <a:solidFill>
                <a:srgbClr val="000000"/>
              </a:solidFill>
            </a:ln>
          </c:spPr>
        </c:majorGridlines>
        <c:numFmt formatCode="0%" sourceLinked="1"/>
        <c:majorTickMark val="out"/>
        <c:minorTickMark val="none"/>
        <c:tickLblPos val="nextTo"/>
        <c:spPr>
          <a:ln>
            <a:solidFill>
              <a:srgbClr val="000000"/>
            </a:solidFill>
          </a:ln>
        </c:spPr>
        <c:txPr>
          <a:bodyPr/>
          <a:lstStyle/>
          <a:p>
            <a:pPr>
              <a:defRPr sz="2400">
                <a:solidFill>
                  <a:sysClr val="windowText" lastClr="000000"/>
                </a:solidFill>
              </a:defRPr>
            </a:pPr>
            <a:endParaRPr lang="en-US"/>
          </a:p>
        </c:txPr>
        <c:crossAx val="22497152"/>
        <c:crosses val="autoZero"/>
        <c:crossBetween val="between"/>
      </c:valAx>
      <c:spPr>
        <a:ln>
          <a:noFill/>
        </a:ln>
      </c:spPr>
    </c:plotArea>
    <c:legend>
      <c:legendPos val="r"/>
      <c:layout>
        <c:manualLayout>
          <c:xMode val="edge"/>
          <c:yMode val="edge"/>
          <c:x val="0.68450004604687575"/>
          <c:y val="0.11150744103328825"/>
          <c:w val="0.29941808260809505"/>
          <c:h val="0.52907848587329576"/>
        </c:manualLayout>
      </c:layout>
      <c:overlay val="0"/>
      <c:txPr>
        <a:bodyPr/>
        <a:lstStyle/>
        <a:p>
          <a:pPr>
            <a:defRPr sz="2800">
              <a:solidFill>
                <a:sysClr val="windowText" lastClr="000000"/>
              </a:solidFill>
            </a:defRPr>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bg1">
                <a:lumMod val="75000"/>
              </a:schemeClr>
            </a:solidFill>
            <a:ln w="25400" cmpd="sng">
              <a:solidFill>
                <a:prstClr val="black"/>
              </a:solidFill>
            </a:ln>
          </c:spPr>
          <c:invertIfNegative val="0"/>
          <c:dLbls>
            <c:dLbl>
              <c:idx val="0"/>
              <c:layout>
                <c:manualLayout>
                  <c:x val="0"/>
                  <c:y val="0.22101449275362339"/>
                </c:manualLayout>
              </c:layout>
              <c:tx>
                <c:rich>
                  <a:bodyPr/>
                  <a:lstStyle/>
                  <a:p>
                    <a:r>
                      <a:rPr lang="en-US" sz="1800" b="1" dirty="0" smtClean="0"/>
                      <a:t>0.0572</a:t>
                    </a:r>
                  </a:p>
                  <a:p>
                    <a:endParaRPr lang="en-US" sz="1200" b="1" dirty="0" smtClean="0"/>
                  </a:p>
                  <a:p>
                    <a:r>
                      <a:rPr lang="en-US" sz="1200" b="1" dirty="0" smtClean="0"/>
                      <a:t>(0.028-0.117)</a:t>
                    </a:r>
                    <a:endParaRPr lang="en-US" sz="1200" b="1" dirty="0"/>
                  </a:p>
                </c:rich>
              </c:tx>
              <c:showLegendKey val="0"/>
              <c:showVal val="1"/>
              <c:showCatName val="0"/>
              <c:showSerName val="0"/>
              <c:showPercent val="0"/>
              <c:showBubbleSize val="0"/>
            </c:dLbl>
            <c:dLbl>
              <c:idx val="1"/>
              <c:layout>
                <c:manualLayout>
                  <c:x val="-3.933767538316981E-4"/>
                  <c:y val="0.19565217391304315"/>
                </c:manualLayout>
              </c:layout>
              <c:tx>
                <c:rich>
                  <a:bodyPr/>
                  <a:lstStyle/>
                  <a:p>
                    <a:r>
                      <a:rPr lang="en-US" sz="1800" b="1" dirty="0" smtClean="0"/>
                      <a:t>0.118</a:t>
                    </a:r>
                  </a:p>
                  <a:p>
                    <a:endParaRPr lang="en-US" sz="1200" b="1" dirty="0" smtClean="0"/>
                  </a:p>
                  <a:p>
                    <a:r>
                      <a:rPr lang="en-US" sz="1200" b="1" dirty="0" smtClean="0"/>
                      <a:t>(0.065-0.205)</a:t>
                    </a:r>
                    <a:endParaRPr lang="en-US" sz="1200" b="1" dirty="0"/>
                  </a:p>
                </c:rich>
              </c:tx>
              <c:showLegendKey val="0"/>
              <c:showVal val="1"/>
              <c:showCatName val="0"/>
              <c:showSerName val="0"/>
              <c:showPercent val="0"/>
              <c:showBubbleSize val="0"/>
            </c:dLbl>
            <c:dLbl>
              <c:idx val="2"/>
              <c:layout>
                <c:manualLayout>
                  <c:x val="-4.8749675521329063E-3"/>
                  <c:y val="0.22463768115942057"/>
                </c:manualLayout>
              </c:layout>
              <c:tx>
                <c:rich>
                  <a:bodyPr/>
                  <a:lstStyle/>
                  <a:p>
                    <a:r>
                      <a:rPr lang="en-US" sz="1800" b="1" dirty="0" smtClean="0">
                        <a:solidFill>
                          <a:schemeClr val="tx1"/>
                        </a:solidFill>
                      </a:rPr>
                      <a:t>0.109</a:t>
                    </a:r>
                    <a:r>
                      <a:rPr lang="en-US" sz="1800" b="1" dirty="0" smtClean="0"/>
                      <a:t> </a:t>
                    </a:r>
                  </a:p>
                  <a:p>
                    <a:endParaRPr lang="en-US" sz="1200" b="1" dirty="0" smtClean="0"/>
                  </a:p>
                  <a:p>
                    <a:r>
                      <a:rPr lang="en-US" sz="1200" b="1" dirty="0" smtClean="0"/>
                      <a:t>(0.073-0.164)</a:t>
                    </a:r>
                    <a:endParaRPr lang="en-US" sz="1200" b="1" dirty="0"/>
                  </a:p>
                </c:rich>
              </c:tx>
              <c:showLegendKey val="0"/>
              <c:showVal val="1"/>
              <c:showCatName val="0"/>
              <c:showSerName val="0"/>
              <c:showPercent val="0"/>
              <c:showBubbleSize val="0"/>
            </c:dLbl>
            <c:txPr>
              <a:bodyPr/>
              <a:lstStyle/>
              <a:p>
                <a:pPr>
                  <a:defRPr sz="1200" b="1"/>
                </a:pPr>
                <a:endParaRPr lang="en-US"/>
              </a:p>
            </c:txPr>
            <c:showLegendKey val="0"/>
            <c:showVal val="1"/>
            <c:showCatName val="0"/>
            <c:showSerName val="0"/>
            <c:showPercent val="0"/>
            <c:showBubbleSize val="0"/>
            <c:showLeaderLines val="0"/>
          </c:dLbls>
          <c:cat>
            <c:strRef>
              <c:f>Sheet1!$A$12:$A$14</c:f>
              <c:strCache>
                <c:ptCount val="3"/>
                <c:pt idx="0">
                  <c:v>2009-10</c:v>
                </c:pt>
                <c:pt idx="1">
                  <c:v>2010-11</c:v>
                </c:pt>
                <c:pt idx="2">
                  <c:v>Years combined</c:v>
                </c:pt>
              </c:strCache>
            </c:strRef>
          </c:cat>
          <c:val>
            <c:numRef>
              <c:f>Sheet1!$B$12:$B$14</c:f>
              <c:numCache>
                <c:formatCode>General</c:formatCode>
                <c:ptCount val="3"/>
                <c:pt idx="0">
                  <c:v>5.7200000000000001E-2</c:v>
                </c:pt>
                <c:pt idx="1">
                  <c:v>0.11799999999999998</c:v>
                </c:pt>
                <c:pt idx="2">
                  <c:v>0.10900000000000011</c:v>
                </c:pt>
              </c:numCache>
            </c:numRef>
          </c:val>
        </c:ser>
        <c:dLbls>
          <c:showLegendKey val="0"/>
          <c:showVal val="1"/>
          <c:showCatName val="0"/>
          <c:showSerName val="0"/>
          <c:showPercent val="0"/>
          <c:showBubbleSize val="0"/>
        </c:dLbls>
        <c:gapWidth val="75"/>
        <c:axId val="22538880"/>
        <c:axId val="22540672"/>
      </c:barChart>
      <c:catAx>
        <c:axId val="22538880"/>
        <c:scaling>
          <c:orientation val="minMax"/>
        </c:scaling>
        <c:delete val="0"/>
        <c:axPos val="b"/>
        <c:majorTickMark val="none"/>
        <c:minorTickMark val="none"/>
        <c:tickLblPos val="nextTo"/>
        <c:spPr>
          <a:ln w="25400">
            <a:solidFill>
              <a:schemeClr val="tx1"/>
            </a:solidFill>
          </a:ln>
        </c:spPr>
        <c:txPr>
          <a:bodyPr/>
          <a:lstStyle/>
          <a:p>
            <a:pPr>
              <a:defRPr sz="1800" b="1"/>
            </a:pPr>
            <a:endParaRPr lang="en-US"/>
          </a:p>
        </c:txPr>
        <c:crossAx val="22540672"/>
        <c:crosses val="autoZero"/>
        <c:auto val="1"/>
        <c:lblAlgn val="ctr"/>
        <c:lblOffset val="100"/>
        <c:noMultiLvlLbl val="0"/>
      </c:catAx>
      <c:valAx>
        <c:axId val="22540672"/>
        <c:scaling>
          <c:orientation val="minMax"/>
        </c:scaling>
        <c:delete val="0"/>
        <c:axPos val="l"/>
        <c:title>
          <c:tx>
            <c:rich>
              <a:bodyPr/>
              <a:lstStyle/>
              <a:p>
                <a:pPr>
                  <a:defRPr/>
                </a:pPr>
                <a:r>
                  <a:rPr lang="en-US" sz="1800" dirty="0" smtClean="0"/>
                  <a:t>Survival</a:t>
                </a:r>
                <a:r>
                  <a:rPr lang="en-US" sz="1800" baseline="0" dirty="0" smtClean="0"/>
                  <a:t> Rate (Oct-Mar)</a:t>
                </a:r>
                <a:endParaRPr lang="en-US" sz="1800" dirty="0"/>
              </a:p>
            </c:rich>
          </c:tx>
          <c:layout/>
          <c:overlay val="0"/>
        </c:title>
        <c:numFmt formatCode="General" sourceLinked="1"/>
        <c:majorTickMark val="in"/>
        <c:minorTickMark val="none"/>
        <c:tickLblPos val="nextTo"/>
        <c:spPr>
          <a:ln w="25400">
            <a:solidFill>
              <a:schemeClr val="tx1"/>
            </a:solidFill>
          </a:ln>
        </c:spPr>
        <c:txPr>
          <a:bodyPr/>
          <a:lstStyle/>
          <a:p>
            <a:pPr>
              <a:defRPr sz="1400"/>
            </a:pPr>
            <a:endParaRPr lang="en-US"/>
          </a:p>
        </c:txPr>
        <c:crossAx val="2253888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ysClr val="window" lastClr="FFFFFF">
                <a:lumMod val="75000"/>
              </a:sysClr>
            </a:solidFill>
            <a:ln w="25400">
              <a:solidFill>
                <a:schemeClr val="tx1"/>
              </a:solidFill>
            </a:ln>
          </c:spPr>
          <c:invertIfNegative val="0"/>
          <c:dLbls>
            <c:dLbl>
              <c:idx val="0"/>
              <c:layout>
                <c:manualLayout>
                  <c:x val="0"/>
                  <c:y val="0.16279069767441864"/>
                </c:manualLayout>
              </c:layout>
              <c:tx>
                <c:rich>
                  <a:bodyPr/>
                  <a:lstStyle/>
                  <a:p>
                    <a:r>
                      <a:rPr lang="en-US" sz="1800" b="1" dirty="0" smtClean="0"/>
                      <a:t>0.528</a:t>
                    </a:r>
                  </a:p>
                  <a:p>
                    <a:endParaRPr lang="en-US" sz="1200" b="1" dirty="0" smtClean="0"/>
                  </a:p>
                  <a:p>
                    <a:r>
                      <a:rPr lang="en-US" sz="1200" b="1" dirty="0" smtClean="0"/>
                      <a:t>(0.348-0.80)</a:t>
                    </a:r>
                    <a:endParaRPr lang="en-US" sz="1200" b="1" dirty="0"/>
                  </a:p>
                </c:rich>
              </c:tx>
              <c:showLegendKey val="0"/>
              <c:showVal val="1"/>
              <c:showCatName val="0"/>
              <c:showSerName val="0"/>
              <c:showPercent val="0"/>
              <c:showBubbleSize val="0"/>
            </c:dLbl>
            <c:dLbl>
              <c:idx val="1"/>
              <c:layout>
                <c:manualLayout>
                  <c:x val="2.0576522762240932E-3"/>
                  <c:y val="0.22348606690121181"/>
                </c:manualLayout>
              </c:layout>
              <c:tx>
                <c:rich>
                  <a:bodyPr/>
                  <a:lstStyle/>
                  <a:p>
                    <a:r>
                      <a:rPr lang="en-US" sz="1800" b="1" dirty="0" smtClean="0"/>
                      <a:t>0.202</a:t>
                    </a:r>
                  </a:p>
                  <a:p>
                    <a:endParaRPr lang="en-US" sz="1200" b="1" dirty="0" smtClean="0"/>
                  </a:p>
                  <a:p>
                    <a:r>
                      <a:rPr lang="en-US" sz="1200" b="1" dirty="0" smtClean="0"/>
                      <a:t>(0.107-0.381)</a:t>
                    </a:r>
                    <a:endParaRPr lang="en-US" sz="1200" b="1" dirty="0"/>
                  </a:p>
                </c:rich>
              </c:tx>
              <c:showLegendKey val="0"/>
              <c:showVal val="1"/>
              <c:showCatName val="0"/>
              <c:showSerName val="0"/>
              <c:showPercent val="0"/>
              <c:showBubbleSize val="0"/>
            </c:dLbl>
            <c:dLbl>
              <c:idx val="2"/>
              <c:layout>
                <c:manualLayout>
                  <c:x val="-3.9733610884846362E-3"/>
                  <c:y val="0.23346540459038406"/>
                </c:manualLayout>
              </c:layout>
              <c:tx>
                <c:rich>
                  <a:bodyPr/>
                  <a:lstStyle/>
                  <a:p>
                    <a:r>
                      <a:rPr lang="en-US" sz="1800" b="1" dirty="0" smtClean="0"/>
                      <a:t>0.286</a:t>
                    </a:r>
                  </a:p>
                  <a:p>
                    <a:endParaRPr lang="en-US" sz="1200" b="1" dirty="0" smtClean="0"/>
                  </a:p>
                  <a:p>
                    <a:r>
                      <a:rPr lang="en-US" sz="1200" b="1" dirty="0" smtClean="0"/>
                      <a:t>(0.177-0.462)</a:t>
                    </a:r>
                    <a:endParaRPr lang="en-US" sz="1200" b="1"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Sheet1!$A$3:$A$5</c:f>
              <c:strCache>
                <c:ptCount val="3"/>
                <c:pt idx="0">
                  <c:v>2010</c:v>
                </c:pt>
                <c:pt idx="1">
                  <c:v>2011</c:v>
                </c:pt>
                <c:pt idx="2">
                  <c:v>Years combined</c:v>
                </c:pt>
              </c:strCache>
            </c:strRef>
          </c:cat>
          <c:val>
            <c:numRef>
              <c:f>Sheet1!$B$3:$B$5</c:f>
              <c:numCache>
                <c:formatCode>General</c:formatCode>
                <c:ptCount val="3"/>
                <c:pt idx="0">
                  <c:v>0.52800000000000002</c:v>
                </c:pt>
                <c:pt idx="1">
                  <c:v>0.20200000000000001</c:v>
                </c:pt>
                <c:pt idx="2">
                  <c:v>0.28600000000000031</c:v>
                </c:pt>
              </c:numCache>
            </c:numRef>
          </c:val>
        </c:ser>
        <c:dLbls>
          <c:showLegendKey val="0"/>
          <c:showVal val="1"/>
          <c:showCatName val="0"/>
          <c:showSerName val="0"/>
          <c:showPercent val="0"/>
          <c:showBubbleSize val="0"/>
        </c:dLbls>
        <c:gapWidth val="75"/>
        <c:axId val="25782144"/>
        <c:axId val="25783680"/>
      </c:barChart>
      <c:catAx>
        <c:axId val="25782144"/>
        <c:scaling>
          <c:orientation val="minMax"/>
        </c:scaling>
        <c:delete val="0"/>
        <c:axPos val="b"/>
        <c:majorTickMark val="none"/>
        <c:minorTickMark val="none"/>
        <c:tickLblPos val="nextTo"/>
        <c:spPr>
          <a:ln w="25400">
            <a:solidFill>
              <a:prstClr val="black"/>
            </a:solidFill>
          </a:ln>
        </c:spPr>
        <c:txPr>
          <a:bodyPr/>
          <a:lstStyle/>
          <a:p>
            <a:pPr>
              <a:defRPr sz="1800" b="1"/>
            </a:pPr>
            <a:endParaRPr lang="en-US"/>
          </a:p>
        </c:txPr>
        <c:crossAx val="25783680"/>
        <c:crosses val="autoZero"/>
        <c:auto val="1"/>
        <c:lblAlgn val="ctr"/>
        <c:lblOffset val="100"/>
        <c:noMultiLvlLbl val="0"/>
      </c:catAx>
      <c:valAx>
        <c:axId val="25783680"/>
        <c:scaling>
          <c:orientation val="minMax"/>
        </c:scaling>
        <c:delete val="0"/>
        <c:axPos val="l"/>
        <c:numFmt formatCode="General" sourceLinked="1"/>
        <c:majorTickMark val="none"/>
        <c:minorTickMark val="none"/>
        <c:tickLblPos val="nextTo"/>
        <c:spPr>
          <a:ln w="25400">
            <a:solidFill>
              <a:schemeClr val="tx1"/>
            </a:solidFill>
          </a:ln>
        </c:spPr>
        <c:txPr>
          <a:bodyPr/>
          <a:lstStyle/>
          <a:p>
            <a:pPr>
              <a:defRPr sz="1800" b="1"/>
            </a:pPr>
            <a:endParaRPr lang="en-US"/>
          </a:p>
        </c:txPr>
        <c:crossAx val="2578214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Second Order</c:v>
                </c:pt>
              </c:strCache>
            </c:strRef>
          </c:tx>
          <c:spPr>
            <a:solidFill>
              <a:schemeClr val="accent5">
                <a:lumMod val="50000"/>
              </a:schemeClr>
            </a:solidFill>
          </c:spPr>
          <c:invertIfNegative val="0"/>
          <c:cat>
            <c:strRef>
              <c:f>Sheet1!$A$2:$A$6</c:f>
              <c:strCache>
                <c:ptCount val="5"/>
                <c:pt idx="0">
                  <c:v>ES Woody</c:v>
                </c:pt>
                <c:pt idx="1">
                  <c:v>ES Herb</c:v>
                </c:pt>
                <c:pt idx="2">
                  <c:v>Row Crop</c:v>
                </c:pt>
                <c:pt idx="3">
                  <c:v>Forest</c:v>
                </c:pt>
                <c:pt idx="4">
                  <c:v>Pasture/ Hay</c:v>
                </c:pt>
              </c:strCache>
            </c:strRef>
          </c:cat>
          <c:val>
            <c:numRef>
              <c:f>Sheet1!$B$2:$B$6</c:f>
              <c:numCache>
                <c:formatCode>General</c:formatCode>
                <c:ptCount val="5"/>
                <c:pt idx="0">
                  <c:v>0.45598268584317775</c:v>
                </c:pt>
                <c:pt idx="1">
                  <c:v>0.20248399624347296</c:v>
                </c:pt>
                <c:pt idx="2">
                  <c:v>0.14267407436044297</c:v>
                </c:pt>
                <c:pt idx="3">
                  <c:v>0.11260068540930471</c:v>
                </c:pt>
                <c:pt idx="4">
                  <c:v>8.625855814360292E-2</c:v>
                </c:pt>
              </c:numCache>
            </c:numRef>
          </c:val>
        </c:ser>
        <c:ser>
          <c:idx val="1"/>
          <c:order val="1"/>
          <c:tx>
            <c:strRef>
              <c:f>Sheet1!$C$1</c:f>
              <c:strCache>
                <c:ptCount val="1"/>
                <c:pt idx="0">
                  <c:v>Third Order - Core</c:v>
                </c:pt>
              </c:strCache>
            </c:strRef>
          </c:tx>
          <c:spPr>
            <a:solidFill>
              <a:srgbClr val="47EA1A"/>
            </a:solidFill>
          </c:spPr>
          <c:invertIfNegative val="0"/>
          <c:cat>
            <c:strRef>
              <c:f>Sheet1!$A$2:$A$6</c:f>
              <c:strCache>
                <c:ptCount val="5"/>
                <c:pt idx="0">
                  <c:v>ES Woody</c:v>
                </c:pt>
                <c:pt idx="1">
                  <c:v>ES Herb</c:v>
                </c:pt>
                <c:pt idx="2">
                  <c:v>Row Crop</c:v>
                </c:pt>
                <c:pt idx="3">
                  <c:v>Forest</c:v>
                </c:pt>
                <c:pt idx="4">
                  <c:v>Pasture/ Hay</c:v>
                </c:pt>
              </c:strCache>
            </c:strRef>
          </c:cat>
          <c:val>
            <c:numRef>
              <c:f>Sheet1!$C$2:$C$6</c:f>
              <c:numCache>
                <c:formatCode>General</c:formatCode>
                <c:ptCount val="5"/>
                <c:pt idx="0">
                  <c:v>0.31549400795577937</c:v>
                </c:pt>
                <c:pt idx="1">
                  <c:v>0.25520278771397231</c:v>
                </c:pt>
                <c:pt idx="2">
                  <c:v>0.17266600309766791</c:v>
                </c:pt>
                <c:pt idx="3">
                  <c:v>0.17975922545658621</c:v>
                </c:pt>
                <c:pt idx="4">
                  <c:v>7.6877975775995547E-2</c:v>
                </c:pt>
              </c:numCache>
            </c:numRef>
          </c:val>
        </c:ser>
        <c:ser>
          <c:idx val="2"/>
          <c:order val="2"/>
          <c:tx>
            <c:strRef>
              <c:f>Sheet1!$D$1</c:f>
              <c:strCache>
                <c:ptCount val="1"/>
                <c:pt idx="0">
                  <c:v>Third Order - Point</c:v>
                </c:pt>
              </c:strCache>
            </c:strRef>
          </c:tx>
          <c:spPr>
            <a:solidFill>
              <a:srgbClr val="C00000"/>
            </a:solidFill>
          </c:spPr>
          <c:invertIfNegative val="0"/>
          <c:cat>
            <c:strRef>
              <c:f>Sheet1!$A$2:$A$6</c:f>
              <c:strCache>
                <c:ptCount val="5"/>
                <c:pt idx="0">
                  <c:v>ES Woody</c:v>
                </c:pt>
                <c:pt idx="1">
                  <c:v>ES Herb</c:v>
                </c:pt>
                <c:pt idx="2">
                  <c:v>Row Crop</c:v>
                </c:pt>
                <c:pt idx="3">
                  <c:v>Forest</c:v>
                </c:pt>
                <c:pt idx="4">
                  <c:v>Pasture/ Hay</c:v>
                </c:pt>
              </c:strCache>
            </c:strRef>
          </c:cat>
          <c:val>
            <c:numRef>
              <c:f>Sheet1!$D$2:$D$6</c:f>
              <c:numCache>
                <c:formatCode>General</c:formatCode>
                <c:ptCount val="5"/>
                <c:pt idx="0">
                  <c:v>0.64459175974786254</c:v>
                </c:pt>
                <c:pt idx="1">
                  <c:v>0.11416467745756249</c:v>
                </c:pt>
                <c:pt idx="2">
                  <c:v>7.4446292858931689E-3</c:v>
                </c:pt>
                <c:pt idx="3">
                  <c:v>0.21405840032527718</c:v>
                </c:pt>
                <c:pt idx="4">
                  <c:v>1.9740533183405531E-2</c:v>
                </c:pt>
              </c:numCache>
            </c:numRef>
          </c:val>
        </c:ser>
        <c:dLbls>
          <c:showLegendKey val="0"/>
          <c:showVal val="0"/>
          <c:showCatName val="0"/>
          <c:showSerName val="0"/>
          <c:showPercent val="0"/>
          <c:showBubbleSize val="0"/>
        </c:dLbls>
        <c:gapWidth val="150"/>
        <c:axId val="23684992"/>
        <c:axId val="23686528"/>
      </c:barChart>
      <c:catAx>
        <c:axId val="23684992"/>
        <c:scaling>
          <c:orientation val="minMax"/>
        </c:scaling>
        <c:delete val="0"/>
        <c:axPos val="b"/>
        <c:majorTickMark val="out"/>
        <c:minorTickMark val="none"/>
        <c:tickLblPos val="nextTo"/>
        <c:spPr>
          <a:ln>
            <a:solidFill>
              <a:schemeClr val="tx1"/>
            </a:solidFill>
          </a:ln>
        </c:spPr>
        <c:txPr>
          <a:bodyPr/>
          <a:lstStyle/>
          <a:p>
            <a:pPr>
              <a:defRPr sz="2400">
                <a:latin typeface="Times New Roman" pitchFamily="18" charset="0"/>
                <a:cs typeface="Times New Roman" pitchFamily="18" charset="0"/>
              </a:defRPr>
            </a:pPr>
            <a:endParaRPr lang="en-US"/>
          </a:p>
        </c:txPr>
        <c:crossAx val="23686528"/>
        <c:crosses val="autoZero"/>
        <c:auto val="1"/>
        <c:lblAlgn val="ctr"/>
        <c:lblOffset val="100"/>
        <c:noMultiLvlLbl val="0"/>
      </c:catAx>
      <c:valAx>
        <c:axId val="23686528"/>
        <c:scaling>
          <c:orientation val="minMax"/>
        </c:scaling>
        <c:delete val="0"/>
        <c:axPos val="l"/>
        <c:title>
          <c:tx>
            <c:rich>
              <a:bodyPr rot="-5400000" vert="horz"/>
              <a:lstStyle/>
              <a:p>
                <a:pPr>
                  <a:defRPr/>
                </a:pPr>
                <a:r>
                  <a:rPr lang="en-US" sz="2000" b="0" dirty="0" smtClean="0">
                    <a:latin typeface="Times New Roman" pitchFamily="18" charset="0"/>
                    <a:cs typeface="Times New Roman" pitchFamily="18" charset="0"/>
                  </a:rPr>
                  <a:t>Weight</a:t>
                </a:r>
                <a:r>
                  <a:rPr lang="en-US" sz="2000" b="0" baseline="0" dirty="0" smtClean="0">
                    <a:latin typeface="Times New Roman" pitchFamily="18" charset="0"/>
                    <a:cs typeface="Times New Roman" pitchFamily="18" charset="0"/>
                  </a:rPr>
                  <a:t> Selection Ratios</a:t>
                </a:r>
                <a:endParaRPr lang="en-US" sz="2000" b="0" dirty="0">
                  <a:latin typeface="Times New Roman" pitchFamily="18" charset="0"/>
                  <a:cs typeface="Times New Roman" pitchFamily="18" charset="0"/>
                </a:endParaRPr>
              </a:p>
            </c:rich>
          </c:tx>
          <c:layout/>
          <c:overlay val="0"/>
        </c:title>
        <c:numFmt formatCode="General" sourceLinked="1"/>
        <c:majorTickMark val="out"/>
        <c:minorTickMark val="none"/>
        <c:tickLblPos val="nextTo"/>
        <c:spPr>
          <a:ln>
            <a:solidFill>
              <a:schemeClr val="tx1"/>
            </a:solidFill>
          </a:ln>
        </c:spPr>
        <c:txPr>
          <a:bodyPr/>
          <a:lstStyle/>
          <a:p>
            <a:pPr>
              <a:defRPr>
                <a:latin typeface="Times New Roman" pitchFamily="18" charset="0"/>
                <a:cs typeface="Times New Roman" pitchFamily="18" charset="0"/>
              </a:defRPr>
            </a:pPr>
            <a:endParaRPr lang="en-US"/>
          </a:p>
        </c:txPr>
        <c:crossAx val="23684992"/>
        <c:crosses val="autoZero"/>
        <c:crossBetween val="between"/>
      </c:valAx>
    </c:plotArea>
    <c:legend>
      <c:legendPos val="r"/>
      <c:layout>
        <c:manualLayout>
          <c:xMode val="edge"/>
          <c:yMode val="edge"/>
          <c:x val="0.61561181305825363"/>
          <c:y val="0.16536453776611254"/>
          <c:w val="0.23371513153879095"/>
          <c:h val="0.17236706522795761"/>
        </c:manualLayout>
      </c:layout>
      <c:overlay val="0"/>
      <c:txPr>
        <a:bodyPr/>
        <a:lstStyle/>
        <a:p>
          <a:pPr>
            <a:defRPr sz="2000">
              <a:latin typeface="Times New Roman" pitchFamily="18" charset="0"/>
              <a:cs typeface="Times New Roman"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0.69298</cdr:x>
      <cdr:y>0.6547</cdr:y>
    </cdr:from>
    <cdr:to>
      <cdr:x>0.95614</cdr:x>
      <cdr:y>0.84063</cdr:y>
    </cdr:to>
    <cdr:sp macro="" textlink="">
      <cdr:nvSpPr>
        <cdr:cNvPr id="2" name="TextBox 1"/>
        <cdr:cNvSpPr txBox="1"/>
      </cdr:nvSpPr>
      <cdr:spPr>
        <a:xfrm xmlns:a="http://schemas.openxmlformats.org/drawingml/2006/main">
          <a:off x="6019800" y="3756444"/>
          <a:ext cx="2286000"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aseline="30000" dirty="0" smtClean="0"/>
            <a:t>*</a:t>
          </a:r>
          <a:r>
            <a:rPr lang="en-US" sz="2800" dirty="0" smtClean="0"/>
            <a:t>Rank of mean </a:t>
          </a:r>
        </a:p>
        <a:p xmlns:a="http://schemas.openxmlformats.org/drawingml/2006/main">
          <a:r>
            <a:rPr lang="en-US" sz="2800" dirty="0" smtClean="0"/>
            <a:t>  covey density</a:t>
          </a:r>
          <a:endParaRPr lang="en-US" sz="2800" baseline="30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F75BAB-0E02-4493-A53D-69A1BDE1104D}" type="datetimeFigureOut">
              <a:rPr lang="en-US" smtClean="0"/>
              <a:pPr/>
              <a:t>6/21/2012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89794F-3F88-488D-B967-E4D0E6E2D732}" type="slidenum">
              <a:rPr lang="en-US" smtClean="0"/>
              <a:pPr/>
              <a:t>‹#›</a:t>
            </a:fld>
            <a:endParaRPr lang="en-US"/>
          </a:p>
        </p:txBody>
      </p:sp>
    </p:spTree>
    <p:extLst>
      <p:ext uri="{BB962C8B-B14F-4D97-AF65-F5344CB8AC3E}">
        <p14:creationId xmlns:p14="http://schemas.microsoft.com/office/powerpoint/2010/main" val="26177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5DD65C2C-AF3A-4976-9380-F227FD885D95}" type="slidenum">
              <a:rPr lang="en-US"/>
              <a:pPr>
                <a:defRPr/>
              </a:pPr>
              <a:t>3</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Population changes in US and Ohio</a:t>
            </a:r>
          </a:p>
          <a:p>
            <a:pPr eaLnBrk="1" hangingPunct="1"/>
            <a:endParaRPr lang="en-US" dirty="0" smtClean="0">
              <a:latin typeface="Times New Roman" pitchFamily="18" charset="0"/>
            </a:endParaRPr>
          </a:p>
          <a:p>
            <a:pPr eaLnBrk="1" hangingPunct="1"/>
            <a:r>
              <a:rPr lang="en-US" dirty="0" smtClean="0">
                <a:latin typeface="Times New Roman" pitchFamily="18" charset="0"/>
              </a:rPr>
              <a:t>Show</a:t>
            </a:r>
            <a:r>
              <a:rPr lang="en-US" baseline="0" dirty="0" smtClean="0">
                <a:latin typeface="Times New Roman" pitchFamily="18" charset="0"/>
              </a:rPr>
              <a:t> </a:t>
            </a:r>
            <a:r>
              <a:rPr lang="en-US" baseline="0" dirty="0" err="1" smtClean="0">
                <a:latin typeface="Times New Roman" pitchFamily="18" charset="0"/>
              </a:rPr>
              <a:t>kriging</a:t>
            </a:r>
            <a:r>
              <a:rPr lang="en-US" baseline="0" dirty="0" smtClean="0">
                <a:latin typeface="Times New Roman" pitchFamily="18" charset="0"/>
              </a:rPr>
              <a:t> and then say that the study was initiated to look at bobwhite population dynamics in the core of their current distribution in the state.</a:t>
            </a:r>
            <a:endParaRPr lang="en-US"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t>Coveys used habitat non-randomly at all scales</a:t>
            </a:r>
          </a:p>
          <a:p>
            <a:pPr lvl="1"/>
            <a:r>
              <a:rPr lang="en-US" sz="2000" dirty="0" smtClean="0"/>
              <a:t>Site differences at 2</a:t>
            </a:r>
            <a:r>
              <a:rPr lang="en-US" sz="2000" baseline="30000" dirty="0" smtClean="0"/>
              <a:t>nd</a:t>
            </a:r>
            <a:r>
              <a:rPr lang="en-US" sz="2000" dirty="0" smtClean="0"/>
              <a:t> Order and 3</a:t>
            </a:r>
            <a:r>
              <a:rPr lang="en-US" sz="2000" baseline="30000" dirty="0" smtClean="0"/>
              <a:t>rd</a:t>
            </a:r>
            <a:r>
              <a:rPr lang="en-US" sz="2000" dirty="0" smtClean="0"/>
              <a:t> Order Point</a:t>
            </a:r>
          </a:p>
          <a:p>
            <a:r>
              <a:rPr lang="en-US" sz="2800" dirty="0" smtClean="0"/>
              <a:t>Early successional woody (e.g. fencerows and ditches) most important at all scales</a:t>
            </a:r>
            <a:endParaRPr lang="en-US" sz="2400" dirty="0" smtClean="0"/>
          </a:p>
          <a:p>
            <a:r>
              <a:rPr lang="en-US" sz="2800" dirty="0" smtClean="0"/>
              <a:t>Variable forest, grassland selection</a:t>
            </a:r>
          </a:p>
          <a:p>
            <a:pPr lvl="1"/>
            <a:r>
              <a:rPr lang="en-US" sz="2400" dirty="0" smtClean="0"/>
              <a:t>Grassland site differences</a:t>
            </a:r>
          </a:p>
          <a:p>
            <a:endParaRPr lang="en-US" dirty="0"/>
          </a:p>
        </p:txBody>
      </p:sp>
      <p:sp>
        <p:nvSpPr>
          <p:cNvPr id="4" name="Slide Number Placeholder 3"/>
          <p:cNvSpPr>
            <a:spLocks noGrp="1"/>
          </p:cNvSpPr>
          <p:nvPr>
            <p:ph type="sldNum" sz="quarter" idx="10"/>
          </p:nvPr>
        </p:nvSpPr>
        <p:spPr/>
        <p:txBody>
          <a:bodyPr/>
          <a:lstStyle/>
          <a:p>
            <a:fld id="{1CD1E256-F52F-4837-BB01-0870265DE070}"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got this</a:t>
            </a:r>
            <a:endParaRPr lang="en-US" dirty="0"/>
          </a:p>
        </p:txBody>
      </p:sp>
      <p:sp>
        <p:nvSpPr>
          <p:cNvPr id="4" name="Slide Number Placeholder 3"/>
          <p:cNvSpPr>
            <a:spLocks noGrp="1"/>
          </p:cNvSpPr>
          <p:nvPr>
            <p:ph type="sldNum" sz="quarter" idx="10"/>
          </p:nvPr>
        </p:nvSpPr>
        <p:spPr/>
        <p:txBody>
          <a:bodyPr/>
          <a:lstStyle/>
          <a:p>
            <a:fld id="{D9A5EFED-8624-4C2C-BC2C-52ACC4A7F25A}" type="slidenum">
              <a:rPr lang="en-US" smtClean="0"/>
              <a:pPr/>
              <a:t>24</a:t>
            </a:fld>
            <a:endParaRPr lang="en-US"/>
          </a:p>
        </p:txBody>
      </p:sp>
    </p:spTree>
    <p:extLst>
      <p:ext uri="{BB962C8B-B14F-4D97-AF65-F5344CB8AC3E}">
        <p14:creationId xmlns:p14="http://schemas.microsoft.com/office/powerpoint/2010/main" val="412506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difference in horizontal visual obstruction in grass fields dominated by fescue and warm season grasses with woody cover</a:t>
            </a:r>
            <a:endParaRPr lang="en-US" dirty="0"/>
          </a:p>
        </p:txBody>
      </p:sp>
      <p:sp>
        <p:nvSpPr>
          <p:cNvPr id="4" name="Slide Number Placeholder 3"/>
          <p:cNvSpPr>
            <a:spLocks noGrp="1"/>
          </p:cNvSpPr>
          <p:nvPr>
            <p:ph type="sldNum" sz="quarter" idx="10"/>
          </p:nvPr>
        </p:nvSpPr>
        <p:spPr/>
        <p:txBody>
          <a:bodyPr/>
          <a:lstStyle/>
          <a:p>
            <a:fld id="{D9A5EFED-8624-4C2C-BC2C-52ACC4A7F25A}" type="slidenum">
              <a:rPr lang="en-US" smtClean="0"/>
              <a:pPr/>
              <a:t>26</a:t>
            </a:fld>
            <a:endParaRPr lang="en-US"/>
          </a:p>
        </p:txBody>
      </p:sp>
    </p:spTree>
    <p:extLst>
      <p:ext uri="{BB962C8B-B14F-4D97-AF65-F5344CB8AC3E}">
        <p14:creationId xmlns:p14="http://schemas.microsoft.com/office/powerpoint/2010/main" val="89536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2D7AEFE-5F04-46F7-98CA-E5BE62DAE369}" type="slidenum">
              <a:rPr lang="en-US" smtClean="0"/>
              <a:pPr>
                <a:defRPr/>
              </a:pPr>
              <a:t>29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a:t>
            </a:r>
            <a:r>
              <a:rPr lang="en-US" baseline="0" dirty="0" smtClean="0"/>
              <a:t> fitness advantage woody cover </a:t>
            </a:r>
            <a:r>
              <a:rPr lang="en-US" baseline="0" smtClean="0"/>
              <a:t>near food</a:t>
            </a:r>
            <a:endParaRPr lang="en-US"/>
          </a:p>
        </p:txBody>
      </p:sp>
      <p:sp>
        <p:nvSpPr>
          <p:cNvPr id="4" name="Slide Number Placeholder 3"/>
          <p:cNvSpPr>
            <a:spLocks noGrp="1"/>
          </p:cNvSpPr>
          <p:nvPr>
            <p:ph type="sldNum" sz="quarter" idx="10"/>
          </p:nvPr>
        </p:nvSpPr>
        <p:spPr/>
        <p:txBody>
          <a:bodyPr/>
          <a:lstStyle/>
          <a:p>
            <a:pPr>
              <a:defRPr/>
            </a:pPr>
            <a:fld id="{72D7AEFE-5F04-46F7-98CA-E5BE62DAE369}" type="slidenum">
              <a:rPr lang="en-US" smtClean="0"/>
              <a:pPr>
                <a:defRPr/>
              </a:pPr>
              <a:t>30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E1AF32-0369-4EB9-B451-EBAE8D49C8FD}" type="slidenum">
              <a:rPr lang="en-US" smtClean="0"/>
              <a:pPr/>
              <a:t>34</a:t>
            </a:fld>
            <a:endParaRPr lang="en-US"/>
          </a:p>
        </p:txBody>
      </p:sp>
    </p:spTree>
    <p:extLst>
      <p:ext uri="{BB962C8B-B14F-4D97-AF65-F5344CB8AC3E}">
        <p14:creationId xmlns:p14="http://schemas.microsoft.com/office/powerpoint/2010/main" val="2522918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E26726-19B2-4196-BB3D-F3C88F377294}" type="slidenum">
              <a:rPr lang="en-US" smtClean="0"/>
              <a:pPr/>
              <a:t>35</a:t>
            </a:fld>
            <a:endParaRPr lang="en-US"/>
          </a:p>
        </p:txBody>
      </p:sp>
    </p:spTree>
    <p:extLst>
      <p:ext uri="{BB962C8B-B14F-4D97-AF65-F5344CB8AC3E}">
        <p14:creationId xmlns:p14="http://schemas.microsoft.com/office/powerpoint/2010/main" val="342320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D2C577-CE8C-43DE-B88F-73B396D5C123}"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2C577-CE8C-43DE-B88F-73B396D5C123}"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2C577-CE8C-43DE-B88F-73B396D5C123}"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2C577-CE8C-43DE-B88F-73B396D5C123}"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2C577-CE8C-43DE-B88F-73B396D5C123}" type="datetimeFigureOut">
              <a:rPr lang="en-US" smtClean="0"/>
              <a:pPr/>
              <a:t>6/21/2012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D2C577-CE8C-43DE-B88F-73B396D5C123}"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D2C577-CE8C-43DE-B88F-73B396D5C123}" type="datetimeFigureOut">
              <a:rPr lang="en-US" smtClean="0"/>
              <a:pPr/>
              <a:t>6/21/2012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D2C577-CE8C-43DE-B88F-73B396D5C123}" type="datetimeFigureOut">
              <a:rPr lang="en-US" smtClean="0"/>
              <a:pPr/>
              <a:t>6/21/2012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2C577-CE8C-43DE-B88F-73B396D5C123}" type="datetimeFigureOut">
              <a:rPr lang="en-US" smtClean="0"/>
              <a:pPr/>
              <a:t>6/21/2012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2C577-CE8C-43DE-B88F-73B396D5C123}"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2C577-CE8C-43DE-B88F-73B396D5C123}" type="datetimeFigureOut">
              <a:rPr lang="en-US" smtClean="0"/>
              <a:pPr/>
              <a:t>6/21/2012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9AB93-7A93-4332-A09B-4938E1F65F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C577-CE8C-43DE-B88F-73B396D5C123}" type="datetimeFigureOut">
              <a:rPr lang="en-US" smtClean="0"/>
              <a:pPr/>
              <a:t>6/21/2012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9AB93-7A93-4332-A09B-4938E1F65F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Wiley.144@osu.ed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8600"/>
            <a:ext cx="7010400" cy="1847850"/>
          </a:xfrm>
        </p:spPr>
        <p:txBody>
          <a:bodyPr>
            <a:normAutofit fontScale="90000"/>
          </a:bodyPr>
          <a:lstStyle/>
          <a:p>
            <a:r>
              <a:rPr lang="en-US" dirty="0" smtClean="0"/>
              <a:t>Population Ecology and Habitat Relationships of Northern Bobwhites in Southwestern Ohio</a:t>
            </a:r>
            <a:endParaRPr lang="en-US" dirty="0"/>
          </a:p>
        </p:txBody>
      </p:sp>
      <p:sp>
        <p:nvSpPr>
          <p:cNvPr id="3" name="Subtitle 2"/>
          <p:cNvSpPr>
            <a:spLocks noGrp="1"/>
          </p:cNvSpPr>
          <p:nvPr>
            <p:ph type="subTitle" idx="1"/>
          </p:nvPr>
        </p:nvSpPr>
        <p:spPr>
          <a:xfrm>
            <a:off x="3657600" y="2590800"/>
            <a:ext cx="3124200" cy="2286000"/>
          </a:xfrm>
        </p:spPr>
        <p:txBody>
          <a:bodyPr>
            <a:normAutofit/>
          </a:bodyPr>
          <a:lstStyle/>
          <a:p>
            <a:pPr algn="l"/>
            <a:r>
              <a:rPr lang="en-US" sz="2800" dirty="0" smtClean="0">
                <a:solidFill>
                  <a:schemeClr val="tx1"/>
                </a:solidFill>
              </a:rPr>
              <a:t>Robert J. Gates,</a:t>
            </a:r>
          </a:p>
          <a:p>
            <a:pPr algn="l"/>
            <a:r>
              <a:rPr lang="en-US" sz="2800" dirty="0" smtClean="0">
                <a:solidFill>
                  <a:schemeClr val="tx1"/>
                </a:solidFill>
              </a:rPr>
              <a:t>Adam K. </a:t>
            </a:r>
            <a:r>
              <a:rPr lang="en-US" sz="2800" dirty="0" err="1" smtClean="0">
                <a:solidFill>
                  <a:schemeClr val="tx1"/>
                </a:solidFill>
              </a:rPr>
              <a:t>Janke</a:t>
            </a:r>
            <a:r>
              <a:rPr lang="en-US" sz="2800" dirty="0" smtClean="0">
                <a:solidFill>
                  <a:schemeClr val="tx1"/>
                </a:solidFill>
              </a:rPr>
              <a:t>,</a:t>
            </a:r>
          </a:p>
          <a:p>
            <a:pPr algn="l"/>
            <a:r>
              <a:rPr lang="en-US" sz="2800" dirty="0" smtClean="0">
                <a:solidFill>
                  <a:schemeClr val="tx1"/>
                </a:solidFill>
              </a:rPr>
              <a:t>Marjorie R. </a:t>
            </a:r>
            <a:r>
              <a:rPr lang="en-US" sz="2800" dirty="0" err="1" smtClean="0">
                <a:solidFill>
                  <a:schemeClr val="tx1"/>
                </a:solidFill>
              </a:rPr>
              <a:t>Liberati</a:t>
            </a:r>
            <a:endParaRPr lang="en-US" sz="2800" dirty="0" smtClean="0">
              <a:solidFill>
                <a:schemeClr val="tx1"/>
              </a:solidFill>
            </a:endParaRPr>
          </a:p>
          <a:p>
            <a:pPr algn="l"/>
            <a:r>
              <a:rPr lang="en-US" sz="2800" dirty="0" smtClean="0">
                <a:solidFill>
                  <a:schemeClr val="tx1"/>
                </a:solidFill>
              </a:rPr>
              <a:t>Mark J. Wiley</a:t>
            </a:r>
            <a:endParaRPr lang="en-US" sz="2800" dirty="0">
              <a:solidFill>
                <a:schemeClr val="tx1"/>
              </a:solidFill>
            </a:endParaRPr>
          </a:p>
        </p:txBody>
      </p:sp>
      <p:sp>
        <p:nvSpPr>
          <p:cNvPr id="4" name="TextBox 3"/>
          <p:cNvSpPr txBox="1"/>
          <p:nvPr/>
        </p:nvSpPr>
        <p:spPr>
          <a:xfrm>
            <a:off x="2057400" y="5486400"/>
            <a:ext cx="6858000" cy="954107"/>
          </a:xfrm>
          <a:prstGeom prst="rect">
            <a:avLst/>
          </a:prstGeom>
          <a:noFill/>
        </p:spPr>
        <p:txBody>
          <a:bodyPr wrap="square" rtlCol="0">
            <a:spAutoFit/>
          </a:bodyPr>
          <a:lstStyle/>
          <a:p>
            <a:r>
              <a:rPr lang="en-US" sz="2800" i="1" dirty="0"/>
              <a:t>School of Environment and Natural Resources, Ohio State University, Columbus, OH </a:t>
            </a:r>
            <a:r>
              <a:rPr lang="en-US" sz="2800" i="1" dirty="0" smtClean="0"/>
              <a:t>43201</a:t>
            </a:r>
            <a:endParaRPr lang="en-US" dirty="0"/>
          </a:p>
        </p:txBody>
      </p:sp>
      <p:pic>
        <p:nvPicPr>
          <p:cNvPr id="5" name="Picture 4" descr="TWEL Logo Good.png"/>
          <p:cNvPicPr>
            <a:picLocks noChangeAspect="1"/>
          </p:cNvPicPr>
          <p:nvPr/>
        </p:nvPicPr>
        <p:blipFill>
          <a:blip r:embed="rId3" cstate="screen"/>
          <a:stretch>
            <a:fillRect/>
          </a:stretch>
        </p:blipFill>
        <p:spPr>
          <a:xfrm>
            <a:off x="6664080" y="2362199"/>
            <a:ext cx="2251320" cy="1058035"/>
          </a:xfrm>
          <a:prstGeom prst="rect">
            <a:avLst/>
          </a:prstGeom>
        </p:spPr>
      </p:pic>
      <p:pic>
        <p:nvPicPr>
          <p:cNvPr id="6" name="Picture 5" descr="PR Logo.jpg"/>
          <p:cNvPicPr>
            <a:picLocks noChangeAspect="1"/>
          </p:cNvPicPr>
          <p:nvPr/>
        </p:nvPicPr>
        <p:blipFill>
          <a:blip r:embed="rId4" cstate="screen">
            <a:clrChange>
              <a:clrFrom>
                <a:srgbClr val="FFFFFF"/>
              </a:clrFrom>
              <a:clrTo>
                <a:srgbClr val="FFFFFF">
                  <a:alpha val="0"/>
                </a:srgbClr>
              </a:clrTo>
            </a:clrChange>
          </a:blip>
          <a:stretch>
            <a:fillRect/>
          </a:stretch>
        </p:blipFill>
        <p:spPr>
          <a:xfrm>
            <a:off x="7792839" y="3918399"/>
            <a:ext cx="970161" cy="958401"/>
          </a:xfrm>
          <a:prstGeom prst="rect">
            <a:avLst/>
          </a:prstGeom>
        </p:spPr>
      </p:pic>
      <p:pic>
        <p:nvPicPr>
          <p:cNvPr id="8" name="Picture 7" descr="DOW2.png"/>
          <p:cNvPicPr>
            <a:picLocks noChangeAspect="1"/>
          </p:cNvPicPr>
          <p:nvPr/>
        </p:nvPicPr>
        <p:blipFill>
          <a:blip r:embed="rId5" cstate="screen">
            <a:clrChange>
              <a:clrFrom>
                <a:srgbClr val="FFFFFF"/>
              </a:clrFrom>
              <a:clrTo>
                <a:srgbClr val="FFFFFF">
                  <a:alpha val="0"/>
                </a:srgbClr>
              </a:clrTo>
            </a:clrChange>
          </a:blip>
          <a:srcRect/>
          <a:stretch>
            <a:fillRect/>
          </a:stretch>
        </p:blipFill>
        <p:spPr>
          <a:xfrm>
            <a:off x="6739895" y="3833649"/>
            <a:ext cx="956306" cy="11955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endParaRPr>
          </a:p>
        </p:txBody>
      </p:sp>
      <p:pic>
        <p:nvPicPr>
          <p:cNvPr id="4" name="Picture 3" descr="NLCD_Map_ActiveSites.jpg"/>
          <p:cNvPicPr>
            <a:picLocks noChangeAspect="1"/>
          </p:cNvPicPr>
          <p:nvPr/>
        </p:nvPicPr>
        <p:blipFill>
          <a:blip r:embed="rId2" cstate="screen"/>
          <a:stretch>
            <a:fillRect/>
          </a:stretch>
        </p:blipFill>
        <p:spPr>
          <a:xfrm>
            <a:off x="68580" y="-50915"/>
            <a:ext cx="9006840" cy="695983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 composition</a:t>
            </a:r>
            <a:endParaRPr lang="en-US" dirty="0"/>
          </a:p>
        </p:txBody>
      </p:sp>
      <p:sp>
        <p:nvSpPr>
          <p:cNvPr id="5" name="Content Placeholder 4"/>
          <p:cNvSpPr>
            <a:spLocks noGrp="1"/>
          </p:cNvSpPr>
          <p:nvPr>
            <p:ph idx="1"/>
          </p:nvPr>
        </p:nvSpPr>
        <p:spPr/>
        <p:txBody>
          <a:bodyPr/>
          <a:lstStyle/>
          <a:p>
            <a:endParaRPr lang="en-US"/>
          </a:p>
        </p:txBody>
      </p:sp>
      <p:graphicFrame>
        <p:nvGraphicFramePr>
          <p:cNvPr id="6" name="Content Placeholder 3"/>
          <p:cNvGraphicFramePr>
            <a:graphicFrameLocks/>
          </p:cNvGraphicFramePr>
          <p:nvPr/>
        </p:nvGraphicFramePr>
        <p:xfrm>
          <a:off x="457200" y="1120356"/>
          <a:ext cx="8686800" cy="573764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4000" y="4491335"/>
            <a:ext cx="340158" cy="461665"/>
          </a:xfrm>
          <a:prstGeom prst="rect">
            <a:avLst/>
          </a:prstGeom>
          <a:noFill/>
        </p:spPr>
        <p:txBody>
          <a:bodyPr wrap="none" rtlCol="0">
            <a:spAutoFit/>
          </a:bodyPr>
          <a:lstStyle/>
          <a:p>
            <a:r>
              <a:rPr lang="en-US" sz="2400" b="1" dirty="0" smtClean="0"/>
              <a:t>1</a:t>
            </a:r>
            <a:endParaRPr lang="en-US" sz="2400" b="1" dirty="0"/>
          </a:p>
        </p:txBody>
      </p:sp>
      <p:sp>
        <p:nvSpPr>
          <p:cNvPr id="8" name="TextBox 7"/>
          <p:cNvSpPr txBox="1"/>
          <p:nvPr/>
        </p:nvSpPr>
        <p:spPr>
          <a:xfrm>
            <a:off x="3124200" y="4495800"/>
            <a:ext cx="340158" cy="461665"/>
          </a:xfrm>
          <a:prstGeom prst="rect">
            <a:avLst/>
          </a:prstGeom>
          <a:noFill/>
        </p:spPr>
        <p:txBody>
          <a:bodyPr wrap="none" rtlCol="0">
            <a:spAutoFit/>
          </a:bodyPr>
          <a:lstStyle/>
          <a:p>
            <a:r>
              <a:rPr lang="en-US" sz="2400" b="1" dirty="0" smtClean="0"/>
              <a:t>2</a:t>
            </a:r>
            <a:endParaRPr lang="en-US" sz="2400" b="1" dirty="0"/>
          </a:p>
        </p:txBody>
      </p:sp>
      <p:sp>
        <p:nvSpPr>
          <p:cNvPr id="9" name="TextBox 8"/>
          <p:cNvSpPr txBox="1"/>
          <p:nvPr/>
        </p:nvSpPr>
        <p:spPr>
          <a:xfrm>
            <a:off x="4231842" y="4495800"/>
            <a:ext cx="340158" cy="461665"/>
          </a:xfrm>
          <a:prstGeom prst="rect">
            <a:avLst/>
          </a:prstGeom>
          <a:noFill/>
        </p:spPr>
        <p:txBody>
          <a:bodyPr wrap="none" rtlCol="0">
            <a:spAutoFit/>
          </a:bodyPr>
          <a:lstStyle/>
          <a:p>
            <a:r>
              <a:rPr lang="en-US" sz="2400" b="1" dirty="0" smtClean="0"/>
              <a:t>4</a:t>
            </a:r>
            <a:endParaRPr lang="en-US" sz="2400" b="1" dirty="0"/>
          </a:p>
        </p:txBody>
      </p:sp>
      <p:sp>
        <p:nvSpPr>
          <p:cNvPr id="10" name="TextBox 9"/>
          <p:cNvSpPr txBox="1"/>
          <p:nvPr/>
        </p:nvSpPr>
        <p:spPr>
          <a:xfrm>
            <a:off x="1981200" y="4495800"/>
            <a:ext cx="442750" cy="461665"/>
          </a:xfrm>
          <a:prstGeom prst="rect">
            <a:avLst/>
          </a:prstGeom>
          <a:noFill/>
        </p:spPr>
        <p:txBody>
          <a:bodyPr wrap="none" rtlCol="0">
            <a:spAutoFit/>
          </a:bodyPr>
          <a:lstStyle/>
          <a:p>
            <a:r>
              <a:rPr lang="en-US" sz="2400" b="1" dirty="0" smtClean="0"/>
              <a:t>3</a:t>
            </a:r>
            <a:r>
              <a:rPr lang="en-US" sz="2400" b="1" baseline="30000" dirty="0" smtClean="0"/>
              <a:t>*</a:t>
            </a:r>
            <a:endParaRPr lang="en-US"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4" descr="H:\for Bret\IMG_0935.JPG"/>
          <p:cNvPicPr>
            <a:picLocks noChangeAspect="1" noChangeArrowheads="1"/>
          </p:cNvPicPr>
          <p:nvPr/>
        </p:nvPicPr>
        <p:blipFill>
          <a:blip r:embed="rId3" cstate="print">
            <a:lum bright="34000" contrast="-19000"/>
          </a:blip>
          <a:srcRect/>
          <a:stretch>
            <a:fillRect/>
          </a:stretch>
        </p:blipFill>
        <p:spPr>
          <a:xfrm>
            <a:off x="0" y="0"/>
            <a:ext cx="9144000" cy="6858000"/>
          </a:xfrm>
          <a:prstGeom prst="rect">
            <a:avLst/>
          </a:prstGeom>
          <a:noFill/>
        </p:spPr>
      </p:pic>
      <p:sp>
        <p:nvSpPr>
          <p:cNvPr id="2" name="Title 1"/>
          <p:cNvSpPr>
            <a:spLocks noGrp="1"/>
          </p:cNvSpPr>
          <p:nvPr>
            <p:ph type="title"/>
          </p:nvPr>
        </p:nvSpPr>
        <p:spPr>
          <a:xfrm>
            <a:off x="152400" y="228600"/>
            <a:ext cx="8839200" cy="1143000"/>
          </a:xfrm>
        </p:spPr>
        <p:txBody>
          <a:bodyPr>
            <a:normAutofit fontScale="90000"/>
          </a:bodyPr>
          <a:lstStyle/>
          <a:p>
            <a:pPr algn="l"/>
            <a:r>
              <a:rPr lang="en-US" sz="4200" dirty="0" smtClean="0"/>
              <a:t>Demographic Parameters: Fall Winter Survival </a:t>
            </a:r>
            <a:endParaRPr lang="en-US" sz="2700" dirty="0"/>
          </a:p>
        </p:txBody>
      </p:sp>
      <p:sp>
        <p:nvSpPr>
          <p:cNvPr id="3" name="Content Placeholder 2"/>
          <p:cNvSpPr>
            <a:spLocks noGrp="1"/>
          </p:cNvSpPr>
          <p:nvPr>
            <p:ph idx="1"/>
          </p:nvPr>
        </p:nvSpPr>
        <p:spPr>
          <a:xfrm>
            <a:off x="457200" y="1600201"/>
            <a:ext cx="8229600" cy="1676400"/>
          </a:xfrm>
        </p:spPr>
        <p:txBody>
          <a:bodyPr>
            <a:normAutofit fontScale="92500" lnSpcReduction="20000"/>
          </a:bodyPr>
          <a:lstStyle/>
          <a:p>
            <a:r>
              <a:rPr lang="en-US" dirty="0" smtClean="0"/>
              <a:t>Kaplan-Meier estimates of adult and juvenile survival (October-March 2009-2011) from radio-marked birds at Wildcat, </a:t>
            </a:r>
            <a:r>
              <a:rPr lang="en-US" dirty="0" err="1" smtClean="0"/>
              <a:t>Thurner</a:t>
            </a:r>
            <a:r>
              <a:rPr lang="en-US" dirty="0" smtClean="0"/>
              <a:t>, Fee, and Peach Orchard sites.</a:t>
            </a:r>
          </a:p>
          <a:p>
            <a:pPr lvl="1"/>
            <a:endParaRPr lang="en-US" dirty="0"/>
          </a:p>
        </p:txBody>
      </p:sp>
      <p:graphicFrame>
        <p:nvGraphicFramePr>
          <p:cNvPr id="5" name="Chart 4"/>
          <p:cNvGraphicFramePr/>
          <p:nvPr/>
        </p:nvGraphicFramePr>
        <p:xfrm>
          <a:off x="1066800" y="3200400"/>
          <a:ext cx="6934200" cy="3505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3800" dirty="0" smtClean="0"/>
              <a:t>Demographic Parameters: Summer Survival </a:t>
            </a:r>
            <a:endParaRPr lang="en-US" sz="3800" dirty="0"/>
          </a:p>
        </p:txBody>
      </p:sp>
      <p:sp>
        <p:nvSpPr>
          <p:cNvPr id="3" name="Content Placeholder 2"/>
          <p:cNvSpPr>
            <a:spLocks noGrp="1"/>
          </p:cNvSpPr>
          <p:nvPr>
            <p:ph idx="1"/>
          </p:nvPr>
        </p:nvSpPr>
        <p:spPr>
          <a:xfrm>
            <a:off x="457200" y="1371600"/>
            <a:ext cx="8229600" cy="1676400"/>
          </a:xfrm>
        </p:spPr>
        <p:txBody>
          <a:bodyPr/>
          <a:lstStyle/>
          <a:p>
            <a:r>
              <a:rPr lang="en-US" dirty="0" smtClean="0"/>
              <a:t>Kaplan-Meier estimates of adult survival (Apr-Sep) from radio-marked birds at Wildcat, </a:t>
            </a:r>
            <a:r>
              <a:rPr lang="en-US" dirty="0" err="1" smtClean="0"/>
              <a:t>Thurner</a:t>
            </a:r>
            <a:r>
              <a:rPr lang="en-US" dirty="0" smtClean="0"/>
              <a:t>, Fee, and Peach Orchard sites</a:t>
            </a:r>
          </a:p>
          <a:p>
            <a:pPr lvl="1"/>
            <a:endParaRPr lang="en-US" dirty="0" smtClean="0"/>
          </a:p>
          <a:p>
            <a:pPr lvl="1"/>
            <a:endParaRPr lang="en-US" dirty="0"/>
          </a:p>
        </p:txBody>
      </p:sp>
      <p:graphicFrame>
        <p:nvGraphicFramePr>
          <p:cNvPr id="6" name="Chart 5"/>
          <p:cNvGraphicFramePr/>
          <p:nvPr/>
        </p:nvGraphicFramePr>
        <p:xfrm>
          <a:off x="914400" y="3124200"/>
          <a:ext cx="6629400" cy="3581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517.jpg"/>
          <p:cNvPicPr>
            <a:picLocks noChangeAspect="1"/>
          </p:cNvPicPr>
          <p:nvPr/>
        </p:nvPicPr>
        <p:blipFill>
          <a:blip r:embed="rId2" cstate="print">
            <a:lum bright="50000"/>
          </a:blip>
          <a:stretch>
            <a:fillRect/>
          </a:stretch>
        </p:blipFill>
        <p:spPr>
          <a:xfrm>
            <a:off x="0" y="0"/>
            <a:ext cx="9144000" cy="6858000"/>
          </a:xfrm>
          <a:prstGeom prst="rect">
            <a:avLst/>
          </a:prstGeom>
        </p:spPr>
      </p:pic>
      <p:sp>
        <p:nvSpPr>
          <p:cNvPr id="2" name="Title 1"/>
          <p:cNvSpPr>
            <a:spLocks noGrp="1"/>
          </p:cNvSpPr>
          <p:nvPr>
            <p:ph type="title"/>
          </p:nvPr>
        </p:nvSpPr>
        <p:spPr>
          <a:xfrm>
            <a:off x="228600" y="152400"/>
            <a:ext cx="8686800" cy="1143000"/>
          </a:xfrm>
        </p:spPr>
        <p:txBody>
          <a:bodyPr>
            <a:normAutofit fontScale="90000"/>
          </a:bodyPr>
          <a:lstStyle/>
          <a:p>
            <a:pPr algn="l"/>
            <a:r>
              <a:rPr lang="en-US" dirty="0" smtClean="0"/>
              <a:t>Demographic Parameters: Nest Behavior</a:t>
            </a:r>
            <a:br>
              <a:rPr lang="en-US" dirty="0" smtClean="0"/>
            </a:br>
            <a:r>
              <a:rPr lang="en-US" sz="2700" dirty="0" err="1" smtClean="0"/>
              <a:t>Liberati</a:t>
            </a:r>
            <a:r>
              <a:rPr lang="en-US" sz="2700" dirty="0" smtClean="0"/>
              <a:t> M.S. Thesis 2012 (exp.)</a:t>
            </a:r>
            <a:endParaRPr lang="en-US" sz="2700" dirty="0"/>
          </a:p>
        </p:txBody>
      </p:sp>
      <p:sp>
        <p:nvSpPr>
          <p:cNvPr id="3" name="Content Placeholder 2"/>
          <p:cNvSpPr>
            <a:spLocks noGrp="1"/>
          </p:cNvSpPr>
          <p:nvPr>
            <p:ph idx="1"/>
          </p:nvPr>
        </p:nvSpPr>
        <p:spPr>
          <a:xfrm>
            <a:off x="152400" y="1524000"/>
            <a:ext cx="8839200" cy="5334000"/>
          </a:xfrm>
        </p:spPr>
        <p:txBody>
          <a:bodyPr>
            <a:normAutofit lnSpcReduction="10000"/>
          </a:bodyPr>
          <a:lstStyle/>
          <a:p>
            <a:pPr lvl="1">
              <a:buFont typeface="Arial" pitchFamily="34" charset="0"/>
              <a:buChar char="•"/>
            </a:pPr>
            <a:r>
              <a:rPr lang="en-US" sz="2400" dirty="0" err="1" smtClean="0"/>
              <a:t>Renesting</a:t>
            </a:r>
            <a:r>
              <a:rPr lang="en-US" sz="2400" dirty="0" smtClean="0"/>
              <a:t> rate = 0.647 (95% CI = 0.420-0.874)</a:t>
            </a:r>
          </a:p>
          <a:p>
            <a:pPr lvl="2"/>
            <a:r>
              <a:rPr lang="en-US" dirty="0" smtClean="0"/>
              <a:t>(11 of 17 females </a:t>
            </a:r>
            <a:r>
              <a:rPr lang="en-US" dirty="0" err="1" smtClean="0"/>
              <a:t>renested</a:t>
            </a:r>
            <a:r>
              <a:rPr lang="en-US" dirty="0" smtClean="0"/>
              <a:t> after failed nests)</a:t>
            </a:r>
          </a:p>
          <a:p>
            <a:pPr lvl="1">
              <a:buFont typeface="Arial" pitchFamily="34" charset="0"/>
              <a:buChar char="•"/>
            </a:pPr>
            <a:endParaRPr lang="en-US" sz="2400" dirty="0" smtClean="0"/>
          </a:p>
          <a:p>
            <a:pPr lvl="1">
              <a:buFont typeface="Arial" pitchFamily="34" charset="0"/>
              <a:buChar char="•"/>
            </a:pPr>
            <a:r>
              <a:rPr lang="en-US" sz="2400" dirty="0" smtClean="0"/>
              <a:t>Double-brooding rate = 0.250 (95% CI = 0.005-0.495)</a:t>
            </a:r>
          </a:p>
          <a:p>
            <a:pPr lvl="2"/>
            <a:r>
              <a:rPr lang="en-US" dirty="0" smtClean="0"/>
              <a:t>(3 of 12 females </a:t>
            </a:r>
            <a:r>
              <a:rPr lang="en-US" dirty="0" err="1" smtClean="0"/>
              <a:t>renested</a:t>
            </a:r>
            <a:r>
              <a:rPr lang="en-US" dirty="0" smtClean="0"/>
              <a:t> after hatching a clutch)</a:t>
            </a:r>
          </a:p>
          <a:p>
            <a:pPr lvl="1">
              <a:buFont typeface="Arial" pitchFamily="34" charset="0"/>
              <a:buChar char="•"/>
            </a:pPr>
            <a:endParaRPr lang="en-US" sz="2400" dirty="0" smtClean="0"/>
          </a:p>
          <a:p>
            <a:pPr lvl="1">
              <a:buFont typeface="Arial" pitchFamily="34" charset="0"/>
              <a:buChar char="•"/>
            </a:pPr>
            <a:r>
              <a:rPr lang="en-US" sz="2400" dirty="0" smtClean="0"/>
              <a:t>Male incubation rate = 0.432 (95% CI = 0.361-0.517)</a:t>
            </a:r>
            <a:r>
              <a:rPr lang="en-US" sz="2400" baseline="30000" dirty="0" smtClean="0"/>
              <a:t>*</a:t>
            </a:r>
            <a:endParaRPr lang="en-US" sz="2400" dirty="0" smtClean="0"/>
          </a:p>
          <a:p>
            <a:pPr lvl="2"/>
            <a:r>
              <a:rPr lang="en-US" dirty="0" smtClean="0"/>
              <a:t>8 of 53 (15.1%) radio-marked males incubated nests</a:t>
            </a:r>
          </a:p>
          <a:p>
            <a:pPr lvl="2"/>
            <a:r>
              <a:rPr lang="en-US" dirty="0" smtClean="0"/>
              <a:t>9 of 37 (24%) nests incubated by males when gender was determined</a:t>
            </a:r>
          </a:p>
          <a:p>
            <a:pPr lvl="2"/>
            <a:r>
              <a:rPr lang="en-US" baseline="30000" dirty="0" smtClean="0"/>
              <a:t>*</a:t>
            </a:r>
            <a:r>
              <a:rPr lang="en-US" dirty="0" smtClean="0"/>
              <a:t>Estimated from the relative probabilities of finding radio-marked males vs. females incubating nests (after Collins et al. 2009)</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763000" cy="1143000"/>
          </a:xfrm>
        </p:spPr>
        <p:txBody>
          <a:bodyPr>
            <a:normAutofit fontScale="90000"/>
          </a:bodyPr>
          <a:lstStyle/>
          <a:p>
            <a:pPr algn="l"/>
            <a:r>
              <a:rPr lang="en-US" sz="4200" dirty="0" smtClean="0"/>
              <a:t>Demographic Parameters: Nest Productivity </a:t>
            </a:r>
            <a:r>
              <a:rPr lang="en-US" dirty="0" smtClean="0"/>
              <a:t/>
            </a:r>
            <a:br>
              <a:rPr lang="en-US" dirty="0" smtClean="0"/>
            </a:br>
            <a:r>
              <a:rPr lang="en-US" sz="2700" dirty="0" err="1" smtClean="0"/>
              <a:t>Liberati</a:t>
            </a:r>
            <a:r>
              <a:rPr lang="en-US" sz="2700" dirty="0" smtClean="0"/>
              <a:t> M.S. Thesis 2012 (exp.)</a:t>
            </a:r>
            <a:endParaRPr lang="en-US" sz="2700" dirty="0"/>
          </a:p>
        </p:txBody>
      </p:sp>
      <p:sp>
        <p:nvSpPr>
          <p:cNvPr id="3" name="Content Placeholder 2"/>
          <p:cNvSpPr>
            <a:spLocks noGrp="1"/>
          </p:cNvSpPr>
          <p:nvPr>
            <p:ph idx="1"/>
          </p:nvPr>
        </p:nvSpPr>
        <p:spPr>
          <a:xfrm>
            <a:off x="228600" y="1600200"/>
            <a:ext cx="8686800" cy="4953000"/>
          </a:xfrm>
        </p:spPr>
        <p:txBody>
          <a:bodyPr>
            <a:normAutofit lnSpcReduction="10000"/>
          </a:bodyPr>
          <a:lstStyle/>
          <a:p>
            <a:r>
              <a:rPr lang="en-US" dirty="0" smtClean="0"/>
              <a:t>Apparent Nest Success = 0.415 </a:t>
            </a:r>
          </a:p>
          <a:p>
            <a:pPr lvl="1"/>
            <a:r>
              <a:rPr lang="en-US" dirty="0" smtClean="0"/>
              <a:t>(95% CI = 0.282-0.0.548, </a:t>
            </a:r>
            <a:r>
              <a:rPr lang="en-US" i="1" dirty="0" smtClean="0"/>
              <a:t>n </a:t>
            </a:r>
            <a:r>
              <a:rPr lang="en-US" dirty="0" smtClean="0"/>
              <a:t>= 53)</a:t>
            </a:r>
          </a:p>
          <a:p>
            <a:r>
              <a:rPr lang="en-US" dirty="0" smtClean="0"/>
              <a:t>Incubated Clutch Size = 14.4 </a:t>
            </a:r>
          </a:p>
          <a:p>
            <a:pPr lvl="1"/>
            <a:r>
              <a:rPr lang="en-US" dirty="0" smtClean="0"/>
              <a:t>(95% CI = 13.6-15.2, </a:t>
            </a:r>
            <a:r>
              <a:rPr lang="en-US" i="1" dirty="0" smtClean="0"/>
              <a:t>n </a:t>
            </a:r>
            <a:r>
              <a:rPr lang="en-US" dirty="0" smtClean="0"/>
              <a:t>= 37)</a:t>
            </a:r>
          </a:p>
          <a:p>
            <a:r>
              <a:rPr lang="en-US" dirty="0" smtClean="0"/>
              <a:t>Egg Hatchability = 0.922 </a:t>
            </a:r>
          </a:p>
          <a:p>
            <a:pPr lvl="1"/>
            <a:r>
              <a:rPr lang="en-US" dirty="0" smtClean="0"/>
              <a:t>(95% CI = 0.836-0.988</a:t>
            </a:r>
            <a:r>
              <a:rPr lang="en-US" i="1" dirty="0" smtClean="0"/>
              <a:t> n </a:t>
            </a:r>
            <a:r>
              <a:rPr lang="en-US" dirty="0" smtClean="0"/>
              <a:t>= 21)</a:t>
            </a:r>
          </a:p>
          <a:p>
            <a:r>
              <a:rPr lang="en-US" dirty="0" smtClean="0"/>
              <a:t>Chick survival to fledging = 0.843 </a:t>
            </a:r>
          </a:p>
          <a:p>
            <a:pPr lvl="1"/>
            <a:r>
              <a:rPr lang="en-US" dirty="0" smtClean="0"/>
              <a:t>(95% CI = 0.740-0.943)</a:t>
            </a:r>
            <a:r>
              <a:rPr lang="en-US" baseline="30000" dirty="0" smtClean="0"/>
              <a:t>*</a:t>
            </a:r>
          </a:p>
          <a:p>
            <a:pPr lvl="1">
              <a:buNone/>
            </a:pPr>
            <a:r>
              <a:rPr lang="en-US" baseline="30000" dirty="0" smtClean="0"/>
              <a:t>	*</a:t>
            </a:r>
            <a:r>
              <a:rPr lang="en-US" dirty="0" smtClean="0"/>
              <a:t>Source:  </a:t>
            </a:r>
            <a:r>
              <a:rPr lang="en-US" dirty="0" err="1" smtClean="0"/>
              <a:t>Suchy</a:t>
            </a:r>
            <a:r>
              <a:rPr lang="en-US" dirty="0" smtClean="0"/>
              <a:t> and </a:t>
            </a:r>
            <a:r>
              <a:rPr lang="en-US" dirty="0" err="1" smtClean="0"/>
              <a:t>Munchel</a:t>
            </a:r>
            <a:r>
              <a:rPr lang="en-US" dirty="0" smtClean="0"/>
              <a:t> (2000), adjusted from 38 to 30-day hatch to fledging interval</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m hists.jpeg"/>
          <p:cNvPicPr>
            <a:picLocks noChangeAspect="1"/>
          </p:cNvPicPr>
          <p:nvPr/>
        </p:nvPicPr>
        <p:blipFill>
          <a:blip r:embed="rId2" cstate="print"/>
          <a:stretch>
            <a:fillRect/>
          </a:stretch>
        </p:blipFill>
        <p:spPr>
          <a:xfrm>
            <a:off x="3657600" y="1379723"/>
            <a:ext cx="5410200" cy="5402077"/>
          </a:xfrm>
          <a:prstGeom prst="rect">
            <a:avLst/>
          </a:prstGeom>
        </p:spPr>
      </p:pic>
      <p:sp>
        <p:nvSpPr>
          <p:cNvPr id="4" name="Title 1"/>
          <p:cNvSpPr>
            <a:spLocks noGrp="1"/>
          </p:cNvSpPr>
          <p:nvPr>
            <p:ph type="title"/>
          </p:nvPr>
        </p:nvSpPr>
        <p:spPr>
          <a:xfrm>
            <a:off x="457200" y="76200"/>
            <a:ext cx="8229600" cy="1143000"/>
          </a:xfrm>
        </p:spPr>
        <p:txBody>
          <a:bodyPr>
            <a:normAutofit/>
          </a:bodyPr>
          <a:lstStyle/>
          <a:p>
            <a:r>
              <a:rPr lang="en-US" dirty="0" smtClean="0"/>
              <a:t>Life-stage Simulation Analysis</a:t>
            </a:r>
            <a:br>
              <a:rPr lang="en-US" dirty="0" smtClean="0"/>
            </a:br>
            <a:r>
              <a:rPr lang="en-US" sz="2000" dirty="0" smtClean="0"/>
              <a:t>(after </a:t>
            </a:r>
            <a:r>
              <a:rPr lang="en-US" sz="2000" dirty="0" err="1" smtClean="0"/>
              <a:t>Sandercock</a:t>
            </a:r>
            <a:r>
              <a:rPr lang="en-US" sz="2000" dirty="0" smtClean="0"/>
              <a:t> et al. 2008)</a:t>
            </a:r>
            <a:endParaRPr lang="en-US" dirty="0"/>
          </a:p>
        </p:txBody>
      </p:sp>
      <p:sp>
        <p:nvSpPr>
          <p:cNvPr id="5" name="Content Placeholder 2"/>
          <p:cNvSpPr txBox="1">
            <a:spLocks/>
          </p:cNvSpPr>
          <p:nvPr/>
        </p:nvSpPr>
        <p:spPr>
          <a:xfrm>
            <a:off x="152400" y="1295400"/>
            <a:ext cx="3429000" cy="5410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8 of 9 demographic parameters modeled using empirical data from southwestern Ohio.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Randomly selected from normal distribution (mean,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Modeled population growth rate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λ</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after 1,000 iterations.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Sensitivity of </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λ</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to demographic parameters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r</a:t>
            </a:r>
            <a:r>
              <a:rPr kumimoji="0" lang="en-US" sz="2400" b="0" i="0" u="none" strike="noStrike" kern="1200" cap="none" spc="0" normalizeH="0" baseline="30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bda scatters.jpeg"/>
          <p:cNvPicPr>
            <a:picLocks noChangeAspect="1"/>
          </p:cNvPicPr>
          <p:nvPr/>
        </p:nvPicPr>
        <p:blipFill>
          <a:blip r:embed="rId2" cstate="print"/>
          <a:stretch>
            <a:fillRect/>
          </a:stretch>
        </p:blipFill>
        <p:spPr>
          <a:xfrm>
            <a:off x="2647950" y="261937"/>
            <a:ext cx="6343650" cy="6334125"/>
          </a:xfrm>
          <a:prstGeom prst="rect">
            <a:avLst/>
          </a:prstGeom>
        </p:spPr>
      </p:pic>
      <p:sp>
        <p:nvSpPr>
          <p:cNvPr id="4" name="TextBox 3"/>
          <p:cNvSpPr txBox="1"/>
          <p:nvPr/>
        </p:nvSpPr>
        <p:spPr>
          <a:xfrm>
            <a:off x="3048000" y="5450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=0.056</a:t>
            </a:r>
            <a:endParaRPr lang="en-US" dirty="0"/>
          </a:p>
        </p:txBody>
      </p:sp>
      <p:sp>
        <p:nvSpPr>
          <p:cNvPr id="5" name="TextBox 4"/>
          <p:cNvSpPr txBox="1"/>
          <p:nvPr/>
        </p:nvSpPr>
        <p:spPr>
          <a:xfrm>
            <a:off x="7239000" y="5450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=0.007</a:t>
            </a:r>
            <a:endParaRPr lang="en-US" dirty="0"/>
          </a:p>
        </p:txBody>
      </p:sp>
      <p:sp>
        <p:nvSpPr>
          <p:cNvPr id="6" name="TextBox 5"/>
          <p:cNvSpPr txBox="1"/>
          <p:nvPr/>
        </p:nvSpPr>
        <p:spPr>
          <a:xfrm>
            <a:off x="5105400" y="5450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=0.007</a:t>
            </a:r>
            <a:endParaRPr lang="en-US" dirty="0"/>
          </a:p>
        </p:txBody>
      </p:sp>
      <p:sp>
        <p:nvSpPr>
          <p:cNvPr id="7" name="TextBox 6"/>
          <p:cNvSpPr txBox="1"/>
          <p:nvPr/>
        </p:nvSpPr>
        <p:spPr>
          <a:xfrm>
            <a:off x="7239000" y="2667000"/>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=0.073</a:t>
            </a:r>
            <a:endParaRPr lang="en-US" dirty="0"/>
          </a:p>
        </p:txBody>
      </p:sp>
      <p:sp>
        <p:nvSpPr>
          <p:cNvPr id="8" name="TextBox 7"/>
          <p:cNvSpPr txBox="1"/>
          <p:nvPr/>
        </p:nvSpPr>
        <p:spPr>
          <a:xfrm>
            <a:off x="5105400" y="2667000"/>
            <a:ext cx="1029449" cy="369332"/>
          </a:xfrm>
          <a:prstGeom prst="rect">
            <a:avLst/>
          </a:prstGeom>
          <a:noFill/>
        </p:spPr>
        <p:txBody>
          <a:bodyPr wrap="none" rtlCol="0">
            <a:spAutoFit/>
          </a:bodyPr>
          <a:lstStyle/>
          <a:p>
            <a:r>
              <a:rPr lang="en-US" i="1" dirty="0" smtClean="0"/>
              <a:t>R</a:t>
            </a:r>
            <a:r>
              <a:rPr lang="en-US" i="1" baseline="30000" dirty="0" smtClean="0"/>
              <a:t>2</a:t>
            </a:r>
            <a:r>
              <a:rPr lang="en-US" dirty="0" smtClean="0"/>
              <a:t>&lt;0.001</a:t>
            </a:r>
            <a:endParaRPr lang="en-US" dirty="0"/>
          </a:p>
        </p:txBody>
      </p:sp>
      <p:sp>
        <p:nvSpPr>
          <p:cNvPr id="9" name="TextBox 8"/>
          <p:cNvSpPr txBox="1"/>
          <p:nvPr/>
        </p:nvSpPr>
        <p:spPr>
          <a:xfrm>
            <a:off x="3048000" y="2667000"/>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=0.039</a:t>
            </a:r>
            <a:endParaRPr lang="en-US" dirty="0"/>
          </a:p>
        </p:txBody>
      </p:sp>
      <p:sp>
        <p:nvSpPr>
          <p:cNvPr id="10" name="TextBox 9"/>
          <p:cNvSpPr txBox="1"/>
          <p:nvPr/>
        </p:nvSpPr>
        <p:spPr>
          <a:xfrm>
            <a:off x="7239000" y="48122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=0.691</a:t>
            </a:r>
            <a:endParaRPr lang="en-US" dirty="0"/>
          </a:p>
        </p:txBody>
      </p:sp>
      <p:sp>
        <p:nvSpPr>
          <p:cNvPr id="11" name="TextBox 10"/>
          <p:cNvSpPr txBox="1"/>
          <p:nvPr/>
        </p:nvSpPr>
        <p:spPr>
          <a:xfrm>
            <a:off x="5105400" y="48122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=0.004</a:t>
            </a:r>
            <a:endParaRPr lang="en-US" dirty="0"/>
          </a:p>
        </p:txBody>
      </p:sp>
      <p:sp>
        <p:nvSpPr>
          <p:cNvPr id="12" name="TextBox 11"/>
          <p:cNvSpPr txBox="1"/>
          <p:nvPr/>
        </p:nvSpPr>
        <p:spPr>
          <a:xfrm>
            <a:off x="3048000" y="4812268"/>
            <a:ext cx="982961" cy="369332"/>
          </a:xfrm>
          <a:prstGeom prst="rect">
            <a:avLst/>
          </a:prstGeom>
          <a:noFill/>
        </p:spPr>
        <p:txBody>
          <a:bodyPr wrap="none" rtlCol="0">
            <a:spAutoFit/>
          </a:bodyPr>
          <a:lstStyle/>
          <a:p>
            <a:r>
              <a:rPr lang="en-US" i="1" dirty="0" smtClean="0"/>
              <a:t>r</a:t>
            </a:r>
            <a:r>
              <a:rPr lang="en-US" i="1" baseline="30000" dirty="0" smtClean="0"/>
              <a:t>2</a:t>
            </a:r>
            <a:r>
              <a:rPr lang="en-US" dirty="0" smtClean="0"/>
              <a:t>=0.038</a:t>
            </a:r>
            <a:endParaRPr lang="en-US" dirty="0"/>
          </a:p>
        </p:txBody>
      </p:sp>
      <p:sp>
        <p:nvSpPr>
          <p:cNvPr id="14" name="TextBox 13"/>
          <p:cNvSpPr txBox="1"/>
          <p:nvPr/>
        </p:nvSpPr>
        <p:spPr>
          <a:xfrm>
            <a:off x="152400" y="152400"/>
            <a:ext cx="2514600" cy="6801862"/>
          </a:xfrm>
          <a:prstGeom prst="rect">
            <a:avLst/>
          </a:prstGeom>
          <a:noFill/>
        </p:spPr>
        <p:txBody>
          <a:bodyPr wrap="square" rtlCol="0">
            <a:spAutoFit/>
          </a:bodyPr>
          <a:lstStyle/>
          <a:p>
            <a:r>
              <a:rPr lang="en-US" sz="3200" dirty="0" smtClean="0"/>
              <a:t>Life Stage </a:t>
            </a:r>
          </a:p>
          <a:p>
            <a:r>
              <a:rPr lang="en-US" sz="3200" dirty="0" smtClean="0"/>
              <a:t>Simulation of</a:t>
            </a:r>
          </a:p>
          <a:p>
            <a:r>
              <a:rPr lang="en-US" sz="3200" dirty="0" smtClean="0"/>
              <a:t>Pop. Growth:</a:t>
            </a:r>
          </a:p>
          <a:p>
            <a:endParaRPr lang="en-US" sz="1200" dirty="0" smtClean="0"/>
          </a:p>
          <a:p>
            <a:pPr>
              <a:buFont typeface="Arial" pitchFamily="34" charset="0"/>
              <a:buChar char="•"/>
            </a:pPr>
            <a:r>
              <a:rPr lang="en-US" sz="2400" dirty="0" smtClean="0"/>
              <a:t>Median </a:t>
            </a:r>
            <a:r>
              <a:rPr lang="el-GR" sz="2400" dirty="0" smtClean="0"/>
              <a:t>λ</a:t>
            </a:r>
            <a:r>
              <a:rPr lang="en-US" sz="2400" dirty="0" smtClean="0"/>
              <a:t> = 0.324 (0.175 – 0.514 I.Q. range)</a:t>
            </a:r>
          </a:p>
          <a:p>
            <a:endParaRPr lang="en-US" sz="1200" dirty="0" smtClean="0"/>
          </a:p>
          <a:p>
            <a:pPr>
              <a:buFont typeface="Arial" pitchFamily="34" charset="0"/>
              <a:buChar char="•"/>
            </a:pPr>
            <a:r>
              <a:rPr lang="en-US" sz="2400" dirty="0" smtClean="0"/>
              <a:t>Fall-winter survival dominant, (69.1%) followed by summer survival (7.3%), nest productivity (3.8-5.6%), nesting rates, and chick survival (&lt;1%)</a:t>
            </a:r>
          </a:p>
          <a:p>
            <a:pPr>
              <a:buFont typeface="Arial" pitchFamily="34" charset="0"/>
              <a:buChar char="•"/>
            </a:pP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cundity scatters.jpeg"/>
          <p:cNvPicPr>
            <a:picLocks noChangeAspect="1"/>
          </p:cNvPicPr>
          <p:nvPr/>
        </p:nvPicPr>
        <p:blipFill>
          <a:blip r:embed="rId2" cstate="print"/>
          <a:stretch>
            <a:fillRect/>
          </a:stretch>
        </p:blipFill>
        <p:spPr>
          <a:xfrm>
            <a:off x="2647950" y="261937"/>
            <a:ext cx="6343650" cy="6334125"/>
          </a:xfrm>
          <a:prstGeom prst="rect">
            <a:avLst/>
          </a:prstGeom>
        </p:spPr>
      </p:pic>
      <p:sp>
        <p:nvSpPr>
          <p:cNvPr id="4" name="TextBox 3"/>
          <p:cNvSpPr txBox="1"/>
          <p:nvPr/>
        </p:nvSpPr>
        <p:spPr>
          <a:xfrm>
            <a:off x="3048000" y="5334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=0.203</a:t>
            </a:r>
            <a:endParaRPr lang="en-US" i="1" dirty="0"/>
          </a:p>
        </p:txBody>
      </p:sp>
      <p:sp>
        <p:nvSpPr>
          <p:cNvPr id="5" name="TextBox 4"/>
          <p:cNvSpPr txBox="1"/>
          <p:nvPr/>
        </p:nvSpPr>
        <p:spPr>
          <a:xfrm>
            <a:off x="7239000" y="5334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=0.038</a:t>
            </a:r>
            <a:endParaRPr lang="en-US" i="1" dirty="0"/>
          </a:p>
        </p:txBody>
      </p:sp>
      <p:sp>
        <p:nvSpPr>
          <p:cNvPr id="6" name="TextBox 5"/>
          <p:cNvSpPr txBox="1"/>
          <p:nvPr/>
        </p:nvSpPr>
        <p:spPr>
          <a:xfrm>
            <a:off x="5105400" y="5334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=0.077</a:t>
            </a:r>
            <a:endParaRPr lang="en-US" i="1" dirty="0"/>
          </a:p>
        </p:txBody>
      </p:sp>
      <p:sp>
        <p:nvSpPr>
          <p:cNvPr id="7" name="TextBox 6"/>
          <p:cNvSpPr txBox="1"/>
          <p:nvPr/>
        </p:nvSpPr>
        <p:spPr>
          <a:xfrm>
            <a:off x="7239000" y="26670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=0.246</a:t>
            </a:r>
            <a:endParaRPr lang="en-US" i="1" dirty="0"/>
          </a:p>
        </p:txBody>
      </p:sp>
      <p:sp>
        <p:nvSpPr>
          <p:cNvPr id="8" name="TextBox 7"/>
          <p:cNvSpPr txBox="1"/>
          <p:nvPr/>
        </p:nvSpPr>
        <p:spPr>
          <a:xfrm>
            <a:off x="5105400" y="26670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=0.012</a:t>
            </a:r>
            <a:endParaRPr lang="en-US" i="1" dirty="0"/>
          </a:p>
        </p:txBody>
      </p:sp>
      <p:sp>
        <p:nvSpPr>
          <p:cNvPr id="9" name="TextBox 8"/>
          <p:cNvSpPr txBox="1"/>
          <p:nvPr/>
        </p:nvSpPr>
        <p:spPr>
          <a:xfrm>
            <a:off x="3048000" y="26670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=0.117</a:t>
            </a:r>
            <a:endParaRPr lang="en-US" i="1" dirty="0"/>
          </a:p>
        </p:txBody>
      </p:sp>
      <p:sp>
        <p:nvSpPr>
          <p:cNvPr id="10" name="TextBox 9"/>
          <p:cNvSpPr txBox="1"/>
          <p:nvPr/>
        </p:nvSpPr>
        <p:spPr>
          <a:xfrm>
            <a:off x="7239000" y="48006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=0.001</a:t>
            </a:r>
            <a:endParaRPr lang="en-US" i="1" dirty="0"/>
          </a:p>
        </p:txBody>
      </p:sp>
      <p:sp>
        <p:nvSpPr>
          <p:cNvPr id="11" name="TextBox 10"/>
          <p:cNvSpPr txBox="1"/>
          <p:nvPr/>
        </p:nvSpPr>
        <p:spPr>
          <a:xfrm>
            <a:off x="5105400" y="48006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=0.055</a:t>
            </a:r>
            <a:endParaRPr lang="en-US" i="1" dirty="0"/>
          </a:p>
        </p:txBody>
      </p:sp>
      <p:sp>
        <p:nvSpPr>
          <p:cNvPr id="12" name="TextBox 11"/>
          <p:cNvSpPr txBox="1"/>
          <p:nvPr/>
        </p:nvSpPr>
        <p:spPr>
          <a:xfrm>
            <a:off x="3048000" y="4800600"/>
            <a:ext cx="982961" cy="369332"/>
          </a:xfrm>
          <a:prstGeom prst="rect">
            <a:avLst/>
          </a:prstGeom>
          <a:noFill/>
        </p:spPr>
        <p:txBody>
          <a:bodyPr wrap="none" rtlCol="0">
            <a:spAutoFit/>
          </a:bodyPr>
          <a:lstStyle/>
          <a:p>
            <a:r>
              <a:rPr lang="en-US" i="1" dirty="0" smtClean="0"/>
              <a:t>r</a:t>
            </a:r>
            <a:r>
              <a:rPr lang="en-US" i="1" baseline="30000" dirty="0" smtClean="0"/>
              <a:t>2</a:t>
            </a:r>
            <a:r>
              <a:rPr lang="en-US" i="1" dirty="0" smtClean="0"/>
              <a:t>=0.145</a:t>
            </a:r>
            <a:endParaRPr lang="en-US" i="1" dirty="0"/>
          </a:p>
        </p:txBody>
      </p:sp>
      <p:sp>
        <p:nvSpPr>
          <p:cNvPr id="13" name="TextBox 12"/>
          <p:cNvSpPr txBox="1"/>
          <p:nvPr/>
        </p:nvSpPr>
        <p:spPr>
          <a:xfrm>
            <a:off x="152400" y="349270"/>
            <a:ext cx="2590800" cy="6001643"/>
          </a:xfrm>
          <a:prstGeom prst="rect">
            <a:avLst/>
          </a:prstGeom>
          <a:noFill/>
        </p:spPr>
        <p:txBody>
          <a:bodyPr wrap="square" rtlCol="0">
            <a:spAutoFit/>
          </a:bodyPr>
          <a:lstStyle/>
          <a:p>
            <a:r>
              <a:rPr lang="en-US" sz="3200" dirty="0" smtClean="0"/>
              <a:t>Life Stage </a:t>
            </a:r>
          </a:p>
          <a:p>
            <a:r>
              <a:rPr lang="en-US" sz="3200" dirty="0" smtClean="0"/>
              <a:t>Simulation of  </a:t>
            </a:r>
          </a:p>
          <a:p>
            <a:r>
              <a:rPr lang="en-US" sz="3200" dirty="0" smtClean="0"/>
              <a:t>Fecundity:</a:t>
            </a:r>
          </a:p>
          <a:p>
            <a:endParaRPr lang="en-US" sz="1200" dirty="0" smtClean="0"/>
          </a:p>
          <a:p>
            <a:pPr>
              <a:buFont typeface="Arial" pitchFamily="34" charset="0"/>
              <a:buChar char="•"/>
            </a:pPr>
            <a:r>
              <a:rPr lang="en-US" sz="2400" dirty="0" smtClean="0"/>
              <a:t>Total fecundity explained 24.9% of variation in </a:t>
            </a:r>
            <a:r>
              <a:rPr lang="el-GR" sz="2400" dirty="0" smtClean="0"/>
              <a:t>λ</a:t>
            </a:r>
            <a:endParaRPr lang="en-US" sz="2400" dirty="0" smtClean="0"/>
          </a:p>
          <a:p>
            <a:endParaRPr lang="en-US" sz="1200" dirty="0" smtClean="0"/>
          </a:p>
          <a:p>
            <a:pPr>
              <a:buFont typeface="Arial" pitchFamily="34" charset="0"/>
              <a:buChar char="•"/>
            </a:pPr>
            <a:r>
              <a:rPr lang="en-US" sz="2400" dirty="0" smtClean="0"/>
              <a:t>Summer survival dominant, (24.6%), </a:t>
            </a:r>
          </a:p>
          <a:p>
            <a:r>
              <a:rPr lang="en-US" sz="2400" dirty="0" smtClean="0"/>
              <a:t>followed by (7.3%), nest productivity (14.5-20.3%),  nesting rates, (1.2-7.7%) and chick survival (3.8%)</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p:cNvGraphicFramePr/>
          <p:nvPr/>
        </p:nvGraphicFramePr>
        <p:xfrm>
          <a:off x="323850" y="361950"/>
          <a:ext cx="9829800" cy="6172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200150" y="4152900"/>
            <a:ext cx="7143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343900" y="3733800"/>
            <a:ext cx="0" cy="838200"/>
          </a:xfrm>
          <a:prstGeom prst="line">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58050" y="3429000"/>
            <a:ext cx="2190750" cy="369332"/>
          </a:xfrm>
          <a:prstGeom prst="rect">
            <a:avLst/>
          </a:prstGeom>
          <a:noFill/>
        </p:spPr>
        <p:txBody>
          <a:bodyPr wrap="square" rtlCol="0">
            <a:spAutoFit/>
          </a:bodyPr>
          <a:lstStyle/>
          <a:p>
            <a:pPr algn="ctr"/>
            <a:r>
              <a:rPr lang="en-US" i="1" dirty="0" smtClean="0"/>
              <a:t>Selection</a:t>
            </a:r>
            <a:endParaRPr lang="en-US" i="1" dirty="0"/>
          </a:p>
        </p:txBody>
      </p:sp>
      <p:sp>
        <p:nvSpPr>
          <p:cNvPr id="9" name="TextBox 8"/>
          <p:cNvSpPr txBox="1"/>
          <p:nvPr/>
        </p:nvSpPr>
        <p:spPr>
          <a:xfrm>
            <a:off x="7258050" y="4552950"/>
            <a:ext cx="2190750" cy="369332"/>
          </a:xfrm>
          <a:prstGeom prst="rect">
            <a:avLst/>
          </a:prstGeom>
          <a:noFill/>
        </p:spPr>
        <p:txBody>
          <a:bodyPr wrap="square" rtlCol="0">
            <a:spAutoFit/>
          </a:bodyPr>
          <a:lstStyle/>
          <a:p>
            <a:pPr algn="ctr"/>
            <a:r>
              <a:rPr lang="en-US" i="1" dirty="0" smtClean="0"/>
              <a:t>Avoidance</a:t>
            </a:r>
            <a:endParaRPr lang="en-US" i="1" dirty="0"/>
          </a:p>
        </p:txBody>
      </p:sp>
      <p:sp>
        <p:nvSpPr>
          <p:cNvPr id="13" name="Title 1"/>
          <p:cNvSpPr>
            <a:spLocks noGrp="1"/>
          </p:cNvSpPr>
          <p:nvPr>
            <p:ph type="title"/>
          </p:nvPr>
        </p:nvSpPr>
        <p:spPr>
          <a:xfrm>
            <a:off x="2514600" y="427038"/>
            <a:ext cx="6553200" cy="639762"/>
          </a:xfrm>
        </p:spPr>
        <p:txBody>
          <a:bodyPr>
            <a:normAutofit fontScale="90000"/>
          </a:bodyPr>
          <a:lstStyle/>
          <a:p>
            <a:r>
              <a:rPr lang="en-US" dirty="0" smtClean="0"/>
              <a:t>Habitat Selection (</a:t>
            </a:r>
            <a:r>
              <a:rPr lang="en-US" dirty="0" err="1" smtClean="0"/>
              <a:t>Janke</a:t>
            </a:r>
            <a:r>
              <a:rPr lang="en-US" dirty="0" smtClean="0"/>
              <a:t> 2011)</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Bobwhite Population Trends</a:t>
            </a:r>
            <a:endParaRPr lang="en-US" dirty="0"/>
          </a:p>
        </p:txBody>
      </p:sp>
      <p:graphicFrame>
        <p:nvGraphicFramePr>
          <p:cNvPr id="3" name="Chart 2"/>
          <p:cNvGraphicFramePr/>
          <p:nvPr/>
        </p:nvGraphicFramePr>
        <p:xfrm>
          <a:off x="4572000" y="4038600"/>
          <a:ext cx="4419600" cy="2667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4572000" y="1447800"/>
          <a:ext cx="441960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1600200"/>
            <a:ext cx="4114800" cy="2585323"/>
          </a:xfrm>
          <a:prstGeom prst="rect">
            <a:avLst/>
          </a:prstGeom>
          <a:noFill/>
        </p:spPr>
        <p:txBody>
          <a:bodyPr wrap="square" rtlCol="0">
            <a:spAutoFit/>
          </a:bodyPr>
          <a:lstStyle/>
          <a:p>
            <a:pPr>
              <a:buFont typeface="Arial" pitchFamily="34" charset="0"/>
              <a:buChar char="•"/>
            </a:pPr>
            <a:r>
              <a:rPr lang="en-US" sz="2400" dirty="0" smtClean="0"/>
              <a:t>Christmas Bird Counts: </a:t>
            </a:r>
          </a:p>
          <a:p>
            <a:endParaRPr lang="en-US" sz="2400" dirty="0" smtClean="0"/>
          </a:p>
          <a:p>
            <a:r>
              <a:rPr lang="en-US" sz="2400" dirty="0" smtClean="0"/>
              <a:t>Population in decline even before severe winters of 1977 and 1978.</a:t>
            </a:r>
          </a:p>
          <a:p>
            <a:endParaRPr lang="en-US" sz="2400" dirty="0" smtClean="0"/>
          </a:p>
          <a:p>
            <a:endParaRPr lang="en-US" dirty="0"/>
          </a:p>
        </p:txBody>
      </p:sp>
      <p:sp>
        <p:nvSpPr>
          <p:cNvPr id="6" name="TextBox 5"/>
          <p:cNvSpPr txBox="1"/>
          <p:nvPr/>
        </p:nvSpPr>
        <p:spPr>
          <a:xfrm>
            <a:off x="304801" y="3886200"/>
            <a:ext cx="3809999" cy="2677656"/>
          </a:xfrm>
          <a:prstGeom prst="rect">
            <a:avLst/>
          </a:prstGeom>
          <a:noFill/>
        </p:spPr>
        <p:txBody>
          <a:bodyPr wrap="square" rtlCol="0">
            <a:spAutoFit/>
          </a:bodyPr>
          <a:lstStyle/>
          <a:p>
            <a:pPr>
              <a:buFont typeface="Arial" pitchFamily="34" charset="0"/>
              <a:buChar char="•"/>
            </a:pPr>
            <a:r>
              <a:rPr lang="en-US" sz="2400" dirty="0" smtClean="0"/>
              <a:t>Ohio Division of Wildlife Whistle Counts:</a:t>
            </a:r>
          </a:p>
          <a:p>
            <a:endParaRPr lang="en-US" sz="2400" dirty="0" smtClean="0"/>
          </a:p>
          <a:p>
            <a:r>
              <a:rPr lang="en-US" sz="2400" dirty="0" smtClean="0"/>
              <a:t>Decline has continued despite Conservation provisions of Farm Bills implemented since 1985 </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33.jpg"/>
          <p:cNvPicPr>
            <a:picLocks noChangeAspect="1"/>
          </p:cNvPicPr>
          <p:nvPr/>
        </p:nvPicPr>
        <p:blipFill>
          <a:blip r:embed="rId2" cstate="print"/>
          <a:srcRect l="20833" r="17500"/>
          <a:stretch>
            <a:fillRect/>
          </a:stretch>
        </p:blipFill>
        <p:spPr>
          <a:xfrm>
            <a:off x="0" y="0"/>
            <a:ext cx="5638800" cy="6858000"/>
          </a:xfrm>
          <a:prstGeom prst="rect">
            <a:avLst/>
          </a:prstGeom>
        </p:spPr>
      </p:pic>
      <p:pic>
        <p:nvPicPr>
          <p:cNvPr id="4" name="Picture 3"/>
          <p:cNvPicPr/>
          <p:nvPr/>
        </p:nvPicPr>
        <p:blipFill>
          <a:blip r:embed="rId3" cstate="screen"/>
          <a:srcRect/>
          <a:stretch>
            <a:fillRect/>
          </a:stretch>
        </p:blipFill>
        <p:spPr bwMode="auto">
          <a:xfrm>
            <a:off x="5635256" y="152400"/>
            <a:ext cx="3432544" cy="3186382"/>
          </a:xfrm>
          <a:prstGeom prst="rect">
            <a:avLst/>
          </a:prstGeom>
          <a:noFill/>
          <a:ln w="9525">
            <a:noFill/>
            <a:miter lim="800000"/>
            <a:headEnd/>
            <a:tailEnd/>
          </a:ln>
        </p:spPr>
      </p:pic>
      <p:pic>
        <p:nvPicPr>
          <p:cNvPr id="5" name="Picture 4" descr="landscape_models_graphs.png"/>
          <p:cNvPicPr/>
          <p:nvPr/>
        </p:nvPicPr>
        <p:blipFill>
          <a:blip r:embed="rId4" cstate="screen"/>
          <a:srcRect/>
          <a:stretch>
            <a:fillRect/>
          </a:stretch>
        </p:blipFill>
        <p:spPr>
          <a:xfrm>
            <a:off x="5631869" y="3429000"/>
            <a:ext cx="3279987" cy="3287168"/>
          </a:xfrm>
          <a:prstGeom prst="rect">
            <a:avLst/>
          </a:prstGeom>
        </p:spPr>
      </p:pic>
      <p:sp>
        <p:nvSpPr>
          <p:cNvPr id="6" name="TextBox 5"/>
          <p:cNvSpPr txBox="1"/>
          <p:nvPr/>
        </p:nvSpPr>
        <p:spPr>
          <a:xfrm>
            <a:off x="76201" y="3733800"/>
            <a:ext cx="5410200" cy="2800767"/>
          </a:xfrm>
          <a:prstGeom prst="rect">
            <a:avLst/>
          </a:prstGeom>
          <a:noFill/>
        </p:spPr>
        <p:txBody>
          <a:bodyPr wrap="square" rtlCol="0">
            <a:spAutoFit/>
          </a:bodyPr>
          <a:lstStyle/>
          <a:p>
            <a:r>
              <a:rPr lang="en-US" sz="3600" dirty="0" smtClean="0"/>
              <a:t>Non-breeding Season Survival:</a:t>
            </a:r>
          </a:p>
          <a:p>
            <a:endParaRPr lang="en-US" sz="2000" dirty="0" smtClean="0"/>
          </a:p>
          <a:p>
            <a:r>
              <a:rPr lang="en-US" sz="2800" dirty="0" smtClean="0"/>
              <a:t>Sources  </a:t>
            </a:r>
            <a:r>
              <a:rPr lang="en-US" sz="2800" dirty="0" err="1" smtClean="0"/>
              <a:t>Janke</a:t>
            </a:r>
            <a:r>
              <a:rPr lang="en-US" sz="2800" dirty="0" smtClean="0"/>
              <a:t> and Gates </a:t>
            </a:r>
            <a:r>
              <a:rPr lang="en-US" sz="2800" i="1" dirty="0" smtClean="0"/>
              <a:t>In Prep.</a:t>
            </a:r>
            <a:r>
              <a:rPr lang="en-US" sz="2800" dirty="0" smtClean="0"/>
              <a:t>, Q7 Proceedings,</a:t>
            </a:r>
          </a:p>
          <a:p>
            <a:r>
              <a:rPr lang="en-US" sz="2800" dirty="0" err="1" smtClean="0"/>
              <a:t>Janke</a:t>
            </a:r>
            <a:r>
              <a:rPr lang="en-US" sz="2800" dirty="0" smtClean="0"/>
              <a:t> 2011, M.S. Thesis</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HA Ditch.jpg"/>
          <p:cNvPicPr>
            <a:picLocks noChangeAspect="1"/>
          </p:cNvPicPr>
          <p:nvPr/>
        </p:nvPicPr>
        <p:blipFill>
          <a:blip r:embed="rId2" cstate="screen"/>
          <a:srcRect/>
          <a:stretch>
            <a:fillRect/>
          </a:stretch>
        </p:blipFill>
        <p:spPr>
          <a:xfrm rot="16200000">
            <a:off x="3421118" y="1135117"/>
            <a:ext cx="6857999" cy="4587763"/>
          </a:xfrm>
          <a:prstGeom prst="rect">
            <a:avLst/>
          </a:prstGeom>
        </p:spPr>
      </p:pic>
      <p:pic>
        <p:nvPicPr>
          <p:cNvPr id="5" name="Picture 4" descr="Rob 2 Ditch- Points.jpg"/>
          <p:cNvPicPr>
            <a:picLocks noChangeAspect="1"/>
          </p:cNvPicPr>
          <p:nvPr/>
        </p:nvPicPr>
        <p:blipFill>
          <a:blip r:embed="rId3" cstate="screen"/>
          <a:srcRect/>
          <a:stretch>
            <a:fillRect/>
          </a:stretch>
        </p:blipFill>
        <p:spPr>
          <a:xfrm rot="16200000">
            <a:off x="-1165122" y="1165122"/>
            <a:ext cx="6857999" cy="4527755"/>
          </a:xfrm>
          <a:prstGeom prst="rect">
            <a:avLst/>
          </a:prstGeom>
          <a:ln>
            <a:noFill/>
          </a:ln>
        </p:spPr>
      </p:pic>
      <p:sp>
        <p:nvSpPr>
          <p:cNvPr id="8" name="Rectangle 7"/>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4567297"/>
            <a:ext cx="2703817" cy="2062103"/>
          </a:xfrm>
          <a:prstGeom prst="rect">
            <a:avLst/>
          </a:prstGeom>
          <a:noFill/>
        </p:spPr>
        <p:txBody>
          <a:bodyPr wrap="none" rtlCol="0">
            <a:spAutoFit/>
          </a:bodyPr>
          <a:lstStyle/>
          <a:p>
            <a:r>
              <a:rPr lang="en-US" sz="3200" dirty="0" smtClean="0"/>
              <a:t>Bobwhites did </a:t>
            </a:r>
          </a:p>
          <a:p>
            <a:r>
              <a:rPr lang="en-US" sz="3200" dirty="0" smtClean="0"/>
              <a:t>not use all </a:t>
            </a:r>
          </a:p>
          <a:p>
            <a:r>
              <a:rPr lang="en-US" sz="3200" dirty="0" smtClean="0"/>
              <a:t>wooded edges </a:t>
            </a:r>
          </a:p>
          <a:p>
            <a:r>
              <a:rPr lang="en-US" sz="3200" dirty="0" smtClean="0"/>
              <a:t>equally…. </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effectLst>
                  <a:outerShdw blurRad="38100" dist="38100" dir="2700000" algn="tl">
                    <a:srgbClr val="000000">
                      <a:alpha val="43137"/>
                    </a:srgbClr>
                  </a:outerShdw>
                </a:effectLst>
              </a:rPr>
              <a:t>Wooded Edges</a:t>
            </a:r>
            <a:br>
              <a:rPr lang="en-US"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Wiley M.S. Thesis 2012 (exp.)</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729749" y="1389192"/>
            <a:ext cx="3766051" cy="4853177"/>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24400" y="1371600"/>
            <a:ext cx="3733800" cy="4841263"/>
          </a:xfrm>
          <a:prstGeom prst="rect">
            <a:avLst/>
          </a:prstGeom>
          <a:ln>
            <a:noFill/>
          </a:ln>
          <a:effectLst>
            <a:outerShdw blurRad="190500" algn="tl" rotWithShape="0">
              <a:srgbClr val="000000">
                <a:alpha val="70000"/>
              </a:srgbClr>
            </a:outerShdw>
          </a:effectLst>
        </p:spPr>
      </p:pic>
      <p:sp>
        <p:nvSpPr>
          <p:cNvPr id="7" name="TextBox 6"/>
          <p:cNvSpPr txBox="1"/>
          <p:nvPr/>
        </p:nvSpPr>
        <p:spPr>
          <a:xfrm>
            <a:off x="1600200" y="4876800"/>
            <a:ext cx="662940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Not Used				Used</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4086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mbers woods.jpg"/>
          <p:cNvPicPr>
            <a:picLocks noChangeAspect="1"/>
          </p:cNvPicPr>
          <p:nvPr/>
        </p:nvPicPr>
        <p:blipFill>
          <a:blip r:embed="rId2" cstate="screen"/>
          <a:srcRect/>
          <a:stretch>
            <a:fillRect/>
          </a:stretch>
        </p:blipFill>
        <p:spPr>
          <a:xfrm rot="16200000">
            <a:off x="3429000" y="1143000"/>
            <a:ext cx="6858000" cy="4572000"/>
          </a:xfrm>
          <a:prstGeom prst="rect">
            <a:avLst/>
          </a:prstGeom>
        </p:spPr>
      </p:pic>
      <p:pic>
        <p:nvPicPr>
          <p:cNvPr id="6" name="Picture 5" descr="Heyob Woods- Points.jpg"/>
          <p:cNvPicPr>
            <a:picLocks noChangeAspect="1"/>
          </p:cNvPicPr>
          <p:nvPr/>
        </p:nvPicPr>
        <p:blipFill>
          <a:blip r:embed="rId3" cstate="screen"/>
          <a:srcRect/>
          <a:stretch>
            <a:fillRect/>
          </a:stretch>
        </p:blipFill>
        <p:spPr>
          <a:xfrm>
            <a:off x="0" y="0"/>
            <a:ext cx="4582863" cy="6858000"/>
          </a:xfrm>
          <a:prstGeom prst="rect">
            <a:avLst/>
          </a:prstGeom>
          <a:ln>
            <a:noFill/>
          </a:ln>
        </p:spPr>
      </p:pic>
      <p:sp>
        <p:nvSpPr>
          <p:cNvPr id="7" name="Rectangle 6"/>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91940" y="792540"/>
            <a:ext cx="2982740" cy="2062103"/>
          </a:xfrm>
          <a:prstGeom prst="rect">
            <a:avLst/>
          </a:prstGeom>
          <a:noFill/>
        </p:spPr>
        <p:txBody>
          <a:bodyPr wrap="none" rtlCol="0">
            <a:spAutoFit/>
          </a:bodyPr>
          <a:lstStyle/>
          <a:p>
            <a:r>
              <a:rPr lang="en-US" sz="3200" dirty="0" smtClean="0"/>
              <a:t>…likewise, only a</a:t>
            </a:r>
          </a:p>
          <a:p>
            <a:r>
              <a:rPr lang="en-US" sz="3200" dirty="0" smtClean="0"/>
              <a:t>few woodlots </a:t>
            </a:r>
          </a:p>
          <a:p>
            <a:r>
              <a:rPr lang="en-US" sz="3200" dirty="0" smtClean="0"/>
              <a:t>were used </a:t>
            </a:r>
          </a:p>
          <a:p>
            <a:r>
              <a:rPr lang="en-US" sz="3200" dirty="0" smtClean="0"/>
              <a:t>by bobwhites, </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666" y="152401"/>
            <a:ext cx="7772400" cy="1219199"/>
          </a:xfrm>
        </p:spPr>
        <p:txBody>
          <a:bodyPr/>
          <a:lstStyle/>
          <a:p>
            <a:r>
              <a:rPr lang="en-US" b="1" dirty="0" smtClean="0">
                <a:effectLst>
                  <a:outerShdw blurRad="38100" dist="38100" dir="2700000" algn="tl">
                    <a:srgbClr val="000000">
                      <a:alpha val="43137"/>
                    </a:srgbClr>
                  </a:outerShdw>
                </a:effectLst>
              </a:rPr>
              <a:t>Woodlots</a:t>
            </a:r>
            <a:br>
              <a:rPr lang="en-US"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Wiley M.S. Thesis 2012 (exp.)</a:t>
            </a:r>
            <a:endParaRPr lang="en-US" sz="24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09600" y="1393088"/>
            <a:ext cx="3846747" cy="49315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87653" y="1393089"/>
            <a:ext cx="3846747" cy="4931511"/>
          </a:xfrm>
          <a:prstGeom prst="rect">
            <a:avLst/>
          </a:prstGeom>
          <a:ln>
            <a:noFill/>
          </a:ln>
          <a:effectLst>
            <a:outerShdw blurRad="190500" algn="tl" rotWithShape="0">
              <a:srgbClr val="000000">
                <a:alpha val="70000"/>
              </a:srgbClr>
            </a:outerShdw>
          </a:effectLst>
        </p:spPr>
      </p:pic>
      <p:sp>
        <p:nvSpPr>
          <p:cNvPr id="9" name="TextBox 8"/>
          <p:cNvSpPr txBox="1"/>
          <p:nvPr/>
        </p:nvSpPr>
        <p:spPr>
          <a:xfrm>
            <a:off x="1600200" y="4953000"/>
            <a:ext cx="662940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Not Used				Used</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26368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wman Cool Season - Points.jpg"/>
          <p:cNvPicPr>
            <a:picLocks noChangeAspect="1"/>
          </p:cNvPicPr>
          <p:nvPr/>
        </p:nvPicPr>
        <p:blipFill>
          <a:blip r:embed="rId2" cstate="screen"/>
          <a:srcRect/>
          <a:stretch>
            <a:fillRect/>
          </a:stretch>
        </p:blipFill>
        <p:spPr>
          <a:xfrm>
            <a:off x="4623615" y="0"/>
            <a:ext cx="4520385" cy="6858000"/>
          </a:xfrm>
          <a:prstGeom prst="rect">
            <a:avLst/>
          </a:prstGeom>
          <a:ln>
            <a:noFill/>
          </a:ln>
        </p:spPr>
      </p:pic>
      <p:pic>
        <p:nvPicPr>
          <p:cNvPr id="10" name="Picture 9" descr="Luck CRP - Points.jpg"/>
          <p:cNvPicPr>
            <a:picLocks noChangeAspect="1"/>
          </p:cNvPicPr>
          <p:nvPr/>
        </p:nvPicPr>
        <p:blipFill>
          <a:blip r:embed="rId3" cstate="screen"/>
          <a:srcRect t="-27"/>
          <a:stretch>
            <a:fillRect/>
          </a:stretch>
        </p:blipFill>
        <p:spPr>
          <a:xfrm>
            <a:off x="0" y="0"/>
            <a:ext cx="4571999" cy="6887496"/>
          </a:xfrm>
          <a:prstGeom prst="rect">
            <a:avLst/>
          </a:prstGeom>
        </p:spPr>
      </p:pic>
      <p:sp>
        <p:nvSpPr>
          <p:cNvPr id="8" name="Rectangle 7"/>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76200"/>
            <a:ext cx="4239687" cy="3046988"/>
          </a:xfrm>
          <a:prstGeom prst="rect">
            <a:avLst/>
          </a:prstGeom>
          <a:noFill/>
        </p:spPr>
        <p:txBody>
          <a:bodyPr wrap="none" rtlCol="0">
            <a:spAutoFit/>
          </a:bodyPr>
          <a:lstStyle/>
          <a:p>
            <a:r>
              <a:rPr lang="en-US" sz="3200" dirty="0" smtClean="0"/>
              <a:t>…and use of early  </a:t>
            </a:r>
          </a:p>
          <a:p>
            <a:r>
              <a:rPr lang="en-US" sz="3200" dirty="0" smtClean="0"/>
              <a:t>succession herbaceous  </a:t>
            </a:r>
          </a:p>
          <a:p>
            <a:r>
              <a:rPr lang="en-US" sz="3200" dirty="0" smtClean="0"/>
              <a:t>fields was concentrated </a:t>
            </a:r>
          </a:p>
          <a:p>
            <a:r>
              <a:rPr lang="en-US" sz="3200" dirty="0" smtClean="0"/>
              <a:t>near edges and also </a:t>
            </a:r>
          </a:p>
          <a:p>
            <a:r>
              <a:rPr lang="en-US" sz="3200" dirty="0" smtClean="0"/>
              <a:t>varied with vegetation </a:t>
            </a:r>
          </a:p>
          <a:p>
            <a:r>
              <a:rPr lang="en-US" sz="3200" dirty="0" smtClean="0"/>
              <a:t>structure &amp; composition</a:t>
            </a:r>
            <a:endParaRPr lang="en-US"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effectLst>
                  <a:outerShdw blurRad="38100" dist="38100" dir="2700000" algn="tl">
                    <a:srgbClr val="000000">
                      <a:alpha val="43137"/>
                    </a:srgbClr>
                  </a:outerShdw>
                </a:effectLst>
              </a:rPr>
              <a:t>Early </a:t>
            </a:r>
            <a:r>
              <a:rPr lang="en-US" b="1" dirty="0" err="1" smtClean="0">
                <a:effectLst>
                  <a:outerShdw blurRad="38100" dist="38100" dir="2700000" algn="tl">
                    <a:srgbClr val="000000">
                      <a:alpha val="43137"/>
                    </a:srgbClr>
                  </a:outerShdw>
                </a:effectLst>
              </a:rPr>
              <a:t>Successional</a:t>
            </a:r>
            <a:r>
              <a:rPr lang="en-US" b="1" dirty="0" smtClean="0">
                <a:effectLst>
                  <a:outerShdw blurRad="38100" dist="38100" dir="2700000" algn="tl">
                    <a:srgbClr val="000000">
                      <a:alpha val="43137"/>
                    </a:srgbClr>
                  </a:outerShdw>
                </a:effectLst>
              </a:rPr>
              <a:t> Herbaceous</a:t>
            </a:r>
            <a:br>
              <a:rPr lang="en-US" b="1" dirty="0" smtClean="0">
                <a:effectLst>
                  <a:outerShdw blurRad="38100" dist="38100" dir="2700000" algn="tl">
                    <a:srgbClr val="000000">
                      <a:alpha val="43137"/>
                    </a:srgbClr>
                  </a:outerShdw>
                </a:effectLst>
              </a:rPr>
            </a:br>
            <a:r>
              <a:rPr lang="en-US" sz="2700" b="1" dirty="0" smtClean="0">
                <a:effectLst>
                  <a:outerShdw blurRad="38100" dist="38100" dir="2700000" algn="tl">
                    <a:srgbClr val="000000">
                      <a:alpha val="43137"/>
                    </a:srgbClr>
                  </a:outerShdw>
                </a:effectLst>
              </a:rPr>
              <a:t>Wiley M.S. Thesis 2012 (exp.)</a:t>
            </a:r>
            <a:endParaRPr lang="en-US" sz="27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783609" y="1379277"/>
            <a:ext cx="3603848" cy="464052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724141" y="1371599"/>
            <a:ext cx="3609969" cy="466014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600200" y="4953000"/>
            <a:ext cx="662940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Not Used				Used</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23124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wman - CRP Careytown (1).JPG"/>
          <p:cNvPicPr>
            <a:picLocks noChangeAspect="1"/>
          </p:cNvPicPr>
          <p:nvPr/>
        </p:nvPicPr>
        <p:blipFill>
          <a:blip r:embed="rId2" cstate="screen"/>
          <a:srcRect/>
          <a:stretch>
            <a:fillRect/>
          </a:stretch>
        </p:blipFill>
        <p:spPr>
          <a:xfrm>
            <a:off x="536774" y="457200"/>
            <a:ext cx="4473376" cy="2225475"/>
          </a:xfrm>
          <a:prstGeom prst="rect">
            <a:avLst/>
          </a:prstGeom>
        </p:spPr>
      </p:pic>
      <p:pic>
        <p:nvPicPr>
          <p:cNvPr id="8" name="Picture 7" descr="Chambers- hard edge.JPG"/>
          <p:cNvPicPr>
            <a:picLocks noChangeAspect="1"/>
          </p:cNvPicPr>
          <p:nvPr/>
        </p:nvPicPr>
        <p:blipFill>
          <a:blip r:embed="rId3" cstate="screen"/>
          <a:stretch>
            <a:fillRect/>
          </a:stretch>
        </p:blipFill>
        <p:spPr>
          <a:xfrm>
            <a:off x="5417058" y="457200"/>
            <a:ext cx="3422142" cy="4562856"/>
          </a:xfrm>
          <a:prstGeom prst="rect">
            <a:avLst/>
          </a:prstGeom>
        </p:spPr>
      </p:pic>
      <p:pic>
        <p:nvPicPr>
          <p:cNvPr id="7" name="Picture 6" descr="Brickhouse- drift (2).jpg"/>
          <p:cNvPicPr>
            <a:picLocks noChangeAspect="1"/>
          </p:cNvPicPr>
          <p:nvPr/>
        </p:nvPicPr>
        <p:blipFill>
          <a:blip r:embed="rId4" cstate="screen"/>
          <a:srcRect/>
          <a:stretch>
            <a:fillRect/>
          </a:stretch>
        </p:blipFill>
        <p:spPr>
          <a:xfrm>
            <a:off x="536774" y="2800350"/>
            <a:ext cx="4486276" cy="2225475"/>
          </a:xfrm>
          <a:prstGeom prst="rect">
            <a:avLst/>
          </a:prstGeom>
        </p:spPr>
      </p:pic>
      <p:sp>
        <p:nvSpPr>
          <p:cNvPr id="10" name="Rectangle 1"/>
          <p:cNvSpPr>
            <a:spLocks noChangeArrowheads="1"/>
          </p:cNvSpPr>
          <p:nvPr/>
        </p:nvSpPr>
        <p:spPr bwMode="auto">
          <a:xfrm>
            <a:off x="529388" y="5257800"/>
            <a:ext cx="8133349"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latin typeface="Times New Roman" pitchFamily="18" charset="0"/>
                <a:ea typeface="Calibri" pitchFamily="34" charset="0"/>
                <a:cs typeface="Times New Roman" pitchFamily="18" charset="0"/>
              </a:rPr>
              <a:t>“One of the characters common to the entire range of quail in the north central region is that every farm has good quail cover from May to December, but that most farms have deficient winter cover or often none at all” </a:t>
            </a:r>
          </a:p>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latin typeface="Times New Roman" pitchFamily="18" charset="0"/>
                <a:ea typeface="Calibri" pitchFamily="34" charset="0"/>
                <a:cs typeface="Times New Roman" pitchFamily="18" charset="0"/>
              </a:rPr>
              <a:t>-Aldo </a:t>
            </a:r>
            <a:r>
              <a:rPr kumimoji="0" lang="en-US" sz="2000" b="0" u="none" strike="noStrike" cap="none" normalizeH="0" baseline="0" dirty="0" smtClean="0">
                <a:ln>
                  <a:noFill/>
                </a:ln>
                <a:latin typeface="Times New Roman" pitchFamily="18" charset="0"/>
                <a:ea typeface="Calibri" pitchFamily="34" charset="0"/>
                <a:cs typeface="Times New Roman" pitchFamily="18" charset="0"/>
              </a:rPr>
              <a:t>Leopold (1931:70)</a:t>
            </a:r>
            <a:r>
              <a:rPr kumimoji="0" lang="en-US" sz="1400" b="0" i="1" u="none" strike="noStrike" cap="none" normalizeH="0" baseline="0" dirty="0" smtClean="0">
                <a:ln>
                  <a:noFill/>
                </a:ln>
                <a:latin typeface="Times New Roman" pitchFamily="18" charset="0"/>
                <a:ea typeface="Calibri" pitchFamily="34" charset="0"/>
                <a:cs typeface="Times New Roman" pitchFamily="18" charset="0"/>
              </a:rPr>
              <a:t>	</a:t>
            </a:r>
            <a:endParaRPr kumimoji="0" lang="en-US" sz="2000" b="0" i="0" u="none" strike="noStrike" cap="none" normalizeH="0" baseline="0" dirty="0" smtClean="0">
              <a:ln>
                <a:noFill/>
              </a:ln>
              <a:latin typeface="Times New Roman" pitchFamily="18" charset="0"/>
              <a:cs typeface="Times New Roman" pitchFamily="18" charset="0"/>
            </a:endParaRPr>
          </a:p>
        </p:txBody>
      </p:sp>
      <p:sp>
        <p:nvSpPr>
          <p:cNvPr id="13" name="Title 12"/>
          <p:cNvSpPr>
            <a:spLocks noGrp="1"/>
          </p:cNvSpPr>
          <p:nvPr>
            <p:ph type="title"/>
          </p:nvPr>
        </p:nvSpPr>
        <p:spPr>
          <a:xfrm>
            <a:off x="533400" y="1951037"/>
            <a:ext cx="2895600" cy="639762"/>
          </a:xfrm>
        </p:spPr>
        <p:txBody>
          <a:bodyPr>
            <a:normAutofit fontScale="90000"/>
          </a:bodyPr>
          <a:lstStyle/>
          <a:p>
            <a:r>
              <a:rPr lang="en-US" dirty="0" smtClean="0"/>
              <a:t>Conclusions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Conclusions</a:t>
            </a:r>
            <a:endParaRPr lang="en-US" dirty="0"/>
          </a:p>
        </p:txBody>
      </p:sp>
      <p:sp>
        <p:nvSpPr>
          <p:cNvPr id="3" name="Content Placeholder 2"/>
          <p:cNvSpPr>
            <a:spLocks noGrp="1"/>
          </p:cNvSpPr>
          <p:nvPr>
            <p:ph idx="1"/>
          </p:nvPr>
        </p:nvSpPr>
        <p:spPr>
          <a:xfrm>
            <a:off x="304800" y="1219200"/>
            <a:ext cx="8610600" cy="5410200"/>
          </a:xfrm>
        </p:spPr>
        <p:txBody>
          <a:bodyPr>
            <a:normAutofit fontScale="85000" lnSpcReduction="10000"/>
          </a:bodyPr>
          <a:lstStyle/>
          <a:p>
            <a:pPr marL="342900" lvl="1" indent="-342900">
              <a:buFont typeface="Arial" pitchFamily="34" charset="0"/>
              <a:buChar char="•"/>
            </a:pPr>
            <a:r>
              <a:rPr lang="en-US" sz="3200" dirty="0" smtClean="0"/>
              <a:t>Bobwhites have a “patchy” distribution on the landscape, even within the core range in Ohio</a:t>
            </a:r>
            <a:endParaRPr lang="en-US" dirty="0" smtClean="0"/>
          </a:p>
          <a:p>
            <a:pPr lvl="1"/>
            <a:r>
              <a:rPr lang="en-US" dirty="0" err="1" smtClean="0"/>
              <a:t>metapopulations</a:t>
            </a:r>
            <a:r>
              <a:rPr lang="en-US" dirty="0" smtClean="0"/>
              <a:t>?</a:t>
            </a:r>
          </a:p>
          <a:p>
            <a:r>
              <a:rPr lang="en-US" dirty="0" smtClean="0"/>
              <a:t>Mortality rates were low compared to other populations.</a:t>
            </a:r>
          </a:p>
          <a:p>
            <a:pPr lvl="1"/>
            <a:r>
              <a:rPr lang="en-US" dirty="0" smtClean="0"/>
              <a:t>mediated by winter weather?</a:t>
            </a:r>
          </a:p>
          <a:p>
            <a:r>
              <a:rPr lang="en-US" dirty="0" smtClean="0"/>
              <a:t>Fecundity vital rates , although “normal” were inadequate to sustain </a:t>
            </a:r>
            <a:r>
              <a:rPr lang="en-US" smtClean="0"/>
              <a:t>the population or to produce </a:t>
            </a:r>
            <a:r>
              <a:rPr lang="en-US" dirty="0" smtClean="0"/>
              <a:t>surplus individuals to colonize vacant habitats.</a:t>
            </a:r>
          </a:p>
          <a:p>
            <a:pPr lvl="1"/>
            <a:r>
              <a:rPr lang="en-US" dirty="0" smtClean="0"/>
              <a:t>not dispersal limited?</a:t>
            </a:r>
          </a:p>
          <a:p>
            <a:r>
              <a:rPr lang="en-US" dirty="0" smtClean="0"/>
              <a:t>Population growth is limited by non-breeding season survival associated with low quality and quantity of suitable woody cover. </a:t>
            </a:r>
          </a:p>
          <a:p>
            <a:pPr lvl="1"/>
            <a:r>
              <a:rPr lang="en-US" dirty="0" smtClean="0"/>
              <a:t>a woodland bird in OH?</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ike Ditch (1).JPG"/>
          <p:cNvPicPr>
            <a:picLocks noChangeAspect="1"/>
          </p:cNvPicPr>
          <p:nvPr/>
        </p:nvPicPr>
        <p:blipFill>
          <a:blip r:embed="rId3" cstate="screen"/>
          <a:srcRect/>
          <a:stretch>
            <a:fillRect/>
          </a:stretch>
        </p:blipFill>
        <p:spPr>
          <a:xfrm>
            <a:off x="4118174" y="257228"/>
            <a:ext cx="4471416" cy="2217420"/>
          </a:xfrm>
          <a:prstGeom prst="rect">
            <a:avLst/>
          </a:prstGeom>
        </p:spPr>
      </p:pic>
      <p:pic>
        <p:nvPicPr>
          <p:cNvPr id="4" name="Picture 3" descr="Cunningham- fence removal (4).JPG"/>
          <p:cNvPicPr>
            <a:picLocks noChangeAspect="1"/>
          </p:cNvPicPr>
          <p:nvPr/>
        </p:nvPicPr>
        <p:blipFill>
          <a:blip r:embed="rId4" cstate="screen"/>
          <a:srcRect/>
          <a:stretch>
            <a:fillRect/>
          </a:stretch>
        </p:blipFill>
        <p:spPr>
          <a:xfrm>
            <a:off x="567121" y="243579"/>
            <a:ext cx="3416300" cy="4546600"/>
          </a:xfrm>
          <a:prstGeom prst="rect">
            <a:avLst/>
          </a:prstGeom>
        </p:spPr>
      </p:pic>
      <p:pic>
        <p:nvPicPr>
          <p:cNvPr id="5" name="Picture 4" descr="Greene Brush (1).JPG"/>
          <p:cNvPicPr>
            <a:picLocks noChangeAspect="1"/>
          </p:cNvPicPr>
          <p:nvPr/>
        </p:nvPicPr>
        <p:blipFill>
          <a:blip r:embed="rId5" cstate="screen"/>
          <a:srcRect/>
          <a:stretch>
            <a:fillRect/>
          </a:stretch>
        </p:blipFill>
        <p:spPr>
          <a:xfrm>
            <a:off x="4118174" y="2600325"/>
            <a:ext cx="4471416" cy="2200275"/>
          </a:xfrm>
          <a:prstGeom prst="rect">
            <a:avLst/>
          </a:prstGeom>
        </p:spPr>
      </p:pic>
      <p:sp>
        <p:nvSpPr>
          <p:cNvPr id="6" name="Rectangle 1"/>
          <p:cNvSpPr>
            <a:spLocks noChangeArrowheads="1"/>
          </p:cNvSpPr>
          <p:nvPr/>
        </p:nvSpPr>
        <p:spPr bwMode="auto">
          <a:xfrm>
            <a:off x="529389" y="4935885"/>
            <a:ext cx="8133348" cy="17697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i="1" dirty="0" smtClean="0">
                <a:solidFill>
                  <a:schemeClr val="tx1"/>
                </a:solidFill>
                <a:latin typeface="Times New Roman" pitchFamily="18" charset="0"/>
                <a:cs typeface="Times New Roman" pitchFamily="18" charset="0"/>
              </a:rPr>
              <a:t>“What about the future of Bob-white in Ohio? That depends upon the amount  of food, cover, and protection we provide for these birds.  … It is only when the proper amounts of food, cover, and protection are given that Bob-white can reach his maximum numbers on a farm.”</a:t>
            </a:r>
          </a:p>
          <a:p>
            <a:pPr algn="ctr"/>
            <a:r>
              <a:rPr lang="en-US" sz="2000" dirty="0" smtClean="0">
                <a:solidFill>
                  <a:schemeClr val="tx1"/>
                </a:solidFill>
                <a:latin typeface="Times New Roman" pitchFamily="18" charset="0"/>
                <a:cs typeface="Times New Roman" pitchFamily="18" charset="0"/>
              </a:rPr>
              <a:t>-Milton </a:t>
            </a:r>
            <a:r>
              <a:rPr lang="en-US" sz="2000" dirty="0" err="1" smtClean="0">
                <a:solidFill>
                  <a:schemeClr val="tx1"/>
                </a:solidFill>
                <a:latin typeface="Times New Roman" pitchFamily="18" charset="0"/>
                <a:cs typeface="Times New Roman" pitchFamily="18" charset="0"/>
              </a:rPr>
              <a:t>Trautman</a:t>
            </a:r>
            <a:r>
              <a:rPr lang="en-US" sz="2000" dirty="0" smtClean="0">
                <a:solidFill>
                  <a:schemeClr val="tx1"/>
                </a:solidFill>
                <a:latin typeface="Times New Roman" pitchFamily="18" charset="0"/>
                <a:cs typeface="Times New Roman" pitchFamily="18" charset="0"/>
              </a:rPr>
              <a:t>, 1935</a:t>
            </a:r>
          </a:p>
          <a:p>
            <a:endParaRPr lang="en-US" sz="900" dirty="0"/>
          </a:p>
        </p:txBody>
      </p:sp>
      <p:sp>
        <p:nvSpPr>
          <p:cNvPr id="7" name="TextBox 6"/>
          <p:cNvSpPr txBox="1"/>
          <p:nvPr/>
        </p:nvSpPr>
        <p:spPr>
          <a:xfrm>
            <a:off x="457200" y="228600"/>
            <a:ext cx="3685368" cy="1200329"/>
          </a:xfrm>
          <a:prstGeom prst="rect">
            <a:avLst/>
          </a:prstGeom>
          <a:noFill/>
        </p:spPr>
        <p:txBody>
          <a:bodyPr wrap="none" rtlCol="0">
            <a:spAutoFit/>
          </a:bodyPr>
          <a:lstStyle/>
          <a:p>
            <a:pPr algn="ctr"/>
            <a:r>
              <a:rPr lang="en-US" sz="3600" dirty="0" smtClean="0"/>
              <a:t>Management </a:t>
            </a:r>
          </a:p>
          <a:p>
            <a:pPr algn="ctr"/>
            <a:r>
              <a:rPr lang="en-US" sz="3600" dirty="0" smtClean="0"/>
              <a:t>Recommendations</a:t>
            </a:r>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326964" y="447981"/>
            <a:ext cx="6077566" cy="6134101"/>
            <a:chOff x="288864" y="486081"/>
            <a:chExt cx="6077566" cy="6134101"/>
          </a:xfrm>
        </p:grpSpPr>
        <p:pic>
          <p:nvPicPr>
            <p:cNvPr id="12" name="Picture 3"/>
            <p:cNvPicPr>
              <a:picLocks noChangeAspect="1" noChangeArrowheads="1"/>
            </p:cNvPicPr>
            <p:nvPr/>
          </p:nvPicPr>
          <p:blipFill>
            <a:blip r:embed="rId3" cstate="screen"/>
            <a:srcRect/>
            <a:stretch>
              <a:fillRect/>
            </a:stretch>
          </p:blipFill>
          <p:spPr bwMode="auto">
            <a:xfrm>
              <a:off x="288864" y="486081"/>
              <a:ext cx="6077566" cy="6134101"/>
            </a:xfrm>
            <a:prstGeom prst="rect">
              <a:avLst/>
            </a:prstGeom>
            <a:noFill/>
            <a:ln w="9525">
              <a:noFill/>
              <a:miter lim="800000"/>
              <a:headEnd/>
              <a:tailEnd/>
            </a:ln>
          </p:spPr>
        </p:pic>
        <p:pic>
          <p:nvPicPr>
            <p:cNvPr id="15" name="Picture 14"/>
            <p:cNvPicPr>
              <a:picLocks noChangeAspect="1" noChangeArrowheads="1"/>
            </p:cNvPicPr>
            <p:nvPr/>
          </p:nvPicPr>
          <p:blipFill>
            <a:blip r:embed="rId4" cstate="screen"/>
            <a:srcRect/>
            <a:stretch>
              <a:fillRect/>
            </a:stretch>
          </p:blipFill>
          <p:spPr bwMode="auto">
            <a:xfrm>
              <a:off x="5410200" y="495913"/>
              <a:ext cx="809361" cy="342287"/>
            </a:xfrm>
            <a:prstGeom prst="rect">
              <a:avLst/>
            </a:prstGeom>
            <a:noFill/>
            <a:ln w="9525">
              <a:noFill/>
              <a:miter lim="800000"/>
              <a:headEnd/>
              <a:tailEnd/>
            </a:ln>
          </p:spPr>
        </p:pic>
      </p:grpSp>
      <p:pic>
        <p:nvPicPr>
          <p:cNvPr id="1027" name="Picture 3"/>
          <p:cNvPicPr>
            <a:picLocks noChangeAspect="1" noChangeArrowheads="1"/>
          </p:cNvPicPr>
          <p:nvPr/>
        </p:nvPicPr>
        <p:blipFill>
          <a:blip r:embed="rId5" cstate="screen"/>
          <a:srcRect/>
          <a:stretch>
            <a:fillRect/>
          </a:stretch>
        </p:blipFill>
        <p:spPr bwMode="auto">
          <a:xfrm>
            <a:off x="5772664" y="4038600"/>
            <a:ext cx="3371336" cy="2743200"/>
          </a:xfrm>
          <a:prstGeom prst="rect">
            <a:avLst/>
          </a:prstGeom>
          <a:noFill/>
          <a:ln w="9525">
            <a:noFill/>
            <a:miter lim="800000"/>
            <a:headEnd/>
            <a:tailEnd/>
          </a:ln>
        </p:spPr>
      </p:pic>
      <p:sp>
        <p:nvSpPr>
          <p:cNvPr id="6" name="TextBox 5"/>
          <p:cNvSpPr txBox="1"/>
          <p:nvPr/>
        </p:nvSpPr>
        <p:spPr>
          <a:xfrm>
            <a:off x="0" y="6519446"/>
            <a:ext cx="2861632" cy="338554"/>
          </a:xfrm>
          <a:prstGeom prst="rect">
            <a:avLst/>
          </a:prstGeom>
          <a:noFill/>
        </p:spPr>
        <p:txBody>
          <a:bodyPr wrap="square" rtlCol="0">
            <a:spAutoFit/>
          </a:bodyPr>
          <a:lstStyle/>
          <a:p>
            <a:r>
              <a:rPr lang="en-US" sz="1600" dirty="0" smtClean="0">
                <a:solidFill>
                  <a:srgbClr val="000000"/>
                </a:solidFill>
                <a:effectLst/>
                <a:latin typeface="Georgia" pitchFamily="18" charset="0"/>
              </a:rPr>
              <a:t>(</a:t>
            </a:r>
            <a:r>
              <a:rPr lang="en-US" sz="1600" dirty="0" err="1" smtClean="0">
                <a:solidFill>
                  <a:srgbClr val="000000"/>
                </a:solidFill>
                <a:effectLst/>
                <a:latin typeface="Georgia" pitchFamily="18" charset="0"/>
              </a:rPr>
              <a:t>Spinola</a:t>
            </a:r>
            <a:r>
              <a:rPr lang="en-US" sz="1600" dirty="0" smtClean="0">
                <a:solidFill>
                  <a:srgbClr val="000000"/>
                </a:solidFill>
                <a:effectLst/>
                <a:latin typeface="Georgia" pitchFamily="18" charset="0"/>
              </a:rPr>
              <a:t> and Gates 2008)</a:t>
            </a:r>
            <a:endParaRPr lang="en-US" sz="1600" dirty="0">
              <a:solidFill>
                <a:srgbClr val="000000"/>
              </a:solidFill>
              <a:effectLst/>
              <a:latin typeface="Georgia" pitchFamily="18" charset="0"/>
            </a:endParaRPr>
          </a:p>
        </p:txBody>
      </p:sp>
      <p:sp>
        <p:nvSpPr>
          <p:cNvPr id="7" name="Title 1"/>
          <p:cNvSpPr txBox="1">
            <a:spLocks/>
          </p:cNvSpPr>
          <p:nvPr/>
        </p:nvSpPr>
        <p:spPr>
          <a:xfrm>
            <a:off x="6172200" y="914400"/>
            <a:ext cx="2743200" cy="2743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Once distributed statewide, the detectable range of NOBO in Ohio has contracted to about 25 counties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Spinola</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and Gates 2008)</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5181600" cy="914400"/>
          </a:xfrm>
        </p:spPr>
        <p:txBody>
          <a:bodyPr>
            <a:normAutofit/>
          </a:bodyPr>
          <a:lstStyle/>
          <a:p>
            <a:pPr algn="l"/>
            <a:r>
              <a:rPr lang="en-US" dirty="0" smtClean="0"/>
              <a:t>Conservation Strategy</a:t>
            </a:r>
            <a:endParaRPr lang="en-US" dirty="0"/>
          </a:p>
        </p:txBody>
      </p:sp>
      <p:sp>
        <p:nvSpPr>
          <p:cNvPr id="3" name="Content Placeholder 2"/>
          <p:cNvSpPr>
            <a:spLocks noGrp="1"/>
          </p:cNvSpPr>
          <p:nvPr>
            <p:ph idx="1"/>
          </p:nvPr>
        </p:nvSpPr>
        <p:spPr>
          <a:xfrm>
            <a:off x="228600" y="1066800"/>
            <a:ext cx="4800600" cy="5486400"/>
          </a:xfrm>
        </p:spPr>
        <p:txBody>
          <a:bodyPr>
            <a:noAutofit/>
          </a:bodyPr>
          <a:lstStyle/>
          <a:p>
            <a:r>
              <a:rPr lang="en-US" sz="2800" dirty="0" smtClean="0"/>
              <a:t>Start small and work outward – overcome </a:t>
            </a:r>
            <a:r>
              <a:rPr lang="en-US" sz="2800" dirty="0" err="1" smtClean="0"/>
              <a:t>Allee</a:t>
            </a:r>
            <a:r>
              <a:rPr lang="en-US" sz="2800" dirty="0" smtClean="0"/>
              <a:t> effects</a:t>
            </a:r>
          </a:p>
          <a:p>
            <a:r>
              <a:rPr lang="en-US" sz="2800" dirty="0" smtClean="0"/>
              <a:t>Focus on early succession woody habitats to increase survival and…</a:t>
            </a:r>
          </a:p>
          <a:p>
            <a:r>
              <a:rPr lang="en-US" sz="2800" dirty="0" smtClean="0"/>
              <a:t>…increase “Usable Space” to support higher covey densities.</a:t>
            </a:r>
          </a:p>
          <a:p>
            <a:r>
              <a:rPr lang="en-US" sz="2800" dirty="0" smtClean="0"/>
              <a:t>Continue to conserve and  enhance early succession herbaceous habitats (nests and broods)</a:t>
            </a:r>
          </a:p>
          <a:p>
            <a:endParaRPr lang="en-US" sz="3200" dirty="0" smtClean="0"/>
          </a:p>
          <a:p>
            <a:endParaRPr lang="en-US" sz="3200" dirty="0" smtClean="0"/>
          </a:p>
          <a:p>
            <a:endParaRPr lang="en-US" sz="3200" dirty="0" smtClean="0"/>
          </a:p>
          <a:p>
            <a:endParaRPr lang="en-US" sz="3200" dirty="0" smtClean="0"/>
          </a:p>
          <a:p>
            <a:endParaRPr lang="en-US" sz="3200" dirty="0" smtClean="0"/>
          </a:p>
        </p:txBody>
      </p:sp>
      <p:pic>
        <p:nvPicPr>
          <p:cNvPr id="7" name="Picture 6" descr="IMG_1713.JPG"/>
          <p:cNvPicPr>
            <a:picLocks noChangeAspect="1"/>
          </p:cNvPicPr>
          <p:nvPr/>
        </p:nvPicPr>
        <p:blipFill>
          <a:blip r:embed="rId3" cstate="print"/>
          <a:stretch>
            <a:fillRect/>
          </a:stretch>
        </p:blipFill>
        <p:spPr>
          <a:xfrm>
            <a:off x="5359400" y="4000500"/>
            <a:ext cx="3708400" cy="2781300"/>
          </a:xfrm>
          <a:prstGeom prst="rect">
            <a:avLst/>
          </a:prstGeom>
        </p:spPr>
      </p:pic>
      <p:grpSp>
        <p:nvGrpSpPr>
          <p:cNvPr id="13" name="Group 12"/>
          <p:cNvGrpSpPr/>
          <p:nvPr/>
        </p:nvGrpSpPr>
        <p:grpSpPr>
          <a:xfrm>
            <a:off x="5209583" y="221925"/>
            <a:ext cx="3858217" cy="3664275"/>
            <a:chOff x="5133383" y="2888925"/>
            <a:chExt cx="3858217" cy="3664275"/>
          </a:xfrm>
        </p:grpSpPr>
        <p:pic>
          <p:nvPicPr>
            <p:cNvPr id="8" name="Picture 7" descr="Schmidt_CRP_USMap.jpg"/>
            <p:cNvPicPr>
              <a:picLocks noChangeAspect="1"/>
            </p:cNvPicPr>
            <p:nvPr/>
          </p:nvPicPr>
          <p:blipFill>
            <a:blip r:embed="rId4" cstate="screen"/>
            <a:srcRect/>
            <a:stretch>
              <a:fillRect/>
            </a:stretch>
          </p:blipFill>
          <p:spPr>
            <a:xfrm>
              <a:off x="5273040" y="2888925"/>
              <a:ext cx="3718560" cy="3664275"/>
            </a:xfrm>
            <a:prstGeom prst="rect">
              <a:avLst/>
            </a:prstGeom>
            <a:ln>
              <a:noFill/>
            </a:ln>
            <a:effectLst/>
          </p:spPr>
        </p:pic>
        <p:sp>
          <p:nvSpPr>
            <p:cNvPr id="9" name="Oval 8"/>
            <p:cNvSpPr/>
            <p:nvPr/>
          </p:nvSpPr>
          <p:spPr bwMode="auto">
            <a:xfrm rot="18423537">
              <a:off x="5795760" y="4424598"/>
              <a:ext cx="571555" cy="1896309"/>
            </a:xfrm>
            <a:prstGeom prst="ellipse">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endParaRPr>
            </a:p>
          </p:txBody>
        </p:sp>
        <p:sp>
          <p:nvSpPr>
            <p:cNvPr id="12" name="Oval 11"/>
            <p:cNvSpPr/>
            <p:nvPr/>
          </p:nvSpPr>
          <p:spPr bwMode="auto">
            <a:xfrm rot="1530941">
              <a:off x="8440676" y="4142267"/>
              <a:ext cx="425537" cy="1076371"/>
            </a:xfrm>
            <a:prstGeom prst="ellipse">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dmin\Pictures\2011-01-31\East Highland Acres- Ditch no cover.JPG"/>
          <p:cNvPicPr>
            <a:picLocks noChangeAspect="1" noChangeArrowheads="1"/>
          </p:cNvPicPr>
          <p:nvPr/>
        </p:nvPicPr>
        <p:blipFill>
          <a:blip r:embed="rId2" cstate="screen"/>
          <a:srcRect/>
          <a:stretch>
            <a:fillRect/>
          </a:stretch>
        </p:blipFill>
        <p:spPr bwMode="auto">
          <a:xfrm>
            <a:off x="0" y="0"/>
            <a:ext cx="4567534" cy="6858000"/>
          </a:xfrm>
          <a:prstGeom prst="rect">
            <a:avLst/>
          </a:prstGeom>
          <a:noFill/>
        </p:spPr>
      </p:pic>
      <p:pic>
        <p:nvPicPr>
          <p:cNvPr id="5" name="Picture 5" descr="C:\Users\Admin\Pictures\2011-01-31\IMG_9771.JPG"/>
          <p:cNvPicPr>
            <a:picLocks noChangeAspect="1" noChangeArrowheads="1"/>
          </p:cNvPicPr>
          <p:nvPr/>
        </p:nvPicPr>
        <p:blipFill>
          <a:blip r:embed="rId3" cstate="screen"/>
          <a:srcRect/>
          <a:stretch>
            <a:fillRect/>
          </a:stretch>
        </p:blipFill>
        <p:spPr bwMode="auto">
          <a:xfrm>
            <a:off x="4572000" y="0"/>
            <a:ext cx="4572000" cy="6858000"/>
          </a:xfrm>
          <a:prstGeom prst="rect">
            <a:avLst/>
          </a:prstGeom>
          <a:noFill/>
        </p:spPr>
      </p:pic>
      <p:sp>
        <p:nvSpPr>
          <p:cNvPr id="7" name="Rectangle 6"/>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352800" y="4773168"/>
            <a:ext cx="259080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381000" y="274638"/>
            <a:ext cx="3733800" cy="1143000"/>
          </a:xfrm>
        </p:spPr>
        <p:txBody>
          <a:bodyPr>
            <a:normAutofit fontScale="90000"/>
          </a:bodyPr>
          <a:lstStyle/>
          <a:p>
            <a:r>
              <a:rPr lang="en-US" dirty="0" smtClean="0">
                <a:solidFill>
                  <a:srgbClr val="FFFF00"/>
                </a:solidFill>
              </a:rPr>
              <a:t>Edge Feathering</a:t>
            </a:r>
            <a:endParaRPr lang="en-US" dirty="0">
              <a:solidFill>
                <a:srgbClr val="FFFF00"/>
              </a:solidFill>
            </a:endParaRPr>
          </a:p>
        </p:txBody>
      </p:sp>
      <p:sp>
        <p:nvSpPr>
          <p:cNvPr id="9" name="Rectangle 8"/>
          <p:cNvSpPr/>
          <p:nvPr/>
        </p:nvSpPr>
        <p:spPr>
          <a:xfrm>
            <a:off x="4876800" y="1905000"/>
            <a:ext cx="4114800" cy="2246769"/>
          </a:xfrm>
          <a:prstGeom prst="rect">
            <a:avLst/>
          </a:prstGeom>
        </p:spPr>
        <p:txBody>
          <a:bodyPr wrap="square">
            <a:spAutoFit/>
          </a:bodyPr>
          <a:lstStyle/>
          <a:p>
            <a:r>
              <a:rPr lang="en-US" sz="2800" dirty="0" smtClean="0">
                <a:solidFill>
                  <a:srgbClr val="FFFF00"/>
                </a:solidFill>
                <a:effectLst>
                  <a:outerShdw blurRad="38100" dist="38100" dir="2700000" algn="tl">
                    <a:srgbClr val="000000">
                      <a:alpha val="43137"/>
                    </a:srgbClr>
                  </a:outerShdw>
                </a:effectLst>
              </a:rPr>
              <a:t>Thin </a:t>
            </a:r>
            <a:r>
              <a:rPr lang="en-US" sz="2800" dirty="0" err="1" smtClean="0">
                <a:solidFill>
                  <a:srgbClr val="FFFF00"/>
                </a:solidFill>
                <a:effectLst>
                  <a:outerShdw blurRad="38100" dist="38100" dir="2700000" algn="tl">
                    <a:srgbClr val="000000">
                      <a:alpha val="43137"/>
                    </a:srgbClr>
                  </a:outerShdw>
                </a:effectLst>
              </a:rPr>
              <a:t>overstory</a:t>
            </a:r>
            <a:r>
              <a:rPr lang="en-US" sz="2800" dirty="0" smtClean="0">
                <a:solidFill>
                  <a:srgbClr val="FFFF00"/>
                </a:solidFill>
                <a:effectLst>
                  <a:outerShdw blurRad="38100" dist="38100" dir="2700000" algn="tl">
                    <a:srgbClr val="000000">
                      <a:alpha val="43137"/>
                    </a:srgbClr>
                  </a:outerShdw>
                </a:effectLst>
              </a:rPr>
              <a:t> trees to promote early succession woody cover in fencerows and riparian areas, and woodlot edges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Pictures\2011-01-31\Chambers- hard edge.JPG"/>
          <p:cNvPicPr>
            <a:picLocks noChangeAspect="1" noChangeArrowheads="1"/>
          </p:cNvPicPr>
          <p:nvPr/>
        </p:nvPicPr>
        <p:blipFill>
          <a:blip r:embed="rId2" cstate="screen"/>
          <a:srcRect/>
          <a:stretch>
            <a:fillRect/>
          </a:stretch>
        </p:blipFill>
        <p:spPr bwMode="auto">
          <a:xfrm>
            <a:off x="0" y="0"/>
            <a:ext cx="4572000" cy="6858000"/>
          </a:xfrm>
          <a:prstGeom prst="rect">
            <a:avLst/>
          </a:prstGeom>
          <a:noFill/>
        </p:spPr>
      </p:pic>
      <p:pic>
        <p:nvPicPr>
          <p:cNvPr id="6" name="Picture 2" descr="C:\Users\Admin\Pictures\2011-01-31\Heyob Pasture (6).JPG"/>
          <p:cNvPicPr>
            <a:picLocks noChangeAspect="1" noChangeArrowheads="1"/>
          </p:cNvPicPr>
          <p:nvPr/>
        </p:nvPicPr>
        <p:blipFill>
          <a:blip r:embed="rId3" cstate="screen"/>
          <a:srcRect/>
          <a:stretch>
            <a:fillRect/>
          </a:stretch>
        </p:blipFill>
        <p:spPr bwMode="auto">
          <a:xfrm>
            <a:off x="4648200" y="0"/>
            <a:ext cx="4579972" cy="6858000"/>
          </a:xfrm>
          <a:prstGeom prst="rect">
            <a:avLst/>
          </a:prstGeom>
          <a:noFill/>
        </p:spPr>
      </p:pic>
      <p:sp>
        <p:nvSpPr>
          <p:cNvPr id="8" name="Rectangle 7"/>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352800" y="5230368"/>
            <a:ext cx="259080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p:cNvSpPr>
            <a:spLocks noGrp="1"/>
          </p:cNvSpPr>
          <p:nvPr>
            <p:ph type="title"/>
          </p:nvPr>
        </p:nvSpPr>
        <p:spPr>
          <a:xfrm>
            <a:off x="381000" y="304800"/>
            <a:ext cx="3733800" cy="1143000"/>
          </a:xfrm>
        </p:spPr>
        <p:txBody>
          <a:bodyPr>
            <a:normAutofit fontScale="90000"/>
          </a:bodyPr>
          <a:lstStyle/>
          <a:p>
            <a:r>
              <a:rPr lang="en-US" b="1" dirty="0" smtClean="0">
                <a:solidFill>
                  <a:srgbClr val="FFFF00"/>
                </a:solidFill>
              </a:rPr>
              <a:t>Woodlot </a:t>
            </a:r>
            <a:br>
              <a:rPr lang="en-US" b="1" dirty="0" smtClean="0">
                <a:solidFill>
                  <a:srgbClr val="FFFF00"/>
                </a:solidFill>
              </a:rPr>
            </a:br>
            <a:r>
              <a:rPr lang="en-US" b="1" dirty="0" smtClean="0">
                <a:solidFill>
                  <a:srgbClr val="FFFF00"/>
                </a:solidFill>
              </a:rPr>
              <a:t>Management</a:t>
            </a:r>
            <a:endParaRPr lang="en-US" b="1" dirty="0">
              <a:solidFill>
                <a:srgbClr val="FFFF00"/>
              </a:solidFill>
            </a:endParaRPr>
          </a:p>
        </p:txBody>
      </p:sp>
      <p:sp>
        <p:nvSpPr>
          <p:cNvPr id="9" name="Rectangle 8"/>
          <p:cNvSpPr/>
          <p:nvPr/>
        </p:nvSpPr>
        <p:spPr>
          <a:xfrm>
            <a:off x="4800600" y="2451318"/>
            <a:ext cx="4191000" cy="1815882"/>
          </a:xfrm>
          <a:prstGeom prst="rect">
            <a:avLst/>
          </a:prstGeom>
        </p:spPr>
        <p:txBody>
          <a:bodyPr wrap="square">
            <a:spAutoFit/>
          </a:bodyPr>
          <a:lstStyle/>
          <a:p>
            <a:r>
              <a:rPr lang="en-US" sz="2800" dirty="0" smtClean="0">
                <a:solidFill>
                  <a:srgbClr val="FFFF00"/>
                </a:solidFill>
                <a:effectLst>
                  <a:outerShdw blurRad="38100" dist="38100" dir="2700000" algn="tl">
                    <a:srgbClr val="000000">
                      <a:alpha val="43137"/>
                    </a:srgbClr>
                  </a:outerShdw>
                </a:effectLst>
              </a:rPr>
              <a:t>Open woodlot canopy to promote early succession woody plants (moderate grazing, timber harvest).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Pictures\2011-01-31\P1210366.JPG"/>
          <p:cNvPicPr>
            <a:picLocks noChangeAspect="1" noChangeArrowheads="1"/>
          </p:cNvPicPr>
          <p:nvPr/>
        </p:nvPicPr>
        <p:blipFill>
          <a:blip r:embed="rId2" cstate="screen"/>
          <a:srcRect/>
          <a:stretch>
            <a:fillRect/>
          </a:stretch>
        </p:blipFill>
        <p:spPr bwMode="auto">
          <a:xfrm>
            <a:off x="0" y="-6229"/>
            <a:ext cx="4572000" cy="6864229"/>
          </a:xfrm>
          <a:prstGeom prst="rect">
            <a:avLst/>
          </a:prstGeom>
          <a:noFill/>
        </p:spPr>
      </p:pic>
      <p:pic>
        <p:nvPicPr>
          <p:cNvPr id="5" name="Picture 3" descr="C:\Users\Admin\Pictures\2011-01-31\Luck NWSG (2).JPG"/>
          <p:cNvPicPr>
            <a:picLocks noChangeAspect="1" noChangeArrowheads="1"/>
          </p:cNvPicPr>
          <p:nvPr/>
        </p:nvPicPr>
        <p:blipFill>
          <a:blip r:embed="rId3" cstate="screen"/>
          <a:srcRect/>
          <a:stretch>
            <a:fillRect/>
          </a:stretch>
        </p:blipFill>
        <p:spPr bwMode="auto">
          <a:xfrm>
            <a:off x="4567536" y="0"/>
            <a:ext cx="4576464" cy="6858000"/>
          </a:xfrm>
          <a:prstGeom prst="rect">
            <a:avLst/>
          </a:prstGeom>
          <a:noFill/>
        </p:spPr>
      </p:pic>
      <p:sp>
        <p:nvSpPr>
          <p:cNvPr id="6" name="Rectangle 5"/>
          <p:cNvSpPr/>
          <p:nvPr/>
        </p:nvSpPr>
        <p:spPr>
          <a:xfrm>
            <a:off x="4419600" y="0"/>
            <a:ext cx="2286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352800" y="3276600"/>
            <a:ext cx="2590800"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609600" y="1219200"/>
            <a:ext cx="3810000" cy="1143000"/>
          </a:xfrm>
        </p:spPr>
        <p:txBody>
          <a:bodyPr>
            <a:normAutofit fontScale="90000"/>
          </a:bodyPr>
          <a:lstStyle/>
          <a:p>
            <a:r>
              <a:rPr lang="en-US" b="1" dirty="0" smtClean="0">
                <a:solidFill>
                  <a:srgbClr val="FFFF00"/>
                </a:solidFill>
              </a:rPr>
              <a:t>Herbaceous Cover Enhancement</a:t>
            </a:r>
            <a:endParaRPr lang="en-US" b="1" dirty="0">
              <a:solidFill>
                <a:srgbClr val="FFFF00"/>
              </a:solidFill>
            </a:endParaRPr>
          </a:p>
        </p:txBody>
      </p:sp>
      <p:sp>
        <p:nvSpPr>
          <p:cNvPr id="9" name="Rectangle 8"/>
          <p:cNvSpPr/>
          <p:nvPr/>
        </p:nvSpPr>
        <p:spPr>
          <a:xfrm>
            <a:off x="4648200" y="4661118"/>
            <a:ext cx="4563493" cy="1815882"/>
          </a:xfrm>
          <a:prstGeom prst="rect">
            <a:avLst/>
          </a:prstGeom>
        </p:spPr>
        <p:txBody>
          <a:bodyPr wrap="none">
            <a:spAutoFit/>
          </a:bodyPr>
          <a:lstStyle/>
          <a:p>
            <a:r>
              <a:rPr lang="en-US" sz="2800" dirty="0" smtClean="0">
                <a:solidFill>
                  <a:srgbClr val="FFFF00"/>
                </a:solidFill>
                <a:effectLst>
                  <a:outerShdw blurRad="38100" dist="38100" dir="2700000" algn="tl">
                    <a:srgbClr val="000000">
                      <a:alpha val="43137"/>
                    </a:srgbClr>
                  </a:outerShdw>
                </a:effectLst>
              </a:rPr>
              <a:t>Promote warm season </a:t>
            </a:r>
          </a:p>
          <a:p>
            <a:r>
              <a:rPr lang="en-US" sz="2800" dirty="0" smtClean="0">
                <a:solidFill>
                  <a:srgbClr val="FFFF00"/>
                </a:solidFill>
                <a:effectLst>
                  <a:outerShdw blurRad="38100" dist="38100" dir="2700000" algn="tl">
                    <a:srgbClr val="000000">
                      <a:alpha val="43137"/>
                    </a:srgbClr>
                  </a:outerShdw>
                </a:effectLst>
              </a:rPr>
              <a:t>grasses and forbs, allow </a:t>
            </a:r>
          </a:p>
          <a:p>
            <a:r>
              <a:rPr lang="en-US" sz="2800" dirty="0" smtClean="0">
                <a:solidFill>
                  <a:srgbClr val="FFFF00"/>
                </a:solidFill>
                <a:effectLst>
                  <a:outerShdw blurRad="38100" dist="38100" dir="2700000" algn="tl">
                    <a:srgbClr val="000000">
                      <a:alpha val="43137"/>
                    </a:srgbClr>
                  </a:outerShdw>
                </a:effectLst>
              </a:rPr>
              <a:t>some woody cover, especially </a:t>
            </a:r>
          </a:p>
          <a:p>
            <a:r>
              <a:rPr lang="en-US" sz="2800" dirty="0" smtClean="0">
                <a:solidFill>
                  <a:srgbClr val="FFFF00"/>
                </a:solidFill>
                <a:effectLst>
                  <a:outerShdw blurRad="38100" dist="38100" dir="2700000" algn="tl">
                    <a:srgbClr val="000000">
                      <a:alpha val="43137"/>
                    </a:srgbClr>
                  </a:outerShdw>
                </a:effectLst>
              </a:rPr>
              <a:t>near edges.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effectLst>
                  <a:outerShdw blurRad="38100" dist="38100" dir="2700000" algn="tl">
                    <a:srgbClr val="000000">
                      <a:alpha val="43137"/>
                    </a:srgbClr>
                  </a:outerShdw>
                </a:effectLst>
              </a:rPr>
              <a:t>Acknowledgements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477000" y="1066800"/>
            <a:ext cx="2438400" cy="4906963"/>
          </a:xfrm>
        </p:spPr>
        <p:txBody>
          <a:bodyPr>
            <a:normAutofit/>
          </a:bodyPr>
          <a:lstStyle/>
          <a:p>
            <a:pPr>
              <a:lnSpc>
                <a:spcPct val="90000"/>
              </a:lnSpc>
              <a:buNone/>
            </a:pPr>
            <a:r>
              <a:rPr lang="en-US" sz="1900" dirty="0" smtClean="0">
                <a:latin typeface="Arial" charset="0"/>
              </a:rPr>
              <a:t>Field Assistants:</a:t>
            </a:r>
          </a:p>
          <a:p>
            <a:pPr lvl="1">
              <a:lnSpc>
                <a:spcPct val="90000"/>
              </a:lnSpc>
              <a:buNone/>
            </a:pPr>
            <a:r>
              <a:rPr lang="en-US" sz="1900" dirty="0" smtClean="0">
                <a:latin typeface="Arial" charset="0"/>
              </a:rPr>
              <a:t>Jay Jordan</a:t>
            </a:r>
          </a:p>
          <a:p>
            <a:pPr lvl="1">
              <a:lnSpc>
                <a:spcPct val="90000"/>
              </a:lnSpc>
              <a:buNone/>
            </a:pPr>
            <a:r>
              <a:rPr lang="en-US" sz="1900" dirty="0" smtClean="0">
                <a:latin typeface="Arial" charset="0"/>
              </a:rPr>
              <a:t>Bryce Adams</a:t>
            </a:r>
          </a:p>
          <a:p>
            <a:pPr lvl="1">
              <a:lnSpc>
                <a:spcPct val="90000"/>
              </a:lnSpc>
              <a:buNone/>
            </a:pPr>
            <a:r>
              <a:rPr lang="en-US" sz="1900" dirty="0" smtClean="0">
                <a:latin typeface="Arial" charset="0"/>
              </a:rPr>
              <a:t>Bret Graves</a:t>
            </a:r>
          </a:p>
          <a:p>
            <a:pPr lvl="1">
              <a:lnSpc>
                <a:spcPct val="90000"/>
              </a:lnSpc>
              <a:buNone/>
            </a:pPr>
            <a:r>
              <a:rPr lang="en-US" sz="1900" dirty="0" smtClean="0">
                <a:latin typeface="Arial" charset="0"/>
              </a:rPr>
              <a:t>Nan Radabaugh</a:t>
            </a:r>
          </a:p>
          <a:p>
            <a:pPr lvl="1">
              <a:lnSpc>
                <a:spcPct val="90000"/>
              </a:lnSpc>
              <a:buNone/>
            </a:pPr>
            <a:r>
              <a:rPr lang="en-US" sz="1900" dirty="0" smtClean="0">
                <a:latin typeface="Arial" charset="0"/>
              </a:rPr>
              <a:t>Mark Peugeot</a:t>
            </a:r>
          </a:p>
          <a:p>
            <a:pPr lvl="1">
              <a:lnSpc>
                <a:spcPct val="90000"/>
              </a:lnSpc>
              <a:buNone/>
            </a:pPr>
            <a:r>
              <a:rPr lang="en-US" sz="1900" dirty="0" smtClean="0">
                <a:latin typeface="Arial" charset="0"/>
              </a:rPr>
              <a:t>Laura Jenkins</a:t>
            </a:r>
          </a:p>
          <a:p>
            <a:pPr lvl="1">
              <a:lnSpc>
                <a:spcPct val="90000"/>
              </a:lnSpc>
              <a:buNone/>
            </a:pPr>
            <a:r>
              <a:rPr lang="en-US" sz="1900" dirty="0" smtClean="0">
                <a:latin typeface="Arial" charset="0"/>
              </a:rPr>
              <a:t>George Fee</a:t>
            </a:r>
          </a:p>
          <a:p>
            <a:pPr lvl="1">
              <a:lnSpc>
                <a:spcPct val="90000"/>
              </a:lnSpc>
              <a:buNone/>
            </a:pPr>
            <a:r>
              <a:rPr lang="en-US" sz="1900" dirty="0" smtClean="0">
                <a:latin typeface="Arial" charset="0"/>
              </a:rPr>
              <a:t>Mark Jones</a:t>
            </a:r>
          </a:p>
          <a:p>
            <a:pPr lvl="1">
              <a:lnSpc>
                <a:spcPct val="90000"/>
              </a:lnSpc>
              <a:buNone/>
            </a:pPr>
            <a:r>
              <a:rPr lang="en-US" sz="1900" dirty="0" smtClean="0">
                <a:latin typeface="Arial" charset="0"/>
              </a:rPr>
              <a:t>Don Neel</a:t>
            </a:r>
          </a:p>
          <a:p>
            <a:pPr lvl="1">
              <a:lnSpc>
                <a:spcPct val="90000"/>
              </a:lnSpc>
              <a:buNone/>
            </a:pPr>
            <a:r>
              <a:rPr lang="en-US" sz="1900" dirty="0" smtClean="0">
                <a:latin typeface="Arial" charset="0"/>
              </a:rPr>
              <a:t>Marty Staker</a:t>
            </a:r>
          </a:p>
          <a:p>
            <a:pPr lvl="1">
              <a:lnSpc>
                <a:spcPct val="90000"/>
              </a:lnSpc>
              <a:buNone/>
            </a:pPr>
            <a:r>
              <a:rPr lang="en-US" sz="1900" dirty="0" smtClean="0">
                <a:latin typeface="Arial" charset="0"/>
              </a:rPr>
              <a:t>John Davis</a:t>
            </a:r>
          </a:p>
          <a:p>
            <a:pPr lvl="1">
              <a:lnSpc>
                <a:spcPct val="90000"/>
              </a:lnSpc>
              <a:buNone/>
            </a:pPr>
            <a:r>
              <a:rPr lang="en-US" sz="1900" dirty="0" smtClean="0">
                <a:latin typeface="Arial" charset="0"/>
              </a:rPr>
              <a:t>Chris Grimm</a:t>
            </a:r>
          </a:p>
          <a:p>
            <a:pPr lvl="1">
              <a:lnSpc>
                <a:spcPct val="90000"/>
              </a:lnSpc>
              <a:buNone/>
            </a:pPr>
            <a:r>
              <a:rPr lang="en-US" sz="1900" dirty="0" smtClean="0">
                <a:latin typeface="Arial" charset="0"/>
              </a:rPr>
              <a:t>Matt Crowell</a:t>
            </a:r>
          </a:p>
          <a:p>
            <a:endParaRPr lang="en-US" dirty="0"/>
          </a:p>
        </p:txBody>
      </p:sp>
      <p:sp>
        <p:nvSpPr>
          <p:cNvPr id="4" name="TextBox 3"/>
          <p:cNvSpPr txBox="1"/>
          <p:nvPr/>
        </p:nvSpPr>
        <p:spPr>
          <a:xfrm>
            <a:off x="2743200" y="1141577"/>
            <a:ext cx="4038600" cy="2668423"/>
          </a:xfrm>
          <a:prstGeom prst="rect">
            <a:avLst/>
          </a:prstGeom>
          <a:noFill/>
        </p:spPr>
        <p:txBody>
          <a:bodyPr wrap="square" rtlCol="0">
            <a:spAutoFit/>
          </a:bodyPr>
          <a:lstStyle/>
          <a:p>
            <a:pPr marL="342900" lvl="0" indent="-342900">
              <a:lnSpc>
                <a:spcPct val="90000"/>
              </a:lnSpc>
              <a:spcBef>
                <a:spcPct val="20000"/>
              </a:spcBef>
            </a:pPr>
            <a:r>
              <a:rPr lang="en-US" dirty="0" smtClean="0">
                <a:solidFill>
                  <a:prstClr val="black"/>
                </a:solidFill>
                <a:effectLst>
                  <a:outerShdw blurRad="38100" dist="38100" dir="2700000" algn="tl">
                    <a:srgbClr val="000000">
                      <a:alpha val="43137"/>
                    </a:srgbClr>
                  </a:outerShdw>
                </a:effectLst>
                <a:latin typeface="Arial" charset="0"/>
              </a:rPr>
              <a:t>Funding</a:t>
            </a:r>
            <a:endParaRPr lang="en-US" dirty="0">
              <a:solidFill>
                <a:prstClr val="black"/>
              </a:solidFill>
              <a:effectLst>
                <a:outerShdw blurRad="38100" dist="38100" dir="2700000" algn="tl">
                  <a:srgbClr val="000000">
                    <a:alpha val="43137"/>
                  </a:srgbClr>
                </a:outerShdw>
              </a:effectLst>
              <a:latin typeface="Arial" charset="0"/>
            </a:endParaRPr>
          </a:p>
          <a:p>
            <a:pPr marL="742950" lvl="1" indent="-285750">
              <a:lnSpc>
                <a:spcPct val="90000"/>
              </a:lnSpc>
              <a:spcBef>
                <a:spcPct val="20000"/>
              </a:spcBef>
            </a:pPr>
            <a:r>
              <a:rPr lang="en-US" dirty="0">
                <a:solidFill>
                  <a:prstClr val="black"/>
                </a:solidFill>
                <a:effectLst>
                  <a:outerShdw blurRad="38100" dist="38100" dir="2700000" algn="tl">
                    <a:srgbClr val="000000">
                      <a:alpha val="43137"/>
                    </a:srgbClr>
                  </a:outerShdw>
                </a:effectLst>
                <a:latin typeface="Arial" charset="0"/>
              </a:rPr>
              <a:t>Ohio Department of Natural Resources, Division of </a:t>
            </a:r>
            <a:r>
              <a:rPr lang="en-US" dirty="0" smtClean="0">
                <a:solidFill>
                  <a:prstClr val="black"/>
                </a:solidFill>
                <a:effectLst>
                  <a:outerShdw blurRad="38100" dist="38100" dir="2700000" algn="tl">
                    <a:srgbClr val="000000">
                      <a:alpha val="43137"/>
                    </a:srgbClr>
                  </a:outerShdw>
                </a:effectLst>
                <a:latin typeface="Arial" charset="0"/>
              </a:rPr>
              <a:t>Wildlife</a:t>
            </a:r>
          </a:p>
          <a:p>
            <a:pPr marL="742950" lvl="1" indent="-285750">
              <a:lnSpc>
                <a:spcPct val="90000"/>
              </a:lnSpc>
              <a:spcBef>
                <a:spcPct val="20000"/>
              </a:spcBef>
            </a:pPr>
            <a:r>
              <a:rPr lang="en-US" dirty="0" smtClean="0">
                <a:solidFill>
                  <a:prstClr val="black"/>
                </a:solidFill>
                <a:effectLst>
                  <a:outerShdw blurRad="38100" dist="38100" dir="2700000" algn="tl">
                    <a:srgbClr val="000000">
                      <a:alpha val="43137"/>
                    </a:srgbClr>
                  </a:outerShdw>
                </a:effectLst>
                <a:latin typeface="Arial" charset="0"/>
              </a:rPr>
              <a:t>Federal Aid in Wildlife Restoration</a:t>
            </a:r>
            <a:endParaRPr lang="en-US" dirty="0">
              <a:solidFill>
                <a:prstClr val="black"/>
              </a:solidFill>
              <a:effectLst>
                <a:outerShdw blurRad="38100" dist="38100" dir="2700000" algn="tl">
                  <a:srgbClr val="000000">
                    <a:alpha val="43137"/>
                  </a:srgbClr>
                </a:outerShdw>
              </a:effectLst>
              <a:latin typeface="Arial" charset="0"/>
            </a:endParaRPr>
          </a:p>
          <a:p>
            <a:pPr marL="342900" lvl="0" indent="-342900">
              <a:lnSpc>
                <a:spcPct val="90000"/>
              </a:lnSpc>
              <a:spcBef>
                <a:spcPct val="20000"/>
              </a:spcBef>
            </a:pPr>
            <a:r>
              <a:rPr lang="en-US" dirty="0" smtClean="0">
                <a:solidFill>
                  <a:prstClr val="black"/>
                </a:solidFill>
                <a:effectLst>
                  <a:outerShdw blurRad="38100" dist="38100" dir="2700000" algn="tl">
                    <a:srgbClr val="000000">
                      <a:alpha val="43137"/>
                    </a:srgbClr>
                  </a:outerShdw>
                </a:effectLst>
                <a:latin typeface="Arial" charset="0"/>
              </a:rPr>
              <a:t>Cooperating Landowners</a:t>
            </a:r>
          </a:p>
          <a:p>
            <a:pPr marL="342900" lvl="0" indent="-342900">
              <a:lnSpc>
                <a:spcPct val="90000"/>
              </a:lnSpc>
              <a:spcBef>
                <a:spcPct val="20000"/>
              </a:spcBef>
            </a:pPr>
            <a:r>
              <a:rPr lang="en-US" dirty="0" smtClean="0">
                <a:solidFill>
                  <a:prstClr val="black"/>
                </a:solidFill>
                <a:effectLst>
                  <a:outerShdw blurRad="38100" dist="38100" dir="2700000" algn="tl">
                    <a:srgbClr val="000000">
                      <a:alpha val="43137"/>
                    </a:srgbClr>
                  </a:outerShdw>
                </a:effectLst>
                <a:latin typeface="Arial" charset="0"/>
              </a:rPr>
              <a:t>Fallsville Wildlife Area</a:t>
            </a:r>
          </a:p>
          <a:p>
            <a:pPr marL="342900" lvl="0" indent="-342900">
              <a:lnSpc>
                <a:spcPct val="90000"/>
              </a:lnSpc>
              <a:spcBef>
                <a:spcPct val="20000"/>
              </a:spcBef>
            </a:pPr>
            <a:r>
              <a:rPr lang="en-US" dirty="0" smtClean="0">
                <a:solidFill>
                  <a:prstClr val="black"/>
                </a:solidFill>
                <a:effectLst>
                  <a:outerShdw blurRad="38100" dist="38100" dir="2700000" algn="tl">
                    <a:srgbClr val="000000">
                      <a:alpha val="43137"/>
                    </a:srgbClr>
                  </a:outerShdw>
                </a:effectLst>
                <a:latin typeface="Arial" charset="0"/>
              </a:rPr>
              <a:t>Indian Creek Wildlife Area</a:t>
            </a:r>
            <a:endParaRPr lang="en-US" dirty="0">
              <a:solidFill>
                <a:prstClr val="black"/>
              </a:solidFill>
              <a:effectLst>
                <a:outerShdw blurRad="38100" dist="38100" dir="2700000" algn="tl">
                  <a:srgbClr val="000000">
                    <a:alpha val="43137"/>
                  </a:srgbClr>
                </a:outerShdw>
              </a:effectLst>
              <a:latin typeface="Arial" charset="0"/>
            </a:endParaRPr>
          </a:p>
          <a:p>
            <a:pPr marL="742950" lvl="1" indent="-285750">
              <a:lnSpc>
                <a:spcPct val="90000"/>
              </a:lnSpc>
              <a:spcBef>
                <a:spcPct val="20000"/>
              </a:spcBef>
              <a:buFont typeface="Arial" pitchFamily="34" charset="0"/>
              <a:buChar char="–"/>
            </a:pPr>
            <a:endParaRPr lang="en-US" dirty="0">
              <a:solidFill>
                <a:prstClr val="black"/>
              </a:solidFill>
              <a:latin typeface="Arial" charset="0"/>
            </a:endParaRPr>
          </a:p>
        </p:txBody>
      </p:sp>
      <p:pic>
        <p:nvPicPr>
          <p:cNvPr id="2969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39627" y="3888696"/>
            <a:ext cx="1329603" cy="130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581400" y="3840472"/>
            <a:ext cx="1190923" cy="149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822771" y="5334048"/>
            <a:ext cx="2425630" cy="114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90007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600200"/>
            <a:ext cx="8229600" cy="1143000"/>
          </a:xfrm>
        </p:spPr>
        <p:txBody>
          <a:bodyPr>
            <a:noAutofit/>
          </a:bodyPr>
          <a:lstStyle/>
          <a:p>
            <a:pPr algn="r"/>
            <a:r>
              <a:rPr lang="en-US" sz="9600" dirty="0" smtClean="0">
                <a:effectLst>
                  <a:outerShdw blurRad="38100" dist="38100" dir="2700000" algn="tl">
                    <a:srgbClr val="000000">
                      <a:alpha val="43137"/>
                    </a:srgbClr>
                  </a:outerShdw>
                </a:effectLst>
              </a:rPr>
              <a:t>Questions?</a:t>
            </a:r>
            <a:endParaRPr lang="en-US" sz="9600" dirty="0">
              <a:effectLst>
                <a:outerShdw blurRad="38100" dist="38100" dir="2700000" algn="tl">
                  <a:srgbClr val="000000">
                    <a:alpha val="43137"/>
                  </a:srgbClr>
                </a:outerShdw>
              </a:effectLst>
            </a:endParaRPr>
          </a:p>
        </p:txBody>
      </p:sp>
      <p:sp>
        <p:nvSpPr>
          <p:cNvPr id="7" name="TextBox 6"/>
          <p:cNvSpPr txBox="1"/>
          <p:nvPr/>
        </p:nvSpPr>
        <p:spPr>
          <a:xfrm>
            <a:off x="3962400" y="4953000"/>
            <a:ext cx="4724400" cy="830997"/>
          </a:xfrm>
          <a:prstGeom prst="rect">
            <a:avLst/>
          </a:prstGeom>
          <a:noFill/>
        </p:spPr>
        <p:txBody>
          <a:bodyPr wrap="square" rtlCol="0">
            <a:spAutoFit/>
          </a:bodyPr>
          <a:lstStyle/>
          <a:p>
            <a:pPr algn="r"/>
            <a:r>
              <a:rPr lang="en-US" sz="2400" dirty="0" smtClean="0"/>
              <a:t>Robert Gates</a:t>
            </a:r>
          </a:p>
          <a:p>
            <a:pPr algn="r"/>
            <a:r>
              <a:rPr lang="en-US" sz="2400" dirty="0" smtClean="0">
                <a:hlinkClick r:id="rId4"/>
              </a:rPr>
              <a:t>gates.77@osu.edu</a:t>
            </a:r>
            <a:r>
              <a:rPr lang="en-US" sz="2400" dirty="0" smtClean="0"/>
              <a:t> </a:t>
            </a:r>
            <a:endParaRPr lang="en-US" sz="2400" dirty="0"/>
          </a:p>
        </p:txBody>
      </p:sp>
    </p:spTree>
    <p:extLst>
      <p:ext uri="{BB962C8B-B14F-4D97-AF65-F5344CB8AC3E}">
        <p14:creationId xmlns:p14="http://schemas.microsoft.com/office/powerpoint/2010/main" val="208641019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OHA_NOBO1.jpg"/>
          <p:cNvPicPr>
            <a:picLocks noChangeAspect="1"/>
          </p:cNvPicPr>
          <p:nvPr/>
        </p:nvPicPr>
        <p:blipFill>
          <a:blip r:embed="rId2" cstate="print"/>
          <a:srcRect/>
          <a:stretch>
            <a:fillRect/>
          </a:stretch>
        </p:blipFill>
        <p:spPr>
          <a:xfrm>
            <a:off x="0" y="0"/>
            <a:ext cx="5181600" cy="6858000"/>
          </a:xfrm>
          <a:prstGeom prst="rect">
            <a:avLst/>
          </a:prstGeom>
        </p:spPr>
      </p:pic>
      <p:pic>
        <p:nvPicPr>
          <p:cNvPr id="3" name="Picture 2"/>
          <p:cNvPicPr/>
          <p:nvPr/>
        </p:nvPicPr>
        <p:blipFill>
          <a:blip r:embed="rId3" cstate="screen"/>
          <a:srcRect/>
          <a:stretch>
            <a:fillRect/>
          </a:stretch>
        </p:blipFill>
        <p:spPr bwMode="auto">
          <a:xfrm>
            <a:off x="5486400" y="152400"/>
            <a:ext cx="3432544" cy="3186382"/>
          </a:xfrm>
          <a:prstGeom prst="rect">
            <a:avLst/>
          </a:prstGeom>
          <a:noFill/>
          <a:ln w="9525">
            <a:noFill/>
            <a:miter lim="800000"/>
            <a:headEnd/>
            <a:tailEnd/>
          </a:ln>
        </p:spPr>
      </p:pic>
      <p:pic>
        <p:nvPicPr>
          <p:cNvPr id="4" name="Picture 3" descr="landscape_models_graphs.png"/>
          <p:cNvPicPr/>
          <p:nvPr/>
        </p:nvPicPr>
        <p:blipFill>
          <a:blip r:embed="rId4" cstate="screen"/>
          <a:srcRect/>
          <a:stretch>
            <a:fillRect/>
          </a:stretch>
        </p:blipFill>
        <p:spPr>
          <a:xfrm>
            <a:off x="5483013" y="3429000"/>
            <a:ext cx="3279987" cy="32871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Content Placeholder 4" descr="0610 (57)-1.JPG"/>
          <p:cNvPicPr>
            <a:picLocks noChangeAspect="1"/>
          </p:cNvPicPr>
          <p:nvPr/>
        </p:nvPicPr>
        <p:blipFill>
          <a:blip r:embed="rId2" cstate="screen"/>
          <a:srcRect/>
          <a:stretch>
            <a:fillRect/>
          </a:stretch>
        </p:blipFill>
        <p:spPr>
          <a:xfrm flipH="1">
            <a:off x="4876800" y="2819400"/>
            <a:ext cx="4267200" cy="3982720"/>
          </a:xfrm>
          <a:prstGeom prst="rect">
            <a:avLst/>
          </a:prstGeom>
          <a:ln>
            <a:noFill/>
          </a:ln>
          <a:effectLst>
            <a:outerShdw blurRad="292100" dist="139700" dir="2700000" algn="tl" rotWithShape="0">
              <a:srgbClr val="333333">
                <a:alpha val="65000"/>
              </a:srgbClr>
            </a:outerShdw>
          </a:effectLst>
        </p:spPr>
      </p:pic>
      <p:grpSp>
        <p:nvGrpSpPr>
          <p:cNvPr id="2" name="Group 10"/>
          <p:cNvGrpSpPr/>
          <p:nvPr/>
        </p:nvGrpSpPr>
        <p:grpSpPr>
          <a:xfrm>
            <a:off x="1" y="0"/>
            <a:ext cx="5181600" cy="6817393"/>
            <a:chOff x="1950744" y="609600"/>
            <a:chExt cx="4655845" cy="6207793"/>
          </a:xfrm>
        </p:grpSpPr>
        <p:pic>
          <p:nvPicPr>
            <p:cNvPr id="5" name="Picture 4" descr="PC190123.JPG"/>
            <p:cNvPicPr>
              <a:picLocks noChangeAspect="1"/>
            </p:cNvPicPr>
            <p:nvPr/>
          </p:nvPicPr>
          <p:blipFill>
            <a:blip r:embed="rId3" cstate="screen">
              <a:lum contrast="40000"/>
            </a:blip>
            <a:stretch>
              <a:fillRect/>
            </a:stretch>
          </p:blipFill>
          <p:spPr>
            <a:xfrm>
              <a:off x="1950744" y="609600"/>
              <a:ext cx="4655845" cy="6207793"/>
            </a:xfrm>
            <a:prstGeom prst="rect">
              <a:avLst/>
            </a:prstGeom>
          </p:spPr>
        </p:pic>
        <p:grpSp>
          <p:nvGrpSpPr>
            <p:cNvPr id="3" name="Group 13"/>
            <p:cNvGrpSpPr/>
            <p:nvPr/>
          </p:nvGrpSpPr>
          <p:grpSpPr>
            <a:xfrm>
              <a:off x="2840832" y="4445704"/>
              <a:ext cx="1643237" cy="951553"/>
              <a:chOff x="3088891" y="4445704"/>
              <a:chExt cx="1364721" cy="951553"/>
            </a:xfrm>
          </p:grpSpPr>
          <p:cxnSp>
            <p:nvCxnSpPr>
              <p:cNvPr id="7" name="Straight Arrow Connector 6"/>
              <p:cNvCxnSpPr/>
              <p:nvPr/>
            </p:nvCxnSpPr>
            <p:spPr bwMode="auto">
              <a:xfrm flipV="1">
                <a:off x="4007563" y="4445704"/>
                <a:ext cx="446049" cy="604621"/>
              </a:xfrm>
              <a:prstGeom prst="straightConnector1">
                <a:avLst/>
              </a:prstGeom>
              <a:solidFill>
                <a:schemeClr val="accent1"/>
              </a:solidFill>
              <a:ln w="57150" cap="flat" cmpd="sng" algn="ctr">
                <a:solidFill>
                  <a:srgbClr val="000000"/>
                </a:solidFill>
                <a:prstDash val="solid"/>
                <a:round/>
                <a:headEnd type="none" w="med" len="med"/>
                <a:tailEnd type="triangle" w="med" len="med"/>
              </a:ln>
              <a:effectLst/>
            </p:spPr>
          </p:cxnSp>
          <p:sp>
            <p:nvSpPr>
              <p:cNvPr id="9" name="TextBox 8"/>
              <p:cNvSpPr txBox="1"/>
              <p:nvPr/>
            </p:nvSpPr>
            <p:spPr>
              <a:xfrm>
                <a:off x="3088891" y="4812482"/>
                <a:ext cx="1092819" cy="584775"/>
              </a:xfrm>
              <a:prstGeom prst="rect">
                <a:avLst/>
              </a:prstGeom>
              <a:noFill/>
            </p:spPr>
            <p:txBody>
              <a:bodyPr wrap="square" rtlCol="0">
                <a:spAutoFit/>
              </a:bodyPr>
              <a:lstStyle/>
              <a:p>
                <a:r>
                  <a:rPr lang="en-US" sz="320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Food</a:t>
                </a:r>
              </a:p>
            </p:txBody>
          </p:sp>
        </p:grpSp>
        <p:cxnSp>
          <p:nvCxnSpPr>
            <p:cNvPr id="12" name="Straight Arrow Connector 11"/>
            <p:cNvCxnSpPr>
              <a:stCxn id="13" idx="3"/>
            </p:cNvCxnSpPr>
            <p:nvPr/>
          </p:nvCxnSpPr>
          <p:spPr bwMode="auto">
            <a:xfrm flipV="1">
              <a:off x="4909827" y="1338163"/>
              <a:ext cx="446048" cy="604620"/>
            </a:xfrm>
            <a:prstGeom prst="straightConnector1">
              <a:avLst/>
            </a:prstGeom>
            <a:solidFill>
              <a:schemeClr val="accent1"/>
            </a:solidFill>
            <a:ln w="57150" cap="flat" cmpd="sng" algn="ctr">
              <a:solidFill>
                <a:srgbClr val="000000"/>
              </a:solidFill>
              <a:prstDash val="solid"/>
              <a:round/>
              <a:headEnd type="none" w="med" len="med"/>
              <a:tailEnd type="triangle" w="med" len="med"/>
            </a:ln>
            <a:effectLst/>
          </p:spPr>
        </p:cxnSp>
        <p:sp>
          <p:nvSpPr>
            <p:cNvPr id="13" name="TextBox 12"/>
            <p:cNvSpPr txBox="1"/>
            <p:nvPr/>
          </p:nvSpPr>
          <p:spPr>
            <a:xfrm>
              <a:off x="3593983" y="1650395"/>
              <a:ext cx="1315844" cy="584775"/>
            </a:xfrm>
            <a:prstGeom prst="rect">
              <a:avLst/>
            </a:prstGeom>
            <a:noFill/>
          </p:spPr>
          <p:txBody>
            <a:bodyPr wrap="square" rtlCol="0">
              <a:spAutoFit/>
            </a:bodyPr>
            <a:lstStyle/>
            <a:p>
              <a:r>
                <a:rPr lang="en-US" sz="3200"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Cover</a:t>
              </a:r>
            </a:p>
          </p:txBody>
        </p:sp>
      </p:grpSp>
      <p:pic>
        <p:nvPicPr>
          <p:cNvPr id="15" name="Picture 14" descr="IMG_1219.jpg"/>
          <p:cNvPicPr>
            <a:picLocks noChangeAspect="1"/>
          </p:cNvPicPr>
          <p:nvPr/>
        </p:nvPicPr>
        <p:blipFill>
          <a:blip r:embed="rId4" cstate="print"/>
          <a:srcRect/>
          <a:stretch>
            <a:fillRect/>
          </a:stretch>
        </p:blipFill>
        <p:spPr>
          <a:xfrm>
            <a:off x="5181600" y="0"/>
            <a:ext cx="3962399" cy="28225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G_1226.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241095" y="4495800"/>
            <a:ext cx="7684219" cy="2062103"/>
          </a:xfrm>
          <a:prstGeom prst="rect">
            <a:avLst/>
          </a:prstGeom>
          <a:noFill/>
        </p:spPr>
        <p:txBody>
          <a:bodyPr wrap="none" rtlCol="0">
            <a:spAutoFit/>
          </a:bodyPr>
          <a:lstStyle/>
          <a:p>
            <a:r>
              <a:rPr lang="en-US" sz="3600" dirty="0" smtClean="0"/>
              <a:t>Winter Mortality:</a:t>
            </a:r>
          </a:p>
          <a:p>
            <a:endParaRPr lang="en-US" sz="3600" dirty="0" smtClean="0"/>
          </a:p>
          <a:p>
            <a:r>
              <a:rPr lang="en-US" sz="2800" dirty="0" smtClean="0"/>
              <a:t>Sources  </a:t>
            </a:r>
            <a:r>
              <a:rPr lang="en-US" sz="2800" dirty="0" err="1" smtClean="0"/>
              <a:t>Janke</a:t>
            </a:r>
            <a:r>
              <a:rPr lang="en-US" sz="2800" dirty="0" smtClean="0"/>
              <a:t> and Gates </a:t>
            </a:r>
            <a:r>
              <a:rPr lang="en-US" sz="2800" i="1" dirty="0" smtClean="0"/>
              <a:t>In Prep.</a:t>
            </a:r>
            <a:r>
              <a:rPr lang="en-US" sz="2800" dirty="0" smtClean="0"/>
              <a:t>, Q7 Proceedings,</a:t>
            </a:r>
          </a:p>
          <a:p>
            <a:r>
              <a:rPr lang="en-US" sz="2800" dirty="0" err="1" smtClean="0"/>
              <a:t>Janke</a:t>
            </a:r>
            <a:r>
              <a:rPr lang="en-US" sz="2800" dirty="0" smtClean="0"/>
              <a:t> 2011, M.S. Thesis</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screen"/>
          <a:srcRect/>
          <a:stretch>
            <a:fillRect/>
          </a:stretch>
        </p:blipFill>
        <p:spPr bwMode="auto">
          <a:xfrm>
            <a:off x="321434" y="476863"/>
            <a:ext cx="5936227" cy="6190637"/>
          </a:xfrm>
          <a:prstGeom prst="rect">
            <a:avLst/>
          </a:prstGeom>
          <a:noFill/>
          <a:ln w="9525">
            <a:noFill/>
            <a:miter lim="800000"/>
            <a:headEnd/>
            <a:tailEnd/>
          </a:ln>
        </p:spPr>
      </p:pic>
      <p:pic>
        <p:nvPicPr>
          <p:cNvPr id="8" name="Picture 2"/>
          <p:cNvPicPr>
            <a:picLocks noChangeAspect="1" noChangeArrowheads="1"/>
          </p:cNvPicPr>
          <p:nvPr/>
        </p:nvPicPr>
        <p:blipFill>
          <a:blip r:embed="rId3" cstate="screen"/>
          <a:srcRect/>
          <a:stretch>
            <a:fillRect/>
          </a:stretch>
        </p:blipFill>
        <p:spPr bwMode="auto">
          <a:xfrm>
            <a:off x="5791200" y="3937438"/>
            <a:ext cx="3218688" cy="2885720"/>
          </a:xfrm>
          <a:prstGeom prst="rect">
            <a:avLst/>
          </a:prstGeom>
          <a:noFill/>
          <a:ln w="9525">
            <a:noFill/>
            <a:miter lim="800000"/>
            <a:headEnd/>
            <a:tailEnd/>
          </a:ln>
        </p:spPr>
      </p:pic>
      <p:sp>
        <p:nvSpPr>
          <p:cNvPr id="4" name="TextBox 3"/>
          <p:cNvSpPr txBox="1"/>
          <p:nvPr/>
        </p:nvSpPr>
        <p:spPr>
          <a:xfrm>
            <a:off x="0" y="6519446"/>
            <a:ext cx="2861632" cy="338554"/>
          </a:xfrm>
          <a:prstGeom prst="rect">
            <a:avLst/>
          </a:prstGeom>
          <a:noFill/>
        </p:spPr>
        <p:txBody>
          <a:bodyPr wrap="square" rtlCol="0">
            <a:spAutoFit/>
          </a:bodyPr>
          <a:lstStyle/>
          <a:p>
            <a:r>
              <a:rPr lang="en-US" sz="1600" dirty="0" smtClean="0">
                <a:solidFill>
                  <a:srgbClr val="000000"/>
                </a:solidFill>
                <a:effectLst/>
                <a:latin typeface="Georgia" pitchFamily="18" charset="0"/>
              </a:rPr>
              <a:t>(</a:t>
            </a:r>
            <a:r>
              <a:rPr lang="en-US" sz="1600" dirty="0" err="1" smtClean="0">
                <a:solidFill>
                  <a:srgbClr val="000000"/>
                </a:solidFill>
                <a:effectLst/>
                <a:latin typeface="Georgia" pitchFamily="18" charset="0"/>
              </a:rPr>
              <a:t>Spinola</a:t>
            </a:r>
            <a:r>
              <a:rPr lang="en-US" sz="1600" dirty="0" smtClean="0">
                <a:solidFill>
                  <a:srgbClr val="000000"/>
                </a:solidFill>
                <a:effectLst/>
                <a:latin typeface="Georgia" pitchFamily="18" charset="0"/>
              </a:rPr>
              <a:t> and Gates 2008)</a:t>
            </a:r>
            <a:endParaRPr lang="en-US" sz="1600" dirty="0">
              <a:solidFill>
                <a:srgbClr val="000000"/>
              </a:solidFill>
              <a:effectLst/>
              <a:latin typeface="Georgia" pitchFamily="18" charset="0"/>
            </a:endParaRPr>
          </a:p>
        </p:txBody>
      </p:sp>
      <p:sp>
        <p:nvSpPr>
          <p:cNvPr id="6" name="Title 1"/>
          <p:cNvSpPr txBox="1">
            <a:spLocks/>
          </p:cNvSpPr>
          <p:nvPr/>
        </p:nvSpPr>
        <p:spPr>
          <a:xfrm>
            <a:off x="6172200" y="914400"/>
            <a:ext cx="2743200" cy="2743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Once distributed statewide, the detectable range of NOBO in Ohio has contracted to about 25 counties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Spinola</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and Gates 2008)</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screen"/>
          <a:srcRect/>
          <a:stretch>
            <a:fillRect/>
          </a:stretch>
        </p:blipFill>
        <p:spPr bwMode="auto">
          <a:xfrm>
            <a:off x="322663" y="490382"/>
            <a:ext cx="6162369" cy="6049298"/>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734050" y="4042081"/>
            <a:ext cx="3371850" cy="2768293"/>
          </a:xfrm>
          <a:prstGeom prst="rect">
            <a:avLst/>
          </a:prstGeom>
          <a:noFill/>
          <a:ln w="9525">
            <a:noFill/>
            <a:miter lim="800000"/>
            <a:headEnd/>
            <a:tailEnd/>
          </a:ln>
        </p:spPr>
      </p:pic>
      <p:sp>
        <p:nvSpPr>
          <p:cNvPr id="6" name="TextBox 5"/>
          <p:cNvSpPr txBox="1"/>
          <p:nvPr/>
        </p:nvSpPr>
        <p:spPr>
          <a:xfrm>
            <a:off x="0" y="6519446"/>
            <a:ext cx="2861632" cy="338554"/>
          </a:xfrm>
          <a:prstGeom prst="rect">
            <a:avLst/>
          </a:prstGeom>
          <a:noFill/>
        </p:spPr>
        <p:txBody>
          <a:bodyPr wrap="square" rtlCol="0">
            <a:spAutoFit/>
          </a:bodyPr>
          <a:lstStyle/>
          <a:p>
            <a:r>
              <a:rPr lang="en-US" sz="1600" dirty="0" smtClean="0">
                <a:solidFill>
                  <a:srgbClr val="000000"/>
                </a:solidFill>
                <a:effectLst/>
                <a:latin typeface="Georgia" pitchFamily="18" charset="0"/>
              </a:rPr>
              <a:t>(</a:t>
            </a:r>
            <a:r>
              <a:rPr lang="en-US" sz="1600" dirty="0" err="1" smtClean="0">
                <a:solidFill>
                  <a:srgbClr val="000000"/>
                </a:solidFill>
                <a:effectLst/>
                <a:latin typeface="Georgia" pitchFamily="18" charset="0"/>
              </a:rPr>
              <a:t>Spinola</a:t>
            </a:r>
            <a:r>
              <a:rPr lang="en-US" sz="1600" dirty="0" smtClean="0">
                <a:solidFill>
                  <a:srgbClr val="000000"/>
                </a:solidFill>
                <a:effectLst/>
                <a:latin typeface="Georgia" pitchFamily="18" charset="0"/>
              </a:rPr>
              <a:t> and Gates 2008)</a:t>
            </a:r>
            <a:endParaRPr lang="en-US" sz="1600" dirty="0">
              <a:solidFill>
                <a:srgbClr val="000000"/>
              </a:solidFill>
              <a:effectLst/>
              <a:latin typeface="Georgia" pitchFamily="18" charset="0"/>
            </a:endParaRPr>
          </a:p>
        </p:txBody>
      </p:sp>
      <p:sp>
        <p:nvSpPr>
          <p:cNvPr id="7" name="Title 1"/>
          <p:cNvSpPr txBox="1">
            <a:spLocks/>
          </p:cNvSpPr>
          <p:nvPr/>
        </p:nvSpPr>
        <p:spPr>
          <a:xfrm>
            <a:off x="6172200" y="914400"/>
            <a:ext cx="2743200" cy="2743200"/>
          </a:xfrm>
          <a:prstGeom prst="rect">
            <a:avLst/>
          </a:prstGeom>
        </p:spPr>
        <p:txBody>
          <a:bodyP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Once distributed statewide, the detectable range of NOBO in Ohio has contracted to about 25 counties (</a:t>
            </a:r>
            <a:r>
              <a:rPr kumimoji="0" lang="en-US" sz="3200" b="0" i="0" u="none" strike="noStrike" kern="1200" cap="none" spc="0" normalizeH="0" baseline="0" noProof="0" dirty="0" err="1" smtClean="0">
                <a:ln>
                  <a:noFill/>
                </a:ln>
                <a:solidFill>
                  <a:schemeClr val="tx1"/>
                </a:solidFill>
                <a:effectLst/>
                <a:uLnTx/>
                <a:uFillTx/>
                <a:latin typeface="+mj-lt"/>
                <a:ea typeface="+mj-ea"/>
                <a:cs typeface="+mj-cs"/>
              </a:rPr>
              <a:t>Spinola</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and Gates 2008)</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tudyCountiesNLCD2.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2766219" y="1524001"/>
            <a:ext cx="3710781" cy="5181600"/>
          </a:xfrm>
          <a:prstGeom prst="rect">
            <a:avLst/>
          </a:prstGeom>
          <a:noFill/>
          <a:ln w="9525">
            <a:noFill/>
            <a:miter lim="800000"/>
            <a:headEnd/>
            <a:tailEnd/>
          </a:ln>
        </p:spPr>
      </p:pic>
      <p:sp>
        <p:nvSpPr>
          <p:cNvPr id="2" name="Title 1"/>
          <p:cNvSpPr>
            <a:spLocks noGrp="1"/>
          </p:cNvSpPr>
          <p:nvPr>
            <p:ph type="title"/>
          </p:nvPr>
        </p:nvSpPr>
        <p:spPr>
          <a:xfrm>
            <a:off x="228600" y="152400"/>
            <a:ext cx="8686800" cy="1524000"/>
          </a:xfrm>
        </p:spPr>
        <p:txBody>
          <a:bodyPr>
            <a:noAutofit/>
          </a:bodyPr>
          <a:lstStyle/>
          <a:p>
            <a:pPr algn="l"/>
            <a:r>
              <a:rPr lang="en-US" sz="2400" dirty="0" smtClean="0"/>
              <a:t>Nine study sites randomly selected</a:t>
            </a:r>
            <a:r>
              <a:rPr lang="en-US" sz="2400" baseline="30000" dirty="0" smtClean="0"/>
              <a:t>*</a:t>
            </a:r>
            <a:r>
              <a:rPr lang="en-US" sz="2400" dirty="0" smtClean="0"/>
              <a:t> to represent a range of landscape conditions (forest vs. </a:t>
            </a:r>
            <a:r>
              <a:rPr lang="en-US" sz="2400" dirty="0" err="1" smtClean="0"/>
              <a:t>openland</a:t>
            </a:r>
            <a:r>
              <a:rPr lang="en-US" sz="2400" dirty="0" smtClean="0"/>
              <a:t>) and connectivity where suitable habitat remains on private lands within in the core of NOBO range in Ohio.  </a:t>
            </a:r>
            <a:endParaRPr lang="en-US" sz="2400" dirty="0"/>
          </a:p>
        </p:txBody>
      </p:sp>
      <p:pic>
        <p:nvPicPr>
          <p:cNvPr id="5" name="Picture 6" descr="2995_NLCD.jpg"/>
          <p:cNvPicPr>
            <a:picLocks noChangeAspect="1"/>
          </p:cNvPicPr>
          <p:nvPr/>
        </p:nvPicPr>
        <p:blipFill>
          <a:blip r:embed="rId3" cstate="print"/>
          <a:srcRect/>
          <a:stretch>
            <a:fillRect/>
          </a:stretch>
        </p:blipFill>
        <p:spPr bwMode="auto">
          <a:xfrm>
            <a:off x="6509730" y="2133600"/>
            <a:ext cx="2405670" cy="2133600"/>
          </a:xfrm>
          <a:prstGeom prst="rect">
            <a:avLst/>
          </a:prstGeom>
          <a:noFill/>
          <a:ln w="9525">
            <a:noFill/>
            <a:miter lim="800000"/>
            <a:headEnd/>
            <a:tailEnd/>
          </a:ln>
        </p:spPr>
      </p:pic>
      <p:pic>
        <p:nvPicPr>
          <p:cNvPr id="6" name="Picture 5" descr="OH_BobwhiteRange2002.png"/>
          <p:cNvPicPr>
            <a:picLocks noChangeAspect="1"/>
          </p:cNvPicPr>
          <p:nvPr/>
        </p:nvPicPr>
        <p:blipFill>
          <a:blip r:embed="rId4" cstate="screen"/>
          <a:srcRect/>
          <a:stretch>
            <a:fillRect/>
          </a:stretch>
        </p:blipFill>
        <p:spPr>
          <a:xfrm>
            <a:off x="304799" y="2286000"/>
            <a:ext cx="3128457" cy="3288279"/>
          </a:xfrm>
          <a:prstGeom prst="rect">
            <a:avLst/>
          </a:prstGeom>
        </p:spPr>
      </p:pic>
      <p:cxnSp>
        <p:nvCxnSpPr>
          <p:cNvPr id="9" name="Straight Arrow Connector 8"/>
          <p:cNvCxnSpPr/>
          <p:nvPr/>
        </p:nvCxnSpPr>
        <p:spPr>
          <a:xfrm flipV="1">
            <a:off x="914400" y="1905000"/>
            <a:ext cx="2743200" cy="25908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38200" y="5181600"/>
            <a:ext cx="2438400" cy="609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029200" y="2133600"/>
            <a:ext cx="1447800" cy="11430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29200" y="3276600"/>
            <a:ext cx="1447800" cy="9906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53200" y="4382631"/>
            <a:ext cx="2590800" cy="2246769"/>
          </a:xfrm>
          <a:prstGeom prst="rect">
            <a:avLst/>
          </a:prstGeom>
          <a:noFill/>
        </p:spPr>
        <p:txBody>
          <a:bodyPr wrap="square" rtlCol="0">
            <a:spAutoFit/>
          </a:bodyPr>
          <a:lstStyle/>
          <a:p>
            <a:r>
              <a:rPr lang="en-US" baseline="30000" dirty="0" smtClean="0"/>
              <a:t>*</a:t>
            </a:r>
            <a:r>
              <a:rPr lang="en-US" sz="2000" dirty="0" smtClean="0"/>
              <a:t>Simple Habitat suitability model </a:t>
            </a:r>
          </a:p>
          <a:p>
            <a:r>
              <a:rPr lang="en-US" sz="2000" dirty="0" smtClean="0"/>
              <a:t>applied to National Land Cover Database and Conservation Reserve Program feature </a:t>
            </a:r>
            <a:r>
              <a:rPr lang="en-US" sz="2000" dirty="0" err="1" smtClean="0"/>
              <a:t>coverages</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accent1"/>
              </a:solidFill>
              <a:effectLst>
                <a:outerShdw blurRad="38100" dist="38100" dir="2700000" algn="tl">
                  <a:srgbClr val="000000">
                    <a:alpha val="43137"/>
                  </a:srgbClr>
                </a:outerShdw>
              </a:effectLst>
              <a:latin typeface="Arial" charset="0"/>
            </a:endParaRPr>
          </a:p>
        </p:txBody>
      </p:sp>
      <p:pic>
        <p:nvPicPr>
          <p:cNvPr id="2" name="Picture 1" descr="NLCD_Map_AllSites.jpg"/>
          <p:cNvPicPr>
            <a:picLocks noChangeAspect="1"/>
          </p:cNvPicPr>
          <p:nvPr/>
        </p:nvPicPr>
        <p:blipFill>
          <a:blip r:embed="rId2" cstate="screen"/>
          <a:stretch>
            <a:fillRect/>
          </a:stretch>
        </p:blipFill>
        <p:spPr>
          <a:xfrm>
            <a:off x="67236" y="-51954"/>
            <a:ext cx="9009529" cy="696190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257800" cy="1143000"/>
          </a:xfrm>
        </p:spPr>
        <p:txBody>
          <a:bodyPr/>
          <a:lstStyle/>
          <a:p>
            <a:pPr algn="l"/>
            <a:r>
              <a:rPr lang="en-US" dirty="0" smtClean="0"/>
              <a:t>Relative Abundance</a:t>
            </a:r>
            <a:endParaRPr lang="en-US" dirty="0"/>
          </a:p>
        </p:txBody>
      </p:sp>
      <p:sp>
        <p:nvSpPr>
          <p:cNvPr id="5" name="Content Placeholder 4"/>
          <p:cNvSpPr>
            <a:spLocks noGrp="1"/>
          </p:cNvSpPr>
          <p:nvPr>
            <p:ph idx="1"/>
          </p:nvPr>
        </p:nvSpPr>
        <p:spPr>
          <a:xfrm>
            <a:off x="304800" y="1295400"/>
            <a:ext cx="5029200" cy="5410200"/>
          </a:xfrm>
        </p:spPr>
        <p:txBody>
          <a:bodyPr>
            <a:normAutofit fontScale="85000" lnSpcReduction="20000"/>
          </a:bodyPr>
          <a:lstStyle/>
          <a:p>
            <a:r>
              <a:rPr lang="en-US" dirty="0" smtClean="0"/>
              <a:t>Spring whistle counts on 4-8 study sites during April-June 2008 - 2011 </a:t>
            </a:r>
          </a:p>
          <a:p>
            <a:r>
              <a:rPr lang="en-US" dirty="0" smtClean="0"/>
              <a:t>Intensive searches with pointing dogs and by snow tracking on  4-8 study sites during October-March 2008-09 through 2010-2011.</a:t>
            </a:r>
          </a:p>
          <a:p>
            <a:r>
              <a:rPr lang="en-US" dirty="0" smtClean="0"/>
              <a:t>Covey call counts on four study sites during October-December 2009-10 and 2010-11.</a:t>
            </a:r>
          </a:p>
          <a:p>
            <a:r>
              <a:rPr lang="en-US" dirty="0" smtClean="0"/>
              <a:t>Radio-marked coveys located daily on 4 sites during October-March 2008-9 through 2010-2011.</a:t>
            </a:r>
            <a:endParaRPr lang="en-US" dirty="0"/>
          </a:p>
        </p:txBody>
      </p:sp>
      <p:pic>
        <p:nvPicPr>
          <p:cNvPr id="6" name="Picture 4" descr="Ruby1109 (8).JPG"/>
          <p:cNvPicPr>
            <a:picLocks noChangeAspect="1"/>
          </p:cNvPicPr>
          <p:nvPr/>
        </p:nvPicPr>
        <p:blipFill>
          <a:blip r:embed="rId2" cstate="print"/>
          <a:srcRect/>
          <a:stretch>
            <a:fillRect/>
          </a:stretch>
        </p:blipFill>
        <p:spPr bwMode="auto">
          <a:xfrm>
            <a:off x="5486400" y="2794000"/>
            <a:ext cx="3352800" cy="2235200"/>
          </a:xfrm>
          <a:prstGeom prst="rect">
            <a:avLst/>
          </a:prstGeom>
          <a:noFill/>
          <a:ln w="9525">
            <a:noFill/>
            <a:miter lim="800000"/>
            <a:headEnd/>
            <a:tailEnd/>
          </a:ln>
        </p:spPr>
      </p:pic>
      <p:pic>
        <p:nvPicPr>
          <p:cNvPr id="8" name="Picture 7" descr="IMG_9746.JPG"/>
          <p:cNvPicPr>
            <a:picLocks noChangeAspect="1"/>
          </p:cNvPicPr>
          <p:nvPr/>
        </p:nvPicPr>
        <p:blipFill>
          <a:blip r:embed="rId3" cstate="screen"/>
          <a:srcRect/>
          <a:stretch>
            <a:fillRect/>
          </a:stretch>
        </p:blipFill>
        <p:spPr>
          <a:xfrm>
            <a:off x="6970295" y="5073832"/>
            <a:ext cx="2097505" cy="1707968"/>
          </a:xfrm>
          <a:prstGeom prst="rect">
            <a:avLst/>
          </a:prstGeom>
        </p:spPr>
      </p:pic>
      <p:pic>
        <p:nvPicPr>
          <p:cNvPr id="9" name="Picture 8" descr="P1300016.JPG"/>
          <p:cNvPicPr>
            <a:picLocks noChangeAspect="1"/>
          </p:cNvPicPr>
          <p:nvPr/>
        </p:nvPicPr>
        <p:blipFill>
          <a:blip r:embed="rId4" cstate="screen"/>
          <a:srcRect/>
          <a:stretch>
            <a:fillRect/>
          </a:stretch>
        </p:blipFill>
        <p:spPr>
          <a:xfrm>
            <a:off x="5410200" y="5057084"/>
            <a:ext cx="1784334" cy="1724716"/>
          </a:xfrm>
          <a:prstGeom prst="rect">
            <a:avLst/>
          </a:prstGeom>
          <a:ln>
            <a:noFill/>
          </a:ln>
          <a:effectLst>
            <a:outerShdw blurRad="190500" algn="tl" rotWithShape="0">
              <a:schemeClr val="bg1">
                <a:alpha val="70000"/>
              </a:schemeClr>
            </a:outerShdw>
          </a:effectLst>
        </p:spPr>
      </p:pic>
      <p:pic>
        <p:nvPicPr>
          <p:cNvPr id="1026" name="Picture 2" descr="K:\Projects\OH_NorthernBobwhite\Pictures\Breeding Season\whistlesurvey_2.JPG"/>
          <p:cNvPicPr>
            <a:picLocks noChangeAspect="1" noChangeArrowheads="1"/>
          </p:cNvPicPr>
          <p:nvPr/>
        </p:nvPicPr>
        <p:blipFill>
          <a:blip r:embed="rId5" cstate="print"/>
          <a:srcRect/>
          <a:stretch>
            <a:fillRect/>
          </a:stretch>
        </p:blipFill>
        <p:spPr bwMode="auto">
          <a:xfrm>
            <a:off x="5486400" y="228600"/>
            <a:ext cx="3352800" cy="2514600"/>
          </a:xfrm>
          <a:prstGeom prst="rect">
            <a:avLst/>
          </a:prstGeom>
          <a:noFill/>
        </p:spPr>
      </p:pic>
      <p:pic>
        <p:nvPicPr>
          <p:cNvPr id="10" name="Picture 9" descr="Whistling NOBO1.jpg"/>
          <p:cNvPicPr>
            <a:picLocks noChangeAspect="1"/>
          </p:cNvPicPr>
          <p:nvPr/>
        </p:nvPicPr>
        <p:blipFill>
          <a:blip r:embed="rId6" cstate="print"/>
          <a:srcRect/>
          <a:stretch>
            <a:fillRect/>
          </a:stretch>
        </p:blipFill>
        <p:spPr>
          <a:xfrm>
            <a:off x="7620000" y="228600"/>
            <a:ext cx="1219200" cy="2514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pPr algn="l"/>
            <a:r>
              <a:rPr lang="en-US" sz="2700" dirty="0" smtClean="0"/>
              <a:t>Spring whistle counts, fall covey counts, and intensive searches revealed substantial NOBO densities on only 4 of 8 study sites </a:t>
            </a:r>
            <a:endParaRPr lang="en-US" sz="2700" dirty="0"/>
          </a:p>
        </p:txBody>
      </p:sp>
      <p:graphicFrame>
        <p:nvGraphicFramePr>
          <p:cNvPr id="5" name="Chart 4"/>
          <p:cNvGraphicFramePr/>
          <p:nvPr/>
        </p:nvGraphicFramePr>
        <p:xfrm>
          <a:off x="152400" y="2057400"/>
          <a:ext cx="4419600" cy="4038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4572000" y="2057400"/>
          <a:ext cx="4572000" cy="4038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4B6CBD1238A44A01CFB00299E8417" ma:contentTypeVersion="0" ma:contentTypeDescription="Create a new document." ma:contentTypeScope="" ma:versionID="6cec03a45135842321bb40604d71da5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B7A5E6-E411-412C-AB70-02FC27108C27}"/>
</file>

<file path=customXml/itemProps2.xml><?xml version="1.0" encoding="utf-8"?>
<ds:datastoreItem xmlns:ds="http://schemas.openxmlformats.org/officeDocument/2006/customXml" ds:itemID="{FFE4687D-1184-4915-BAF5-26260DD7A2D1}"/>
</file>

<file path=customXml/itemProps3.xml><?xml version="1.0" encoding="utf-8"?>
<ds:datastoreItem xmlns:ds="http://schemas.openxmlformats.org/officeDocument/2006/customXml" ds:itemID="{98F51382-CA17-4DFD-A8C0-E0213FAAC3F8}"/>
</file>

<file path=docProps/app.xml><?xml version="1.0" encoding="utf-8"?>
<Properties xmlns="http://schemas.openxmlformats.org/officeDocument/2006/extended-properties" xmlns:vt="http://schemas.openxmlformats.org/officeDocument/2006/docPropsVTypes">
  <TotalTime>3112</TotalTime>
  <Words>1339</Words>
  <Application>Microsoft Office PowerPoint</Application>
  <PresentationFormat>On-screen Show (4:3)</PresentationFormat>
  <Paragraphs>234</Paragraphs>
  <Slides>38</Slides>
  <Notes>8</Notes>
  <HiddenSlides>3</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Population Ecology and Habitat Relationships of Northern Bobwhites in Southwestern Ohio</vt:lpstr>
      <vt:lpstr>Ohio Bobwhite Population Trends</vt:lpstr>
      <vt:lpstr>PowerPoint Presentation</vt:lpstr>
      <vt:lpstr>PowerPoint Presentation</vt:lpstr>
      <vt:lpstr>PowerPoint Presentation</vt:lpstr>
      <vt:lpstr>Nine study sites randomly selected* to represent a range of landscape conditions (forest vs. openland) and connectivity where suitable habitat remains on private lands within in the core of NOBO range in Ohio.  </vt:lpstr>
      <vt:lpstr>PowerPoint Presentation</vt:lpstr>
      <vt:lpstr>Relative Abundance</vt:lpstr>
      <vt:lpstr>Spring whistle counts, fall covey counts, and intensive searches revealed substantial NOBO densities on only 4 of 8 study sites </vt:lpstr>
      <vt:lpstr>PowerPoint Presentation</vt:lpstr>
      <vt:lpstr>Habitat composition</vt:lpstr>
      <vt:lpstr>Demographic Parameters: Fall Winter Survival </vt:lpstr>
      <vt:lpstr>Demographic Parameters: Summer Survival </vt:lpstr>
      <vt:lpstr>Demographic Parameters: Nest Behavior Liberati M.S. Thesis 2012 (exp.)</vt:lpstr>
      <vt:lpstr>Demographic Parameters: Nest Productivity  Liberati M.S. Thesis 2012 (exp.)</vt:lpstr>
      <vt:lpstr>Life-stage Simulation Analysis (after Sandercock et al. 2008)</vt:lpstr>
      <vt:lpstr>PowerPoint Presentation</vt:lpstr>
      <vt:lpstr>PowerPoint Presentation</vt:lpstr>
      <vt:lpstr>Habitat Selection (Janke 2011)</vt:lpstr>
      <vt:lpstr>PowerPoint Presentation</vt:lpstr>
      <vt:lpstr>PowerPoint Presentation</vt:lpstr>
      <vt:lpstr>Wooded Edges Wiley M.S. Thesis 2012 (exp.)</vt:lpstr>
      <vt:lpstr>PowerPoint Presentation</vt:lpstr>
      <vt:lpstr>Woodlots Wiley M.S. Thesis 2012 (exp.)</vt:lpstr>
      <vt:lpstr>PowerPoint Presentation</vt:lpstr>
      <vt:lpstr>Early Successional Herbaceous Wiley M.S. Thesis 2012 (exp.)</vt:lpstr>
      <vt:lpstr>Conclusions</vt:lpstr>
      <vt:lpstr>Conclusions</vt:lpstr>
      <vt:lpstr>PowerPoint Presentation</vt:lpstr>
      <vt:lpstr>Conservation Strategy</vt:lpstr>
      <vt:lpstr>Edge Feathering</vt:lpstr>
      <vt:lpstr>Woodlot  Management</vt:lpstr>
      <vt:lpstr>Herbaceous Cover Enhancement</vt:lpstr>
      <vt:lpstr>Acknowledgements</vt:lpstr>
      <vt:lpstr>Questions?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 Ecology and Habitat Relationships of Northern Bobwhites in Southwestern Ohio</dc:title>
  <dc:creator>Windows User</dc:creator>
  <cp:lastModifiedBy>User</cp:lastModifiedBy>
  <cp:revision>204</cp:revision>
  <dcterms:created xsi:type="dcterms:W3CDTF">2011-12-25T15:27:51Z</dcterms:created>
  <dcterms:modified xsi:type="dcterms:W3CDTF">2012-06-21T11:15:51Z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0x0101000814B6CBD1238A44A01CFB00299E8417</vt:lpwstr>
  </property>
</Properties>
</file>