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slides/slide16.xml" ContentType="application/vnd.openxmlformats-officedocument.presentationml.slide+xml"/>
  <Override PartName="/ppt/slides/slide45.xml" ContentType="application/vnd.openxmlformats-officedocument.presentationml.slide+xml"/>
  <Override PartName="/ppt/slides/slide17.xml" ContentType="application/vnd.openxmlformats-officedocument.presentationml.slide+xml"/>
  <Override PartName="/ppt/slides/slide35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8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44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43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2.xml" ContentType="application/vnd.openxmlformats-officedocument.presentationml.slide+xml"/>
  <Override PartName="/ppt/slides/slide39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3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34.xml" ContentType="application/vnd.openxmlformats-officedocument.presentationml.slide+xml"/>
  <Override PartName="/ppt/slides/slide1.xml" ContentType="application/vnd.openxmlformats-officedocument.presentationml.slide+xml"/>
  <Override PartName="/ppt/slides/slide36.xml" ContentType="application/vnd.openxmlformats-officedocument.presentationml.slide+xml"/>
  <Override PartName="/ppt/slides/slide29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30.xml" ContentType="application/vnd.openxmlformats-officedocument.presentationml.slide+xml"/>
  <Override PartName="/ppt/slides/slide38.xml" ContentType="application/vnd.openxmlformats-officedocument.presentationml.slide+xml"/>
  <Override PartName="/ppt/slides/slide3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4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2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colors3.xml" ContentType="application/vnd.openxmlformats-officedocument.drawingml.diagramColors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colors4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4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448" r:id="rId3"/>
    <p:sldId id="334" r:id="rId4"/>
    <p:sldId id="439" r:id="rId5"/>
    <p:sldId id="338" r:id="rId6"/>
    <p:sldId id="440" r:id="rId7"/>
    <p:sldId id="337" r:id="rId8"/>
    <p:sldId id="335" r:id="rId9"/>
    <p:sldId id="357" r:id="rId10"/>
    <p:sldId id="355" r:id="rId11"/>
    <p:sldId id="356" r:id="rId12"/>
    <p:sldId id="336" r:id="rId13"/>
    <p:sldId id="341" r:id="rId14"/>
    <p:sldId id="408" r:id="rId15"/>
    <p:sldId id="449" r:id="rId16"/>
    <p:sldId id="358" r:id="rId17"/>
    <p:sldId id="395" r:id="rId18"/>
    <p:sldId id="268" r:id="rId19"/>
    <p:sldId id="339" r:id="rId20"/>
    <p:sldId id="407" r:id="rId21"/>
    <p:sldId id="410" r:id="rId22"/>
    <p:sldId id="420" r:id="rId23"/>
    <p:sldId id="404" r:id="rId24"/>
    <p:sldId id="405" r:id="rId25"/>
    <p:sldId id="421" r:id="rId26"/>
    <p:sldId id="412" r:id="rId27"/>
    <p:sldId id="422" r:id="rId28"/>
    <p:sldId id="447" r:id="rId29"/>
    <p:sldId id="427" r:id="rId30"/>
    <p:sldId id="423" r:id="rId31"/>
    <p:sldId id="446" r:id="rId32"/>
    <p:sldId id="432" r:id="rId33"/>
    <p:sldId id="424" r:id="rId34"/>
    <p:sldId id="444" r:id="rId35"/>
    <p:sldId id="445" r:id="rId36"/>
    <p:sldId id="438" r:id="rId37"/>
    <p:sldId id="433" r:id="rId38"/>
    <p:sldId id="434" r:id="rId39"/>
    <p:sldId id="435" r:id="rId40"/>
    <p:sldId id="297" r:id="rId41"/>
    <p:sldId id="350" r:id="rId42"/>
    <p:sldId id="441" r:id="rId43"/>
    <p:sldId id="342" r:id="rId44"/>
    <p:sldId id="442" r:id="rId45"/>
    <p:sldId id="450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4B"/>
    <a:srgbClr val="FF6161"/>
    <a:srgbClr val="FFE9AB"/>
    <a:srgbClr val="4FFF9F"/>
    <a:srgbClr val="C9E7A7"/>
    <a:srgbClr val="FFFF7D"/>
    <a:srgbClr val="FFD96D"/>
    <a:srgbClr val="993300"/>
    <a:srgbClr val="CC9900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34589" autoAdjust="0"/>
    <p:restoredTop sz="28121" autoAdjust="0"/>
  </p:normalViewPr>
  <p:slideViewPr>
    <p:cSldViewPr>
      <p:cViewPr varScale="1">
        <p:scale>
          <a:sx n="64" d="100"/>
          <a:sy n="64" d="100"/>
        </p:scale>
        <p:origin x="-114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9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smoothMarker"/>
        <c:ser>
          <c:idx val="0"/>
          <c:order val="0"/>
          <c:tx>
            <c:strRef>
              <c:f>Sheet1!$B$5</c:f>
              <c:strCache>
                <c:ptCount val="1"/>
                <c:pt idx="0">
                  <c:v>Lower 95%</c:v>
                </c:pt>
              </c:strCache>
            </c:strRef>
          </c:tx>
          <c:spPr>
            <a:ln>
              <a:solidFill>
                <a:srgbClr val="C00000"/>
              </a:solidFill>
              <a:prstDash val="sysDash"/>
            </a:ln>
          </c:spPr>
          <c:marker>
            <c:symbol val="none"/>
          </c:marker>
          <c:xVal>
            <c:numRef>
              <c:f>Sheet1!$A$6:$A$16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Sheet1!$B$6:$B$16</c:f>
              <c:numCache>
                <c:formatCode>General</c:formatCode>
                <c:ptCount val="11"/>
                <c:pt idx="0">
                  <c:v>0.64565630622579628</c:v>
                </c:pt>
                <c:pt idx="1">
                  <c:v>0.5249791874789399</c:v>
                </c:pt>
                <c:pt idx="2">
                  <c:v>0.40131233988754866</c:v>
                </c:pt>
                <c:pt idx="3">
                  <c:v>0.28905049737499666</c:v>
                </c:pt>
                <c:pt idx="4">
                  <c:v>0.19781611144141842</c:v>
                </c:pt>
                <c:pt idx="5">
                  <c:v>0.13010847436299791</c:v>
                </c:pt>
                <c:pt idx="6">
                  <c:v>8.3172696493922491E-2</c:v>
                </c:pt>
                <c:pt idx="7">
                  <c:v>5.2153563078417738E-2</c:v>
                </c:pt>
                <c:pt idx="8">
                  <c:v>3.2295464698450516E-2</c:v>
                </c:pt>
                <c:pt idx="9">
                  <c:v>1.9840305734077551E-2</c:v>
                </c:pt>
                <c:pt idx="10">
                  <c:v>1.2128434984274234E-2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Mean</c:v>
                </c:pt>
              </c:strCache>
            </c:strRef>
          </c:tx>
          <c:marker>
            <c:symbol val="none"/>
          </c:marker>
          <c:xVal>
            <c:numRef>
              <c:f>Sheet1!$A$6:$A$16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Sheet1!$C$6:$C$16</c:f>
              <c:numCache>
                <c:formatCode>General</c:formatCode>
                <c:ptCount val="11"/>
                <c:pt idx="0">
                  <c:v>0.64565630622579628</c:v>
                </c:pt>
                <c:pt idx="1">
                  <c:v>0.57444251681165859</c:v>
                </c:pt>
                <c:pt idx="2">
                  <c:v>0.5</c:v>
                </c:pt>
                <c:pt idx="3">
                  <c:v>0.42555748318834147</c:v>
                </c:pt>
                <c:pt idx="4">
                  <c:v>0.35434369377420516</c:v>
                </c:pt>
                <c:pt idx="5">
                  <c:v>0.28905049737499666</c:v>
                </c:pt>
                <c:pt idx="6">
                  <c:v>0.23147521650098241</c:v>
                </c:pt>
                <c:pt idx="7">
                  <c:v>0.1824255238063564</c:v>
                </c:pt>
                <c:pt idx="8">
                  <c:v>0.14185106490048782</c:v>
                </c:pt>
                <c:pt idx="9">
                  <c:v>0.10909682119561313</c:v>
                </c:pt>
                <c:pt idx="10">
                  <c:v>8.3172696493922491E-2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Sheet1!$D$5</c:f>
              <c:strCache>
                <c:ptCount val="1"/>
                <c:pt idx="0">
                  <c:v>Upper 95%</c:v>
                </c:pt>
              </c:strCache>
            </c:strRef>
          </c:tx>
          <c:spPr>
            <a:ln>
              <a:solidFill>
                <a:srgbClr val="C00000"/>
              </a:solidFill>
              <a:prstDash val="sysDash"/>
            </a:ln>
          </c:spPr>
          <c:marker>
            <c:symbol val="none"/>
          </c:marker>
          <c:xVal>
            <c:numRef>
              <c:f>Sheet1!$A$6:$A$16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Sheet1!$D$6:$D$16</c:f>
              <c:numCache>
                <c:formatCode>General</c:formatCode>
                <c:ptCount val="11"/>
                <c:pt idx="0">
                  <c:v>0.64565630622579628</c:v>
                </c:pt>
                <c:pt idx="1">
                  <c:v>0.6224593312018547</c:v>
                </c:pt>
                <c:pt idx="2">
                  <c:v>0.59868766011245156</c:v>
                </c:pt>
                <c:pt idx="3">
                  <c:v>0.57444251681165859</c:v>
                </c:pt>
                <c:pt idx="4">
                  <c:v>0.54983399731247795</c:v>
                </c:pt>
                <c:pt idx="5">
                  <c:v>0.5249791874789399</c:v>
                </c:pt>
                <c:pt idx="6">
                  <c:v>0.5</c:v>
                </c:pt>
                <c:pt idx="7">
                  <c:v>0.47502081252106032</c:v>
                </c:pt>
                <c:pt idx="8">
                  <c:v>0.4501660026875221</c:v>
                </c:pt>
                <c:pt idx="9">
                  <c:v>0.42555748318834147</c:v>
                </c:pt>
                <c:pt idx="10">
                  <c:v>0.40131233988754866</c:v>
                </c:pt>
              </c:numCache>
            </c:numRef>
          </c:yVal>
          <c:smooth val="1"/>
        </c:ser>
        <c:axId val="69438080"/>
        <c:axId val="69452160"/>
      </c:scatterChart>
      <c:valAx>
        <c:axId val="69438080"/>
        <c:scaling>
          <c:orientation val="minMax"/>
          <c:max val="100"/>
        </c:scaling>
        <c:axPos val="b"/>
        <c:numFmt formatCode="General" sourceLinked="1"/>
        <c:tickLblPos val="nextTo"/>
        <c:crossAx val="69452160"/>
        <c:crosses val="autoZero"/>
        <c:crossBetween val="midCat"/>
      </c:valAx>
      <c:valAx>
        <c:axId val="69452160"/>
        <c:scaling>
          <c:orientation val="minMax"/>
        </c:scaling>
        <c:axPos val="l"/>
        <c:majorGridlines/>
        <c:numFmt formatCode="General" sourceLinked="1"/>
        <c:tickLblPos val="nextTo"/>
        <c:crossAx val="6943808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A6DAFA-7891-4A30-838A-BE9372F52E4F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C00C7C6-773A-43D7-998C-F8557F7EF58F}">
      <dgm:prSet/>
      <dgm:spPr>
        <a:solidFill>
          <a:srgbClr val="C00000"/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Who?</a:t>
          </a:r>
          <a:endParaRPr lang="en-US" dirty="0">
            <a:solidFill>
              <a:schemeClr val="bg1"/>
            </a:solidFill>
          </a:endParaRPr>
        </a:p>
      </dgm:t>
    </dgm:pt>
    <dgm:pt modelId="{7C6B31BF-AE7D-4528-82F0-E430C521AD1A}" type="parTrans" cxnId="{7DDCAE40-22CC-41B7-8C1F-2B8635B956AD}">
      <dgm:prSet/>
      <dgm:spPr/>
      <dgm:t>
        <a:bodyPr/>
        <a:lstStyle/>
        <a:p>
          <a:endParaRPr lang="en-US"/>
        </a:p>
      </dgm:t>
    </dgm:pt>
    <dgm:pt modelId="{8B15B886-376B-4E76-95D9-58DBA73312BD}" type="sibTrans" cxnId="{7DDCAE40-22CC-41B7-8C1F-2B8635B956AD}">
      <dgm:prSet/>
      <dgm:spPr/>
      <dgm:t>
        <a:bodyPr/>
        <a:lstStyle/>
        <a:p>
          <a:endParaRPr lang="en-US"/>
        </a:p>
      </dgm:t>
    </dgm:pt>
    <dgm:pt modelId="{015771EE-BE38-446C-A059-06B04DFFD598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What?</a:t>
          </a:r>
          <a:endParaRPr lang="en-US" dirty="0">
            <a:solidFill>
              <a:schemeClr val="tx1"/>
            </a:solidFill>
          </a:endParaRPr>
        </a:p>
      </dgm:t>
    </dgm:pt>
    <dgm:pt modelId="{AA833666-5AC5-4349-8B6A-ECDE1CABEEB6}" type="parTrans" cxnId="{3BC1866A-25C0-4DD4-807F-141D9D59778C}">
      <dgm:prSet/>
      <dgm:spPr/>
      <dgm:t>
        <a:bodyPr/>
        <a:lstStyle/>
        <a:p>
          <a:endParaRPr lang="en-US"/>
        </a:p>
      </dgm:t>
    </dgm:pt>
    <dgm:pt modelId="{281765E4-98E9-490D-8FE8-02DFE360481D}" type="sibTrans" cxnId="{3BC1866A-25C0-4DD4-807F-141D9D59778C}">
      <dgm:prSet/>
      <dgm:spPr/>
      <dgm:t>
        <a:bodyPr/>
        <a:lstStyle/>
        <a:p>
          <a:endParaRPr lang="en-US"/>
        </a:p>
      </dgm:t>
    </dgm:pt>
    <dgm:pt modelId="{610B6E30-D57A-4D28-8845-CFC27261A7FB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Where? </a:t>
          </a:r>
          <a:endParaRPr lang="en-US" dirty="0">
            <a:solidFill>
              <a:schemeClr val="tx1"/>
            </a:solidFill>
          </a:endParaRPr>
        </a:p>
      </dgm:t>
    </dgm:pt>
    <dgm:pt modelId="{DB4DB5E7-AF2C-4CB4-ADC5-4F98C82BE2F0}" type="parTrans" cxnId="{43DF8068-22C2-4EB4-8151-3546195EEDF1}">
      <dgm:prSet/>
      <dgm:spPr/>
      <dgm:t>
        <a:bodyPr/>
        <a:lstStyle/>
        <a:p>
          <a:endParaRPr lang="en-US"/>
        </a:p>
      </dgm:t>
    </dgm:pt>
    <dgm:pt modelId="{D70E4247-4E4F-46CC-A212-C9BE50390599}" type="sibTrans" cxnId="{43DF8068-22C2-4EB4-8151-3546195EEDF1}">
      <dgm:prSet/>
      <dgm:spPr/>
      <dgm:t>
        <a:bodyPr/>
        <a:lstStyle/>
        <a:p>
          <a:endParaRPr lang="en-US"/>
        </a:p>
      </dgm:t>
    </dgm:pt>
    <dgm:pt modelId="{D96A98D4-47EA-4A37-A59B-5EC7FEBD423B}">
      <dgm:prSet/>
      <dgm:spPr>
        <a:solidFill>
          <a:srgbClr val="FFFF00"/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When?</a:t>
          </a:r>
          <a:endParaRPr lang="en-US" dirty="0">
            <a:solidFill>
              <a:schemeClr val="tx1"/>
            </a:solidFill>
          </a:endParaRPr>
        </a:p>
      </dgm:t>
    </dgm:pt>
    <dgm:pt modelId="{EB8B7DF7-830E-477E-98C5-72CDA284566F}" type="parTrans" cxnId="{98CF9D0A-4CE4-475F-BAB6-AD72402A5AA7}">
      <dgm:prSet/>
      <dgm:spPr/>
      <dgm:t>
        <a:bodyPr/>
        <a:lstStyle/>
        <a:p>
          <a:endParaRPr lang="en-US"/>
        </a:p>
      </dgm:t>
    </dgm:pt>
    <dgm:pt modelId="{0D6303B5-7FAD-4D46-8486-71728F56679D}" type="sibTrans" cxnId="{98CF9D0A-4CE4-475F-BAB6-AD72402A5AA7}">
      <dgm:prSet/>
      <dgm:spPr/>
      <dgm:t>
        <a:bodyPr/>
        <a:lstStyle/>
        <a:p>
          <a:endParaRPr lang="en-US"/>
        </a:p>
      </dgm:t>
    </dgm:pt>
    <dgm:pt modelId="{74331CD5-F782-4172-A9AE-8D963896E303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Why, why, why?</a:t>
          </a:r>
          <a:endParaRPr lang="en-US" dirty="0">
            <a:solidFill>
              <a:schemeClr val="tx1"/>
            </a:solidFill>
          </a:endParaRPr>
        </a:p>
      </dgm:t>
    </dgm:pt>
    <dgm:pt modelId="{48176939-DF2F-4B5A-BD66-FAE0A026F579}" type="parTrans" cxnId="{A582B3E3-F878-4C9E-B835-FB5FCB7F43EE}">
      <dgm:prSet/>
      <dgm:spPr/>
      <dgm:t>
        <a:bodyPr/>
        <a:lstStyle/>
        <a:p>
          <a:endParaRPr lang="en-US"/>
        </a:p>
      </dgm:t>
    </dgm:pt>
    <dgm:pt modelId="{561E7FE3-5768-401C-A33A-34F429059EE2}" type="sibTrans" cxnId="{A582B3E3-F878-4C9E-B835-FB5FCB7F43EE}">
      <dgm:prSet/>
      <dgm:spPr/>
      <dgm:t>
        <a:bodyPr/>
        <a:lstStyle/>
        <a:p>
          <a:endParaRPr lang="en-US"/>
        </a:p>
      </dgm:t>
    </dgm:pt>
    <dgm:pt modelId="{3DF840B4-E480-48F4-A47B-238EDCE4577A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How? </a:t>
          </a:r>
          <a:endParaRPr lang="en-US" dirty="0">
            <a:solidFill>
              <a:schemeClr val="tx1"/>
            </a:solidFill>
          </a:endParaRPr>
        </a:p>
      </dgm:t>
    </dgm:pt>
    <dgm:pt modelId="{BA9E135B-44F5-4200-9C97-A0F7637D7658}" type="parTrans" cxnId="{88C35DAE-31D0-4612-9506-8E7819BC1916}">
      <dgm:prSet/>
      <dgm:spPr/>
      <dgm:t>
        <a:bodyPr/>
        <a:lstStyle/>
        <a:p>
          <a:endParaRPr lang="en-US"/>
        </a:p>
      </dgm:t>
    </dgm:pt>
    <dgm:pt modelId="{2F54ADF2-FE80-4C7C-AAF7-6DA99DC0F80D}" type="sibTrans" cxnId="{88C35DAE-31D0-4612-9506-8E7819BC1916}">
      <dgm:prSet/>
      <dgm:spPr/>
      <dgm:t>
        <a:bodyPr/>
        <a:lstStyle/>
        <a:p>
          <a:endParaRPr lang="en-US"/>
        </a:p>
      </dgm:t>
    </dgm:pt>
    <dgm:pt modelId="{28AC5A9A-2571-4D2D-82DB-3CA1AE031F79}">
      <dgm:prSet custT="1"/>
      <dgm:spPr>
        <a:solidFill>
          <a:srgbClr val="FF6161">
            <a:alpha val="89804"/>
          </a:srgbClr>
        </a:solidFill>
      </dgm:spPr>
      <dgm:t>
        <a:bodyPr/>
        <a:lstStyle/>
        <a:p>
          <a:pPr rtl="0"/>
          <a:r>
            <a:rPr lang="en-US" sz="1800" dirty="0" smtClean="0"/>
            <a:t>Who are the decision makers?</a:t>
          </a:r>
          <a:endParaRPr lang="en-US" sz="1800" dirty="0"/>
        </a:p>
      </dgm:t>
    </dgm:pt>
    <dgm:pt modelId="{0E0E83FE-307E-46ED-B059-C4FDF74BA734}" type="parTrans" cxnId="{92897DFE-A65D-4C9E-810E-D28089A92660}">
      <dgm:prSet/>
      <dgm:spPr/>
      <dgm:t>
        <a:bodyPr/>
        <a:lstStyle/>
        <a:p>
          <a:endParaRPr lang="en-US"/>
        </a:p>
      </dgm:t>
    </dgm:pt>
    <dgm:pt modelId="{41FBCF33-5955-4A31-A9C9-836BD7AFCEE2}" type="sibTrans" cxnId="{92897DFE-A65D-4C9E-810E-D28089A92660}">
      <dgm:prSet/>
      <dgm:spPr/>
      <dgm:t>
        <a:bodyPr/>
        <a:lstStyle/>
        <a:p>
          <a:endParaRPr lang="en-US"/>
        </a:p>
      </dgm:t>
    </dgm:pt>
    <dgm:pt modelId="{8B5654A3-87CA-470A-8AB0-36601E771CE3}">
      <dgm:prSet custT="1"/>
      <dgm:spPr>
        <a:solidFill>
          <a:srgbClr val="FF6161">
            <a:alpha val="89804"/>
          </a:srgbClr>
        </a:solidFill>
      </dgm:spPr>
      <dgm:t>
        <a:bodyPr/>
        <a:lstStyle/>
        <a:p>
          <a:pPr rtl="0"/>
          <a:r>
            <a:rPr lang="en-US" sz="1800" dirty="0" smtClean="0"/>
            <a:t>Who is affected by the decision?</a:t>
          </a:r>
          <a:endParaRPr lang="en-US" sz="1800" dirty="0"/>
        </a:p>
      </dgm:t>
    </dgm:pt>
    <dgm:pt modelId="{8B64DA3A-5760-48FD-BE36-AF1A510F3C02}" type="parTrans" cxnId="{EA275454-D454-4AD5-B4CA-8B2656C78832}">
      <dgm:prSet/>
      <dgm:spPr/>
      <dgm:t>
        <a:bodyPr/>
        <a:lstStyle/>
        <a:p>
          <a:endParaRPr lang="en-US"/>
        </a:p>
      </dgm:t>
    </dgm:pt>
    <dgm:pt modelId="{17085C1B-5F99-4EEF-A3A1-D9309FFB0EC1}" type="sibTrans" cxnId="{EA275454-D454-4AD5-B4CA-8B2656C78832}">
      <dgm:prSet/>
      <dgm:spPr/>
      <dgm:t>
        <a:bodyPr/>
        <a:lstStyle/>
        <a:p>
          <a:endParaRPr lang="en-US"/>
        </a:p>
      </dgm:t>
    </dgm:pt>
    <dgm:pt modelId="{97227C10-403F-4A35-A1C8-135CEC7906CB}">
      <dgm:prSet custT="1"/>
      <dgm:spPr>
        <a:solidFill>
          <a:srgbClr val="FF4B4B">
            <a:alpha val="89804"/>
          </a:srgbClr>
        </a:solidFill>
      </dgm:spPr>
      <dgm:t>
        <a:bodyPr/>
        <a:lstStyle/>
        <a:p>
          <a:pPr rtl="0"/>
          <a:r>
            <a:rPr lang="en-US" sz="1800" dirty="0" smtClean="0"/>
            <a:t>What resources are affected?</a:t>
          </a:r>
          <a:endParaRPr lang="en-US" sz="1800" dirty="0"/>
        </a:p>
      </dgm:t>
    </dgm:pt>
    <dgm:pt modelId="{A85787FD-4CBC-405D-A3F4-FE2CED564E5E}" type="parTrans" cxnId="{79B59B27-169B-472D-869A-DC3750613EE7}">
      <dgm:prSet/>
      <dgm:spPr/>
      <dgm:t>
        <a:bodyPr/>
        <a:lstStyle/>
        <a:p>
          <a:endParaRPr lang="en-US"/>
        </a:p>
      </dgm:t>
    </dgm:pt>
    <dgm:pt modelId="{749C3611-95DE-498D-9F82-BB01641EDA25}" type="sibTrans" cxnId="{79B59B27-169B-472D-869A-DC3750613EE7}">
      <dgm:prSet/>
      <dgm:spPr/>
      <dgm:t>
        <a:bodyPr/>
        <a:lstStyle/>
        <a:p>
          <a:endParaRPr lang="en-US"/>
        </a:p>
      </dgm:t>
    </dgm:pt>
    <dgm:pt modelId="{5BFB3166-0999-4D0F-9CFC-61CE000D0CC8}">
      <dgm:prSet custT="1"/>
      <dgm:spPr>
        <a:solidFill>
          <a:srgbClr val="FFE9AB">
            <a:alpha val="89804"/>
          </a:srgbClr>
        </a:solidFill>
      </dgm:spPr>
      <dgm:t>
        <a:bodyPr/>
        <a:lstStyle/>
        <a:p>
          <a:pPr rtl="0"/>
          <a:r>
            <a:rPr lang="en-US" sz="1800" dirty="0" smtClean="0"/>
            <a:t>Where are the affected resources?</a:t>
          </a:r>
          <a:endParaRPr lang="en-US" sz="1800" dirty="0"/>
        </a:p>
      </dgm:t>
    </dgm:pt>
    <dgm:pt modelId="{4E2C031A-06DB-4BC1-ADCB-3D6941FFE2CC}" type="parTrans" cxnId="{D315D489-9737-4831-9AC3-532EDE97D133}">
      <dgm:prSet/>
      <dgm:spPr/>
      <dgm:t>
        <a:bodyPr/>
        <a:lstStyle/>
        <a:p>
          <a:endParaRPr lang="en-US"/>
        </a:p>
      </dgm:t>
    </dgm:pt>
    <dgm:pt modelId="{3D85A5E8-BD38-4B9F-BA4F-7FD14AFA2CFF}" type="sibTrans" cxnId="{D315D489-9737-4831-9AC3-532EDE97D133}">
      <dgm:prSet/>
      <dgm:spPr/>
      <dgm:t>
        <a:bodyPr/>
        <a:lstStyle/>
        <a:p>
          <a:endParaRPr lang="en-US"/>
        </a:p>
      </dgm:t>
    </dgm:pt>
    <dgm:pt modelId="{306C18DB-1275-42BE-855F-02C9ADB1197C}">
      <dgm:prSet custT="1"/>
      <dgm:spPr>
        <a:solidFill>
          <a:srgbClr val="FFFF7D">
            <a:alpha val="89804"/>
          </a:srgbClr>
        </a:solidFill>
      </dgm:spPr>
      <dgm:t>
        <a:bodyPr/>
        <a:lstStyle/>
        <a:p>
          <a:pPr rtl="0"/>
          <a:r>
            <a:rPr lang="en-US" sz="1800" dirty="0" smtClean="0"/>
            <a:t>When is the decision needed?</a:t>
          </a:r>
          <a:endParaRPr lang="en-US" sz="1800" dirty="0"/>
        </a:p>
      </dgm:t>
    </dgm:pt>
    <dgm:pt modelId="{84A2BD3E-080E-46A6-9ED4-6E59BCF07B14}" type="parTrans" cxnId="{4091C4D8-CAE6-46CF-8A3F-44F205C51176}">
      <dgm:prSet/>
      <dgm:spPr/>
      <dgm:t>
        <a:bodyPr/>
        <a:lstStyle/>
        <a:p>
          <a:endParaRPr lang="en-US"/>
        </a:p>
      </dgm:t>
    </dgm:pt>
    <dgm:pt modelId="{388F8F97-729D-4996-8307-645CE12D604B}" type="sibTrans" cxnId="{4091C4D8-CAE6-46CF-8A3F-44F205C51176}">
      <dgm:prSet/>
      <dgm:spPr/>
      <dgm:t>
        <a:bodyPr/>
        <a:lstStyle/>
        <a:p>
          <a:endParaRPr lang="en-US"/>
        </a:p>
      </dgm:t>
    </dgm:pt>
    <dgm:pt modelId="{C0046092-C23C-4470-8605-DB276D5E867C}">
      <dgm:prSet custT="1"/>
      <dgm:spPr>
        <a:solidFill>
          <a:srgbClr val="FFFF7D">
            <a:alpha val="89804"/>
          </a:srgbClr>
        </a:solidFill>
      </dgm:spPr>
      <dgm:t>
        <a:bodyPr/>
        <a:lstStyle/>
        <a:p>
          <a:pPr rtl="0"/>
          <a:r>
            <a:rPr lang="en-US" sz="1800" dirty="0" smtClean="0"/>
            <a:t>How often will decisions be made?</a:t>
          </a:r>
          <a:endParaRPr lang="en-US" sz="1800" dirty="0"/>
        </a:p>
      </dgm:t>
    </dgm:pt>
    <dgm:pt modelId="{231C05E3-F4A2-4937-B86A-BC34D926865B}" type="parTrans" cxnId="{C1E63441-7808-4F59-ABE5-57169E256350}">
      <dgm:prSet/>
      <dgm:spPr/>
      <dgm:t>
        <a:bodyPr/>
        <a:lstStyle/>
        <a:p>
          <a:endParaRPr lang="en-US"/>
        </a:p>
      </dgm:t>
    </dgm:pt>
    <dgm:pt modelId="{59726A1C-5A4B-453E-AA6C-FF83907EA034}" type="sibTrans" cxnId="{C1E63441-7808-4F59-ABE5-57169E256350}">
      <dgm:prSet/>
      <dgm:spPr/>
      <dgm:t>
        <a:bodyPr/>
        <a:lstStyle/>
        <a:p>
          <a:endParaRPr lang="en-US"/>
        </a:p>
      </dgm:t>
    </dgm:pt>
    <dgm:pt modelId="{0A33F395-5830-489E-BB6B-E15B75A49AAB}">
      <dgm:prSet custT="1"/>
      <dgm:spPr>
        <a:solidFill>
          <a:srgbClr val="C9E7A7">
            <a:alpha val="89804"/>
          </a:srgbClr>
        </a:solidFill>
      </dgm:spPr>
      <dgm:t>
        <a:bodyPr/>
        <a:lstStyle/>
        <a:p>
          <a:pPr rtl="0"/>
          <a:r>
            <a:rPr lang="en-US" sz="1800" dirty="0" smtClean="0"/>
            <a:t>Why is this important?</a:t>
          </a:r>
          <a:endParaRPr lang="en-US" sz="1800" dirty="0"/>
        </a:p>
      </dgm:t>
    </dgm:pt>
    <dgm:pt modelId="{08E9F246-D2B7-4617-A71D-926C991967BE}" type="parTrans" cxnId="{DF5B03E4-7AEB-4060-B166-81F2F80E2FE3}">
      <dgm:prSet/>
      <dgm:spPr/>
      <dgm:t>
        <a:bodyPr/>
        <a:lstStyle/>
        <a:p>
          <a:endParaRPr lang="en-US"/>
        </a:p>
      </dgm:t>
    </dgm:pt>
    <dgm:pt modelId="{002D1834-5561-4B1B-8257-50C6606CF31B}" type="sibTrans" cxnId="{DF5B03E4-7AEB-4060-B166-81F2F80E2FE3}">
      <dgm:prSet/>
      <dgm:spPr/>
      <dgm:t>
        <a:bodyPr/>
        <a:lstStyle/>
        <a:p>
          <a:endParaRPr lang="en-US"/>
        </a:p>
      </dgm:t>
    </dgm:pt>
    <dgm:pt modelId="{A4D49CA9-37EE-469D-A39A-9D351E6519AC}">
      <dgm:prSet custT="1"/>
      <dgm:spPr>
        <a:solidFill>
          <a:srgbClr val="4FFF9F">
            <a:alpha val="89804"/>
          </a:srgbClr>
        </a:solidFill>
      </dgm:spPr>
      <dgm:t>
        <a:bodyPr/>
        <a:lstStyle/>
        <a:p>
          <a:pPr rtl="0"/>
          <a:r>
            <a:rPr lang="en-US" sz="1800" dirty="0" smtClean="0"/>
            <a:t>How will the problem be solved?</a:t>
          </a:r>
          <a:endParaRPr lang="en-US" sz="1800" dirty="0"/>
        </a:p>
      </dgm:t>
    </dgm:pt>
    <dgm:pt modelId="{81EBCF21-9330-4E5B-87A2-F510DB78FB98}" type="parTrans" cxnId="{44B94F14-DE48-4361-81C1-26F5C4020958}">
      <dgm:prSet/>
      <dgm:spPr/>
      <dgm:t>
        <a:bodyPr/>
        <a:lstStyle/>
        <a:p>
          <a:endParaRPr lang="en-US"/>
        </a:p>
      </dgm:t>
    </dgm:pt>
    <dgm:pt modelId="{DEAB9034-349E-4FF9-A84B-4FC9D425FEFC}" type="sibTrans" cxnId="{44B94F14-DE48-4361-81C1-26F5C4020958}">
      <dgm:prSet/>
      <dgm:spPr/>
      <dgm:t>
        <a:bodyPr/>
        <a:lstStyle/>
        <a:p>
          <a:endParaRPr lang="en-US"/>
        </a:p>
      </dgm:t>
    </dgm:pt>
    <dgm:pt modelId="{49EA5CFA-953B-426E-B5D2-BA387ECB62D3}">
      <dgm:prSet custT="1"/>
      <dgm:spPr>
        <a:solidFill>
          <a:srgbClr val="4FFF9F">
            <a:alpha val="89804"/>
          </a:srgbClr>
        </a:solidFill>
      </dgm:spPr>
      <dgm:t>
        <a:bodyPr/>
        <a:lstStyle/>
        <a:p>
          <a:pPr rtl="0"/>
          <a:r>
            <a:rPr lang="en-US" sz="1800" dirty="0" smtClean="0"/>
            <a:t>How will we know if we are successful?</a:t>
          </a:r>
          <a:endParaRPr lang="en-US" sz="1800" dirty="0"/>
        </a:p>
      </dgm:t>
    </dgm:pt>
    <dgm:pt modelId="{C1B322C9-39DE-40DC-83D4-1E957590EE3C}" type="parTrans" cxnId="{CAE42F1B-7AA4-48CF-91A6-E2EB8554CE07}">
      <dgm:prSet/>
      <dgm:spPr/>
      <dgm:t>
        <a:bodyPr/>
        <a:lstStyle/>
        <a:p>
          <a:endParaRPr lang="en-US"/>
        </a:p>
      </dgm:t>
    </dgm:pt>
    <dgm:pt modelId="{D54988F6-C32F-44EF-9086-006F00BF43BB}" type="sibTrans" cxnId="{CAE42F1B-7AA4-48CF-91A6-E2EB8554CE07}">
      <dgm:prSet/>
      <dgm:spPr/>
      <dgm:t>
        <a:bodyPr/>
        <a:lstStyle/>
        <a:p>
          <a:endParaRPr lang="en-US"/>
        </a:p>
      </dgm:t>
    </dgm:pt>
    <dgm:pt modelId="{13ED584F-A608-46C0-992E-B814E70E658C}">
      <dgm:prSet custT="1"/>
      <dgm:spPr>
        <a:solidFill>
          <a:srgbClr val="FF4B4B">
            <a:alpha val="89804"/>
          </a:srgbClr>
        </a:solidFill>
      </dgm:spPr>
      <dgm:t>
        <a:bodyPr/>
        <a:lstStyle/>
        <a:p>
          <a:pPr rtl="0"/>
          <a:r>
            <a:rPr lang="en-US" sz="1800" dirty="0" smtClean="0"/>
            <a:t>What is the goal of the project?</a:t>
          </a:r>
          <a:endParaRPr lang="en-US" sz="1800" dirty="0"/>
        </a:p>
      </dgm:t>
    </dgm:pt>
    <dgm:pt modelId="{C96BF0D8-750E-49A8-953E-3BDC6296C5DC}" type="parTrans" cxnId="{154E5230-2E73-40F9-AB79-4126475CFBC4}">
      <dgm:prSet/>
      <dgm:spPr/>
      <dgm:t>
        <a:bodyPr/>
        <a:lstStyle/>
        <a:p>
          <a:endParaRPr lang="en-US"/>
        </a:p>
      </dgm:t>
    </dgm:pt>
    <dgm:pt modelId="{532E3812-7D1B-4691-8F1A-0E74161C511F}" type="sibTrans" cxnId="{154E5230-2E73-40F9-AB79-4126475CFBC4}">
      <dgm:prSet/>
      <dgm:spPr/>
      <dgm:t>
        <a:bodyPr/>
        <a:lstStyle/>
        <a:p>
          <a:endParaRPr lang="en-US"/>
        </a:p>
      </dgm:t>
    </dgm:pt>
    <dgm:pt modelId="{F57F1AFE-965F-4B01-8C5E-6BC06CE16827}">
      <dgm:prSet custT="1"/>
      <dgm:spPr>
        <a:solidFill>
          <a:srgbClr val="C9E7A7">
            <a:alpha val="89804"/>
          </a:srgbClr>
        </a:solidFill>
      </dgm:spPr>
      <dgm:t>
        <a:bodyPr/>
        <a:lstStyle/>
        <a:p>
          <a:pPr rtl="0"/>
          <a:r>
            <a:rPr lang="en-US" sz="1800" dirty="0" smtClean="0"/>
            <a:t>Leads to objectives!</a:t>
          </a:r>
          <a:endParaRPr lang="en-US" sz="1800" dirty="0"/>
        </a:p>
      </dgm:t>
    </dgm:pt>
    <dgm:pt modelId="{2375B20F-4A75-4390-92EB-7EAB41B83567}" type="parTrans" cxnId="{0617C254-9846-452A-BF36-81F39C86F5B2}">
      <dgm:prSet/>
      <dgm:spPr/>
      <dgm:t>
        <a:bodyPr/>
        <a:lstStyle/>
        <a:p>
          <a:endParaRPr lang="en-US"/>
        </a:p>
      </dgm:t>
    </dgm:pt>
    <dgm:pt modelId="{AAC4024A-5987-425C-A0A3-3177C8FBFC95}" type="sibTrans" cxnId="{0617C254-9846-452A-BF36-81F39C86F5B2}">
      <dgm:prSet/>
      <dgm:spPr/>
      <dgm:t>
        <a:bodyPr/>
        <a:lstStyle/>
        <a:p>
          <a:endParaRPr lang="en-US"/>
        </a:p>
      </dgm:t>
    </dgm:pt>
    <dgm:pt modelId="{E986FDB9-3FBE-4F9B-AA0C-D7046B093605}" type="pres">
      <dgm:prSet presAssocID="{F4A6DAFA-7891-4A30-838A-BE9372F52E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F4CB0A-795C-4DE2-B4E0-05A434F83D25}" type="pres">
      <dgm:prSet presAssocID="{AC00C7C6-773A-43D7-998C-F8557F7EF58F}" presName="linNode" presStyleCnt="0"/>
      <dgm:spPr/>
      <dgm:t>
        <a:bodyPr/>
        <a:lstStyle/>
        <a:p>
          <a:endParaRPr lang="en-US"/>
        </a:p>
      </dgm:t>
    </dgm:pt>
    <dgm:pt modelId="{74F49158-85F6-417F-BD20-B6F9A470FD26}" type="pres">
      <dgm:prSet presAssocID="{AC00C7C6-773A-43D7-998C-F8557F7EF58F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56444-F45B-49C5-BD08-22B1BFDB4F34}" type="pres">
      <dgm:prSet presAssocID="{AC00C7C6-773A-43D7-998C-F8557F7EF58F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14EA3-B071-49EC-9EB9-292F31CD3DF6}" type="pres">
      <dgm:prSet presAssocID="{8B15B886-376B-4E76-95D9-58DBA73312BD}" presName="sp" presStyleCnt="0"/>
      <dgm:spPr/>
      <dgm:t>
        <a:bodyPr/>
        <a:lstStyle/>
        <a:p>
          <a:endParaRPr lang="en-US"/>
        </a:p>
      </dgm:t>
    </dgm:pt>
    <dgm:pt modelId="{7A5E28CA-B8C2-468A-BCAF-FE0DCC00FF90}" type="pres">
      <dgm:prSet presAssocID="{015771EE-BE38-446C-A059-06B04DFFD598}" presName="linNode" presStyleCnt="0"/>
      <dgm:spPr/>
      <dgm:t>
        <a:bodyPr/>
        <a:lstStyle/>
        <a:p>
          <a:endParaRPr lang="en-US"/>
        </a:p>
      </dgm:t>
    </dgm:pt>
    <dgm:pt modelId="{8C6E6130-BB29-4ED3-87A1-C3358D94992A}" type="pres">
      <dgm:prSet presAssocID="{015771EE-BE38-446C-A059-06B04DFFD598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A43A7-B14E-4ED3-99C3-4836A6E52586}" type="pres">
      <dgm:prSet presAssocID="{015771EE-BE38-446C-A059-06B04DFFD598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5968B-E089-412B-B8E9-A2448878371E}" type="pres">
      <dgm:prSet presAssocID="{281765E4-98E9-490D-8FE8-02DFE360481D}" presName="sp" presStyleCnt="0"/>
      <dgm:spPr/>
      <dgm:t>
        <a:bodyPr/>
        <a:lstStyle/>
        <a:p>
          <a:endParaRPr lang="en-US"/>
        </a:p>
      </dgm:t>
    </dgm:pt>
    <dgm:pt modelId="{E193DCE0-C15F-4160-9ADB-29E2D50DB58C}" type="pres">
      <dgm:prSet presAssocID="{610B6E30-D57A-4D28-8845-CFC27261A7FB}" presName="linNode" presStyleCnt="0"/>
      <dgm:spPr/>
      <dgm:t>
        <a:bodyPr/>
        <a:lstStyle/>
        <a:p>
          <a:endParaRPr lang="en-US"/>
        </a:p>
      </dgm:t>
    </dgm:pt>
    <dgm:pt modelId="{E162B0A5-F866-45DB-954D-3392B076CEAD}" type="pres">
      <dgm:prSet presAssocID="{610B6E30-D57A-4D28-8845-CFC27261A7FB}" presName="parentText" presStyleLbl="node1" presStyleIdx="2" presStyleCnt="6" custLinFactNeighborX="-61" custLinFactNeighborY="18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7FF02-C8EC-40B4-B7AE-25A0BC5E8A8A}" type="pres">
      <dgm:prSet presAssocID="{610B6E30-D57A-4D28-8845-CFC27261A7FB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C38A4-42D8-4E45-82CE-D8221E6E7AB3}" type="pres">
      <dgm:prSet presAssocID="{D70E4247-4E4F-46CC-A212-C9BE50390599}" presName="sp" presStyleCnt="0"/>
      <dgm:spPr/>
      <dgm:t>
        <a:bodyPr/>
        <a:lstStyle/>
        <a:p>
          <a:endParaRPr lang="en-US"/>
        </a:p>
      </dgm:t>
    </dgm:pt>
    <dgm:pt modelId="{5A8D8E4B-5ECC-4EB3-8C49-46126FF9BC7F}" type="pres">
      <dgm:prSet presAssocID="{D96A98D4-47EA-4A37-A59B-5EC7FEBD423B}" presName="linNode" presStyleCnt="0"/>
      <dgm:spPr/>
      <dgm:t>
        <a:bodyPr/>
        <a:lstStyle/>
        <a:p>
          <a:endParaRPr lang="en-US"/>
        </a:p>
      </dgm:t>
    </dgm:pt>
    <dgm:pt modelId="{CD660C50-52FF-4072-B67A-1A0006900571}" type="pres">
      <dgm:prSet presAssocID="{D96A98D4-47EA-4A37-A59B-5EC7FEBD423B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22A98-A723-4937-8E54-91373DA9F524}" type="pres">
      <dgm:prSet presAssocID="{D96A98D4-47EA-4A37-A59B-5EC7FEBD423B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B953A-AA30-4EEB-8DFB-A4AAF8E9A00A}" type="pres">
      <dgm:prSet presAssocID="{0D6303B5-7FAD-4D46-8486-71728F56679D}" presName="sp" presStyleCnt="0"/>
      <dgm:spPr/>
      <dgm:t>
        <a:bodyPr/>
        <a:lstStyle/>
        <a:p>
          <a:endParaRPr lang="en-US"/>
        </a:p>
      </dgm:t>
    </dgm:pt>
    <dgm:pt modelId="{78D008E3-AE8B-40E6-A02A-D59F0BE7841D}" type="pres">
      <dgm:prSet presAssocID="{74331CD5-F782-4172-A9AE-8D963896E303}" presName="linNode" presStyleCnt="0"/>
      <dgm:spPr/>
      <dgm:t>
        <a:bodyPr/>
        <a:lstStyle/>
        <a:p>
          <a:endParaRPr lang="en-US"/>
        </a:p>
      </dgm:t>
    </dgm:pt>
    <dgm:pt modelId="{BCC4BDBF-08A5-4D99-A55B-147E371F1192}" type="pres">
      <dgm:prSet presAssocID="{74331CD5-F782-4172-A9AE-8D963896E303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C4392-E837-4679-A555-30614505E77C}" type="pres">
      <dgm:prSet presAssocID="{74331CD5-F782-4172-A9AE-8D963896E303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F5ED7-1118-4661-B26C-B3B58A58A0C3}" type="pres">
      <dgm:prSet presAssocID="{561E7FE3-5768-401C-A33A-34F429059EE2}" presName="sp" presStyleCnt="0"/>
      <dgm:spPr/>
      <dgm:t>
        <a:bodyPr/>
        <a:lstStyle/>
        <a:p>
          <a:endParaRPr lang="en-US"/>
        </a:p>
      </dgm:t>
    </dgm:pt>
    <dgm:pt modelId="{05E4EB32-832E-4CFE-903A-195E385496E1}" type="pres">
      <dgm:prSet presAssocID="{3DF840B4-E480-48F4-A47B-238EDCE4577A}" presName="linNode" presStyleCnt="0"/>
      <dgm:spPr/>
      <dgm:t>
        <a:bodyPr/>
        <a:lstStyle/>
        <a:p>
          <a:endParaRPr lang="en-US"/>
        </a:p>
      </dgm:t>
    </dgm:pt>
    <dgm:pt modelId="{5AADEE2E-7B5A-46D9-8CA0-B3B7350E06F4}" type="pres">
      <dgm:prSet presAssocID="{3DF840B4-E480-48F4-A47B-238EDCE4577A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9A250-8C1A-402C-AD8D-E8868C792BE9}" type="pres">
      <dgm:prSet presAssocID="{3DF840B4-E480-48F4-A47B-238EDCE4577A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00573C-7ECE-4BC9-8F8A-58175179589D}" type="presOf" srcId="{28AC5A9A-2571-4D2D-82DB-3CA1AE031F79}" destId="{4BE56444-F45B-49C5-BD08-22B1BFDB4F34}" srcOrd="0" destOrd="0" presId="urn:microsoft.com/office/officeart/2005/8/layout/vList5"/>
    <dgm:cxn modelId="{CB861C64-97A0-4587-9848-7D054FDD3FFD}" type="presOf" srcId="{015771EE-BE38-446C-A059-06B04DFFD598}" destId="{8C6E6130-BB29-4ED3-87A1-C3358D94992A}" srcOrd="0" destOrd="0" presId="urn:microsoft.com/office/officeart/2005/8/layout/vList5"/>
    <dgm:cxn modelId="{4881041B-B2D7-4318-B3D2-DE82DB9D6F74}" type="presOf" srcId="{C0046092-C23C-4470-8605-DB276D5E867C}" destId="{80222A98-A723-4937-8E54-91373DA9F524}" srcOrd="0" destOrd="1" presId="urn:microsoft.com/office/officeart/2005/8/layout/vList5"/>
    <dgm:cxn modelId="{92897DFE-A65D-4C9E-810E-D28089A92660}" srcId="{AC00C7C6-773A-43D7-998C-F8557F7EF58F}" destId="{28AC5A9A-2571-4D2D-82DB-3CA1AE031F79}" srcOrd="0" destOrd="0" parTransId="{0E0E83FE-307E-46ED-B059-C4FDF74BA734}" sibTransId="{41FBCF33-5955-4A31-A9C9-836BD7AFCEE2}"/>
    <dgm:cxn modelId="{79B59B27-169B-472D-869A-DC3750613EE7}" srcId="{015771EE-BE38-446C-A059-06B04DFFD598}" destId="{97227C10-403F-4A35-A1C8-135CEC7906CB}" srcOrd="0" destOrd="0" parTransId="{A85787FD-4CBC-405D-A3F4-FE2CED564E5E}" sibTransId="{749C3611-95DE-498D-9F82-BB01641EDA25}"/>
    <dgm:cxn modelId="{DF5B03E4-7AEB-4060-B166-81F2F80E2FE3}" srcId="{74331CD5-F782-4172-A9AE-8D963896E303}" destId="{0A33F395-5830-489E-BB6B-E15B75A49AAB}" srcOrd="0" destOrd="0" parTransId="{08E9F246-D2B7-4617-A71D-926C991967BE}" sibTransId="{002D1834-5561-4B1B-8257-50C6606CF31B}"/>
    <dgm:cxn modelId="{EA275454-D454-4AD5-B4CA-8B2656C78832}" srcId="{AC00C7C6-773A-43D7-998C-F8557F7EF58F}" destId="{8B5654A3-87CA-470A-8AB0-36601E771CE3}" srcOrd="1" destOrd="0" parTransId="{8B64DA3A-5760-48FD-BE36-AF1A510F3C02}" sibTransId="{17085C1B-5F99-4EEF-A3A1-D9309FFB0EC1}"/>
    <dgm:cxn modelId="{4091C4D8-CAE6-46CF-8A3F-44F205C51176}" srcId="{D96A98D4-47EA-4A37-A59B-5EC7FEBD423B}" destId="{306C18DB-1275-42BE-855F-02C9ADB1197C}" srcOrd="0" destOrd="0" parTransId="{84A2BD3E-080E-46A6-9ED4-6E59BCF07B14}" sibTransId="{388F8F97-729D-4996-8307-645CE12D604B}"/>
    <dgm:cxn modelId="{914B0F5D-2EDA-432D-8E7B-5314402E45B9}" type="presOf" srcId="{F57F1AFE-965F-4B01-8C5E-6BC06CE16827}" destId="{9CFC4392-E837-4679-A555-30614505E77C}" srcOrd="0" destOrd="1" presId="urn:microsoft.com/office/officeart/2005/8/layout/vList5"/>
    <dgm:cxn modelId="{A44A776D-F688-4ED7-BF95-DD271060CA57}" type="presOf" srcId="{306C18DB-1275-42BE-855F-02C9ADB1197C}" destId="{80222A98-A723-4937-8E54-91373DA9F524}" srcOrd="0" destOrd="0" presId="urn:microsoft.com/office/officeart/2005/8/layout/vList5"/>
    <dgm:cxn modelId="{B6FCC487-F22E-4075-820E-58622D2671D3}" type="presOf" srcId="{610B6E30-D57A-4D28-8845-CFC27261A7FB}" destId="{E162B0A5-F866-45DB-954D-3392B076CEAD}" srcOrd="0" destOrd="0" presId="urn:microsoft.com/office/officeart/2005/8/layout/vList5"/>
    <dgm:cxn modelId="{88C35DAE-31D0-4612-9506-8E7819BC1916}" srcId="{F4A6DAFA-7891-4A30-838A-BE9372F52E4F}" destId="{3DF840B4-E480-48F4-A47B-238EDCE4577A}" srcOrd="5" destOrd="0" parTransId="{BA9E135B-44F5-4200-9C97-A0F7637D7658}" sibTransId="{2F54ADF2-FE80-4C7C-AAF7-6DA99DC0F80D}"/>
    <dgm:cxn modelId="{72D9C439-2898-4A49-BFE2-90B48A63E95E}" type="presOf" srcId="{5BFB3166-0999-4D0F-9CFC-61CE000D0CC8}" destId="{5917FF02-C8EC-40B4-B7AE-25A0BC5E8A8A}" srcOrd="0" destOrd="0" presId="urn:microsoft.com/office/officeart/2005/8/layout/vList5"/>
    <dgm:cxn modelId="{9D93A349-6B73-463B-88D1-92E89757008E}" type="presOf" srcId="{A4D49CA9-37EE-469D-A39A-9D351E6519AC}" destId="{D769A250-8C1A-402C-AD8D-E8868C792BE9}" srcOrd="0" destOrd="0" presId="urn:microsoft.com/office/officeart/2005/8/layout/vList5"/>
    <dgm:cxn modelId="{289350EA-D186-4798-9E90-CB32CFB794EA}" type="presOf" srcId="{0A33F395-5830-489E-BB6B-E15B75A49AAB}" destId="{9CFC4392-E837-4679-A555-30614505E77C}" srcOrd="0" destOrd="0" presId="urn:microsoft.com/office/officeart/2005/8/layout/vList5"/>
    <dgm:cxn modelId="{D86C0D67-1777-407F-A59F-2C2FF1CE6B4A}" type="presOf" srcId="{AC00C7C6-773A-43D7-998C-F8557F7EF58F}" destId="{74F49158-85F6-417F-BD20-B6F9A470FD26}" srcOrd="0" destOrd="0" presId="urn:microsoft.com/office/officeart/2005/8/layout/vList5"/>
    <dgm:cxn modelId="{C1E63441-7808-4F59-ABE5-57169E256350}" srcId="{D96A98D4-47EA-4A37-A59B-5EC7FEBD423B}" destId="{C0046092-C23C-4470-8605-DB276D5E867C}" srcOrd="1" destOrd="0" parTransId="{231C05E3-F4A2-4937-B86A-BC34D926865B}" sibTransId="{59726A1C-5A4B-453E-AA6C-FF83907EA034}"/>
    <dgm:cxn modelId="{47092621-DA6E-4A4D-AAFD-48773B2F4C0F}" type="presOf" srcId="{74331CD5-F782-4172-A9AE-8D963896E303}" destId="{BCC4BDBF-08A5-4D99-A55B-147E371F1192}" srcOrd="0" destOrd="0" presId="urn:microsoft.com/office/officeart/2005/8/layout/vList5"/>
    <dgm:cxn modelId="{5B541DFD-2249-44DB-8AED-DC1EEF843940}" type="presOf" srcId="{49EA5CFA-953B-426E-B5D2-BA387ECB62D3}" destId="{D769A250-8C1A-402C-AD8D-E8868C792BE9}" srcOrd="0" destOrd="1" presId="urn:microsoft.com/office/officeart/2005/8/layout/vList5"/>
    <dgm:cxn modelId="{3DF0F723-E196-4A9A-ABDD-D6C70B539830}" type="presOf" srcId="{8B5654A3-87CA-470A-8AB0-36601E771CE3}" destId="{4BE56444-F45B-49C5-BD08-22B1BFDB4F34}" srcOrd="0" destOrd="1" presId="urn:microsoft.com/office/officeart/2005/8/layout/vList5"/>
    <dgm:cxn modelId="{E2AC017E-7F57-4586-8D60-52EA144F17E4}" type="presOf" srcId="{97227C10-403F-4A35-A1C8-135CEC7906CB}" destId="{2F9A43A7-B14E-4ED3-99C3-4836A6E52586}" srcOrd="0" destOrd="0" presId="urn:microsoft.com/office/officeart/2005/8/layout/vList5"/>
    <dgm:cxn modelId="{7A3C9627-9094-421E-B5BB-A93602561618}" type="presOf" srcId="{D96A98D4-47EA-4A37-A59B-5EC7FEBD423B}" destId="{CD660C50-52FF-4072-B67A-1A0006900571}" srcOrd="0" destOrd="0" presId="urn:microsoft.com/office/officeart/2005/8/layout/vList5"/>
    <dgm:cxn modelId="{0617C254-9846-452A-BF36-81F39C86F5B2}" srcId="{74331CD5-F782-4172-A9AE-8D963896E303}" destId="{F57F1AFE-965F-4B01-8C5E-6BC06CE16827}" srcOrd="1" destOrd="0" parTransId="{2375B20F-4A75-4390-92EB-7EAB41B83567}" sibTransId="{AAC4024A-5987-425C-A0A3-3177C8FBFC95}"/>
    <dgm:cxn modelId="{3BC1866A-25C0-4DD4-807F-141D9D59778C}" srcId="{F4A6DAFA-7891-4A30-838A-BE9372F52E4F}" destId="{015771EE-BE38-446C-A059-06B04DFFD598}" srcOrd="1" destOrd="0" parTransId="{AA833666-5AC5-4349-8B6A-ECDE1CABEEB6}" sibTransId="{281765E4-98E9-490D-8FE8-02DFE360481D}"/>
    <dgm:cxn modelId="{44B94F14-DE48-4361-81C1-26F5C4020958}" srcId="{3DF840B4-E480-48F4-A47B-238EDCE4577A}" destId="{A4D49CA9-37EE-469D-A39A-9D351E6519AC}" srcOrd="0" destOrd="0" parTransId="{81EBCF21-9330-4E5B-87A2-F510DB78FB98}" sibTransId="{DEAB9034-349E-4FF9-A84B-4FC9D425FEFC}"/>
    <dgm:cxn modelId="{D315D489-9737-4831-9AC3-532EDE97D133}" srcId="{610B6E30-D57A-4D28-8845-CFC27261A7FB}" destId="{5BFB3166-0999-4D0F-9CFC-61CE000D0CC8}" srcOrd="0" destOrd="0" parTransId="{4E2C031A-06DB-4BC1-ADCB-3D6941FFE2CC}" sibTransId="{3D85A5E8-BD38-4B9F-BA4F-7FD14AFA2CFF}"/>
    <dgm:cxn modelId="{7DDCAE40-22CC-41B7-8C1F-2B8635B956AD}" srcId="{F4A6DAFA-7891-4A30-838A-BE9372F52E4F}" destId="{AC00C7C6-773A-43D7-998C-F8557F7EF58F}" srcOrd="0" destOrd="0" parTransId="{7C6B31BF-AE7D-4528-82F0-E430C521AD1A}" sibTransId="{8B15B886-376B-4E76-95D9-58DBA73312BD}"/>
    <dgm:cxn modelId="{A582B3E3-F878-4C9E-B835-FB5FCB7F43EE}" srcId="{F4A6DAFA-7891-4A30-838A-BE9372F52E4F}" destId="{74331CD5-F782-4172-A9AE-8D963896E303}" srcOrd="4" destOrd="0" parTransId="{48176939-DF2F-4B5A-BD66-FAE0A026F579}" sibTransId="{561E7FE3-5768-401C-A33A-34F429059EE2}"/>
    <dgm:cxn modelId="{43DF8068-22C2-4EB4-8151-3546195EEDF1}" srcId="{F4A6DAFA-7891-4A30-838A-BE9372F52E4F}" destId="{610B6E30-D57A-4D28-8845-CFC27261A7FB}" srcOrd="2" destOrd="0" parTransId="{DB4DB5E7-AF2C-4CB4-ADC5-4F98C82BE2F0}" sibTransId="{D70E4247-4E4F-46CC-A212-C9BE50390599}"/>
    <dgm:cxn modelId="{52D285C8-5B77-4025-B908-876C1628D70C}" type="presOf" srcId="{13ED584F-A608-46C0-992E-B814E70E658C}" destId="{2F9A43A7-B14E-4ED3-99C3-4836A6E52586}" srcOrd="0" destOrd="1" presId="urn:microsoft.com/office/officeart/2005/8/layout/vList5"/>
    <dgm:cxn modelId="{154E5230-2E73-40F9-AB79-4126475CFBC4}" srcId="{015771EE-BE38-446C-A059-06B04DFFD598}" destId="{13ED584F-A608-46C0-992E-B814E70E658C}" srcOrd="1" destOrd="0" parTransId="{C96BF0D8-750E-49A8-953E-3BDC6296C5DC}" sibTransId="{532E3812-7D1B-4691-8F1A-0E74161C511F}"/>
    <dgm:cxn modelId="{803F224F-7B90-4D65-82E0-326163C0423C}" type="presOf" srcId="{F4A6DAFA-7891-4A30-838A-BE9372F52E4F}" destId="{E986FDB9-3FBE-4F9B-AA0C-D7046B093605}" srcOrd="0" destOrd="0" presId="urn:microsoft.com/office/officeart/2005/8/layout/vList5"/>
    <dgm:cxn modelId="{1178F5BF-E94D-4960-9759-1F94651F6B31}" type="presOf" srcId="{3DF840B4-E480-48F4-A47B-238EDCE4577A}" destId="{5AADEE2E-7B5A-46D9-8CA0-B3B7350E06F4}" srcOrd="0" destOrd="0" presId="urn:microsoft.com/office/officeart/2005/8/layout/vList5"/>
    <dgm:cxn modelId="{98CF9D0A-4CE4-475F-BAB6-AD72402A5AA7}" srcId="{F4A6DAFA-7891-4A30-838A-BE9372F52E4F}" destId="{D96A98D4-47EA-4A37-A59B-5EC7FEBD423B}" srcOrd="3" destOrd="0" parTransId="{EB8B7DF7-830E-477E-98C5-72CDA284566F}" sibTransId="{0D6303B5-7FAD-4D46-8486-71728F56679D}"/>
    <dgm:cxn modelId="{CAE42F1B-7AA4-48CF-91A6-E2EB8554CE07}" srcId="{3DF840B4-E480-48F4-A47B-238EDCE4577A}" destId="{49EA5CFA-953B-426E-B5D2-BA387ECB62D3}" srcOrd="1" destOrd="0" parTransId="{C1B322C9-39DE-40DC-83D4-1E957590EE3C}" sibTransId="{D54988F6-C32F-44EF-9086-006F00BF43BB}"/>
    <dgm:cxn modelId="{7D9DDFFE-B1FF-44D8-8454-2D8230C3F291}" type="presParOf" srcId="{E986FDB9-3FBE-4F9B-AA0C-D7046B093605}" destId="{93F4CB0A-795C-4DE2-B4E0-05A434F83D25}" srcOrd="0" destOrd="0" presId="urn:microsoft.com/office/officeart/2005/8/layout/vList5"/>
    <dgm:cxn modelId="{31298EEF-1394-4C95-93C9-BD7D8FB96498}" type="presParOf" srcId="{93F4CB0A-795C-4DE2-B4E0-05A434F83D25}" destId="{74F49158-85F6-417F-BD20-B6F9A470FD26}" srcOrd="0" destOrd="0" presId="urn:microsoft.com/office/officeart/2005/8/layout/vList5"/>
    <dgm:cxn modelId="{130D2AEA-AFE6-4973-B59C-0A87FDA20672}" type="presParOf" srcId="{93F4CB0A-795C-4DE2-B4E0-05A434F83D25}" destId="{4BE56444-F45B-49C5-BD08-22B1BFDB4F34}" srcOrd="1" destOrd="0" presId="urn:microsoft.com/office/officeart/2005/8/layout/vList5"/>
    <dgm:cxn modelId="{BC61F7DA-14DD-443E-A951-A501DC32B699}" type="presParOf" srcId="{E986FDB9-3FBE-4F9B-AA0C-D7046B093605}" destId="{61314EA3-B071-49EC-9EB9-292F31CD3DF6}" srcOrd="1" destOrd="0" presId="urn:microsoft.com/office/officeart/2005/8/layout/vList5"/>
    <dgm:cxn modelId="{D83E23DA-1945-407D-AD76-D21CDA3E8F6B}" type="presParOf" srcId="{E986FDB9-3FBE-4F9B-AA0C-D7046B093605}" destId="{7A5E28CA-B8C2-468A-BCAF-FE0DCC00FF90}" srcOrd="2" destOrd="0" presId="urn:microsoft.com/office/officeart/2005/8/layout/vList5"/>
    <dgm:cxn modelId="{4F883205-1B7B-4A8A-9567-A3EA4F572116}" type="presParOf" srcId="{7A5E28CA-B8C2-468A-BCAF-FE0DCC00FF90}" destId="{8C6E6130-BB29-4ED3-87A1-C3358D94992A}" srcOrd="0" destOrd="0" presId="urn:microsoft.com/office/officeart/2005/8/layout/vList5"/>
    <dgm:cxn modelId="{B6A09B22-A0FC-4298-8CF2-1EF0EF01E0E9}" type="presParOf" srcId="{7A5E28CA-B8C2-468A-BCAF-FE0DCC00FF90}" destId="{2F9A43A7-B14E-4ED3-99C3-4836A6E52586}" srcOrd="1" destOrd="0" presId="urn:microsoft.com/office/officeart/2005/8/layout/vList5"/>
    <dgm:cxn modelId="{0682D50A-C16C-4A23-9FD3-29BE995C9E77}" type="presParOf" srcId="{E986FDB9-3FBE-4F9B-AA0C-D7046B093605}" destId="{F4E5968B-E089-412B-B8E9-A2448878371E}" srcOrd="3" destOrd="0" presId="urn:microsoft.com/office/officeart/2005/8/layout/vList5"/>
    <dgm:cxn modelId="{084733B9-66AD-475F-AAC6-E5CE2DD556EF}" type="presParOf" srcId="{E986FDB9-3FBE-4F9B-AA0C-D7046B093605}" destId="{E193DCE0-C15F-4160-9ADB-29E2D50DB58C}" srcOrd="4" destOrd="0" presId="urn:microsoft.com/office/officeart/2005/8/layout/vList5"/>
    <dgm:cxn modelId="{8B68DE7E-89A3-483B-8EE2-43AC22A4A7DA}" type="presParOf" srcId="{E193DCE0-C15F-4160-9ADB-29E2D50DB58C}" destId="{E162B0A5-F866-45DB-954D-3392B076CEAD}" srcOrd="0" destOrd="0" presId="urn:microsoft.com/office/officeart/2005/8/layout/vList5"/>
    <dgm:cxn modelId="{09048EE1-8CDD-4BBB-99CA-958AF6E70DDD}" type="presParOf" srcId="{E193DCE0-C15F-4160-9ADB-29E2D50DB58C}" destId="{5917FF02-C8EC-40B4-B7AE-25A0BC5E8A8A}" srcOrd="1" destOrd="0" presId="urn:microsoft.com/office/officeart/2005/8/layout/vList5"/>
    <dgm:cxn modelId="{C821EE74-9FA5-48E0-AC14-73EFA7E53F60}" type="presParOf" srcId="{E986FDB9-3FBE-4F9B-AA0C-D7046B093605}" destId="{A75C38A4-42D8-4E45-82CE-D8221E6E7AB3}" srcOrd="5" destOrd="0" presId="urn:microsoft.com/office/officeart/2005/8/layout/vList5"/>
    <dgm:cxn modelId="{1FF65ACC-539C-4A14-ADF6-529E3FCB185B}" type="presParOf" srcId="{E986FDB9-3FBE-4F9B-AA0C-D7046B093605}" destId="{5A8D8E4B-5ECC-4EB3-8C49-46126FF9BC7F}" srcOrd="6" destOrd="0" presId="urn:microsoft.com/office/officeart/2005/8/layout/vList5"/>
    <dgm:cxn modelId="{E77ECF9A-1D4D-430A-BA9D-2A5B182E6AF8}" type="presParOf" srcId="{5A8D8E4B-5ECC-4EB3-8C49-46126FF9BC7F}" destId="{CD660C50-52FF-4072-B67A-1A0006900571}" srcOrd="0" destOrd="0" presId="urn:microsoft.com/office/officeart/2005/8/layout/vList5"/>
    <dgm:cxn modelId="{CAB474E1-57F2-4694-959A-3EF82E5151E2}" type="presParOf" srcId="{5A8D8E4B-5ECC-4EB3-8C49-46126FF9BC7F}" destId="{80222A98-A723-4937-8E54-91373DA9F524}" srcOrd="1" destOrd="0" presId="urn:microsoft.com/office/officeart/2005/8/layout/vList5"/>
    <dgm:cxn modelId="{55CC8EEB-6B1F-422B-BFEB-DD7B9122B7FD}" type="presParOf" srcId="{E986FDB9-3FBE-4F9B-AA0C-D7046B093605}" destId="{C97B953A-AA30-4EEB-8DFB-A4AAF8E9A00A}" srcOrd="7" destOrd="0" presId="urn:microsoft.com/office/officeart/2005/8/layout/vList5"/>
    <dgm:cxn modelId="{ADD0D1C2-4D83-4A9A-B715-A266F81D033A}" type="presParOf" srcId="{E986FDB9-3FBE-4F9B-AA0C-D7046B093605}" destId="{78D008E3-AE8B-40E6-A02A-D59F0BE7841D}" srcOrd="8" destOrd="0" presId="urn:microsoft.com/office/officeart/2005/8/layout/vList5"/>
    <dgm:cxn modelId="{55DD5838-3BAB-427D-AD40-0915322CFC95}" type="presParOf" srcId="{78D008E3-AE8B-40E6-A02A-D59F0BE7841D}" destId="{BCC4BDBF-08A5-4D99-A55B-147E371F1192}" srcOrd="0" destOrd="0" presId="urn:microsoft.com/office/officeart/2005/8/layout/vList5"/>
    <dgm:cxn modelId="{02274415-5079-4E88-8B3A-15E8EB6EA324}" type="presParOf" srcId="{78D008E3-AE8B-40E6-A02A-D59F0BE7841D}" destId="{9CFC4392-E837-4679-A555-30614505E77C}" srcOrd="1" destOrd="0" presId="urn:microsoft.com/office/officeart/2005/8/layout/vList5"/>
    <dgm:cxn modelId="{DAE7670A-F57A-45C7-8B02-0ED2E9364C71}" type="presParOf" srcId="{E986FDB9-3FBE-4F9B-AA0C-D7046B093605}" destId="{BDFF5ED7-1118-4661-B26C-B3B58A58A0C3}" srcOrd="9" destOrd="0" presId="urn:microsoft.com/office/officeart/2005/8/layout/vList5"/>
    <dgm:cxn modelId="{614FE356-DEC4-4FBE-8BEF-672112EA033B}" type="presParOf" srcId="{E986FDB9-3FBE-4F9B-AA0C-D7046B093605}" destId="{05E4EB32-832E-4CFE-903A-195E385496E1}" srcOrd="10" destOrd="0" presId="urn:microsoft.com/office/officeart/2005/8/layout/vList5"/>
    <dgm:cxn modelId="{3409FDEB-39B0-4692-9239-E3B21C86140F}" type="presParOf" srcId="{05E4EB32-832E-4CFE-903A-195E385496E1}" destId="{5AADEE2E-7B5A-46D9-8CA0-B3B7350E06F4}" srcOrd="0" destOrd="0" presId="urn:microsoft.com/office/officeart/2005/8/layout/vList5"/>
    <dgm:cxn modelId="{684FE24D-08E7-4E1F-9ED2-F75B2D706D30}" type="presParOf" srcId="{05E4EB32-832E-4CFE-903A-195E385496E1}" destId="{D769A250-8C1A-402C-AD8D-E8868C792B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960BE5-B0B4-45FF-9EEB-1BF7608E493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4CDF18C-07FF-4F64-AA4D-BFF2AF511EBB}">
      <dgm:prSet/>
      <dgm:spPr>
        <a:solidFill>
          <a:srgbClr val="C00000"/>
        </a:solidFill>
      </dgm:spPr>
      <dgm:t>
        <a:bodyPr/>
        <a:lstStyle/>
        <a:p>
          <a:pPr rtl="0"/>
          <a:r>
            <a:rPr lang="en-US" dirty="0" smtClean="0"/>
            <a:t>Used to gauge success</a:t>
          </a:r>
          <a:endParaRPr lang="en-US" dirty="0"/>
        </a:p>
      </dgm:t>
    </dgm:pt>
    <dgm:pt modelId="{647DAA49-AEA6-471E-8263-73B5709471A4}" type="parTrans" cxnId="{7CBB2B2C-C0A8-4609-AD4F-E1A95DBCCA7A}">
      <dgm:prSet/>
      <dgm:spPr/>
      <dgm:t>
        <a:bodyPr/>
        <a:lstStyle/>
        <a:p>
          <a:endParaRPr lang="en-US"/>
        </a:p>
      </dgm:t>
    </dgm:pt>
    <dgm:pt modelId="{3FD3428F-02F3-49B4-BF4E-D840E396B125}" type="sibTrans" cxnId="{7CBB2B2C-C0A8-4609-AD4F-E1A95DBCCA7A}">
      <dgm:prSet/>
      <dgm:spPr/>
      <dgm:t>
        <a:bodyPr/>
        <a:lstStyle/>
        <a:p>
          <a:endParaRPr lang="en-US"/>
        </a:p>
      </dgm:t>
    </dgm:pt>
    <dgm:pt modelId="{340A3CD5-2439-4E67-8BCA-3D6BC600ABDB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What we are really managing for</a:t>
          </a:r>
          <a:endParaRPr lang="en-US" dirty="0">
            <a:solidFill>
              <a:schemeClr val="bg1"/>
            </a:solidFill>
          </a:endParaRPr>
        </a:p>
      </dgm:t>
    </dgm:pt>
    <dgm:pt modelId="{B8C8DB92-BCDF-483C-B3E0-BEC00762523B}" type="parTrans" cxnId="{5A565C88-7072-4E5A-9C99-920097BBD6AC}">
      <dgm:prSet/>
      <dgm:spPr/>
      <dgm:t>
        <a:bodyPr/>
        <a:lstStyle/>
        <a:p>
          <a:endParaRPr lang="en-US"/>
        </a:p>
      </dgm:t>
    </dgm:pt>
    <dgm:pt modelId="{4F8DB69C-D432-42CF-BE91-425A0998D72A}" type="sibTrans" cxnId="{5A565C88-7072-4E5A-9C99-920097BBD6AC}">
      <dgm:prSet/>
      <dgm:spPr/>
      <dgm:t>
        <a:bodyPr/>
        <a:lstStyle/>
        <a:p>
          <a:endParaRPr lang="en-US"/>
        </a:p>
      </dgm:t>
    </dgm:pt>
    <dgm:pt modelId="{0BEBCDD3-B685-4A5F-AA04-43ED46E7BAE6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ALL subsequent steps build on these</a:t>
          </a:r>
          <a:endParaRPr lang="en-US" dirty="0">
            <a:solidFill>
              <a:schemeClr val="tx1"/>
            </a:solidFill>
          </a:endParaRPr>
        </a:p>
      </dgm:t>
    </dgm:pt>
    <dgm:pt modelId="{D61A22B0-DF97-4E31-9809-FC580595F58B}" type="parTrans" cxnId="{E4C20874-777A-4BB5-8E2D-A5596A31D24E}">
      <dgm:prSet/>
      <dgm:spPr/>
      <dgm:t>
        <a:bodyPr/>
        <a:lstStyle/>
        <a:p>
          <a:endParaRPr lang="en-US"/>
        </a:p>
      </dgm:t>
    </dgm:pt>
    <dgm:pt modelId="{674D045E-E2D3-4E70-8892-08C010307EDC}" type="sibTrans" cxnId="{E4C20874-777A-4BB5-8E2D-A5596A31D24E}">
      <dgm:prSet/>
      <dgm:spPr/>
      <dgm:t>
        <a:bodyPr/>
        <a:lstStyle/>
        <a:p>
          <a:endParaRPr lang="en-US"/>
        </a:p>
      </dgm:t>
    </dgm:pt>
    <dgm:pt modelId="{A1C81CFC-0138-4D43-965B-A591B2FFA654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Must be measurable</a:t>
          </a:r>
          <a:endParaRPr lang="en-US" dirty="0"/>
        </a:p>
      </dgm:t>
    </dgm:pt>
    <dgm:pt modelId="{694A7C2A-6C04-4EA3-ACB4-966C37FCA8F2}" type="parTrans" cxnId="{52431DED-191C-43E1-8E6E-DFC0495B597A}">
      <dgm:prSet/>
      <dgm:spPr/>
      <dgm:t>
        <a:bodyPr/>
        <a:lstStyle/>
        <a:p>
          <a:endParaRPr lang="en-US"/>
        </a:p>
      </dgm:t>
    </dgm:pt>
    <dgm:pt modelId="{072330D5-4EC4-4F6B-8101-CC55F1B1B3C6}" type="sibTrans" cxnId="{52431DED-191C-43E1-8E6E-DFC0495B597A}">
      <dgm:prSet/>
      <dgm:spPr/>
      <dgm:t>
        <a:bodyPr/>
        <a:lstStyle/>
        <a:p>
          <a:endParaRPr lang="en-US"/>
        </a:p>
      </dgm:t>
    </dgm:pt>
    <dgm:pt modelId="{7A3C4920-8AAA-4A77-AD0B-7604084B28BE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Must ultimately be affected by actions</a:t>
          </a:r>
          <a:endParaRPr lang="en-US" dirty="0"/>
        </a:p>
      </dgm:t>
    </dgm:pt>
    <dgm:pt modelId="{2B824F0C-B9A5-441E-8BF0-C29AF3B047E2}" type="parTrans" cxnId="{C7859587-3283-4599-90DB-8D0A223CE7B7}">
      <dgm:prSet/>
      <dgm:spPr/>
      <dgm:t>
        <a:bodyPr/>
        <a:lstStyle/>
        <a:p>
          <a:endParaRPr lang="en-US"/>
        </a:p>
      </dgm:t>
    </dgm:pt>
    <dgm:pt modelId="{739FFDB8-0B2A-4981-82C1-E77CC2387360}" type="sibTrans" cxnId="{C7859587-3283-4599-90DB-8D0A223CE7B7}">
      <dgm:prSet/>
      <dgm:spPr/>
      <dgm:t>
        <a:bodyPr/>
        <a:lstStyle/>
        <a:p>
          <a:endParaRPr lang="en-US"/>
        </a:p>
      </dgm:t>
    </dgm:pt>
    <dgm:pt modelId="{B4CFC1FF-9B9F-49F2-8528-4CDE50CBF181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Selection of </a:t>
          </a:r>
          <a:r>
            <a:rPr lang="en-US" b="1" dirty="0" smtClean="0"/>
            <a:t>ALTERNATIVES</a:t>
          </a:r>
          <a:endParaRPr lang="en-US" b="1" dirty="0"/>
        </a:p>
      </dgm:t>
    </dgm:pt>
    <dgm:pt modelId="{36C6B26A-A451-4E0D-B11A-6CE009405DED}" type="parTrans" cxnId="{1E72CED5-62DF-4FC7-BC55-DF5F375F6DB2}">
      <dgm:prSet/>
      <dgm:spPr/>
      <dgm:t>
        <a:bodyPr/>
        <a:lstStyle/>
        <a:p>
          <a:endParaRPr lang="en-US"/>
        </a:p>
      </dgm:t>
    </dgm:pt>
    <dgm:pt modelId="{FA454CB4-7BC4-4E66-BB42-3288A46AF7D1}" type="sibTrans" cxnId="{1E72CED5-62DF-4FC7-BC55-DF5F375F6DB2}">
      <dgm:prSet/>
      <dgm:spPr/>
      <dgm:t>
        <a:bodyPr/>
        <a:lstStyle/>
        <a:p>
          <a:endParaRPr lang="en-US"/>
        </a:p>
      </dgm:t>
    </dgm:pt>
    <dgm:pt modelId="{F7AF4BEA-E467-4B75-96F2-4421C8304267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Evaluation of </a:t>
          </a:r>
          <a:r>
            <a:rPr lang="en-US" b="1" dirty="0" smtClean="0"/>
            <a:t>CONSEQUENCES</a:t>
          </a:r>
          <a:endParaRPr lang="en-US" b="1" dirty="0"/>
        </a:p>
      </dgm:t>
    </dgm:pt>
    <dgm:pt modelId="{99BB35A9-6D8F-4D95-BC77-BB7AB454D311}" type="parTrans" cxnId="{2FDAC19C-C03E-4D0E-B74D-568A88747586}">
      <dgm:prSet/>
      <dgm:spPr/>
      <dgm:t>
        <a:bodyPr/>
        <a:lstStyle/>
        <a:p>
          <a:endParaRPr lang="en-US"/>
        </a:p>
      </dgm:t>
    </dgm:pt>
    <dgm:pt modelId="{02AEA264-8947-4ADF-AD04-DD8754090C86}" type="sibTrans" cxnId="{2FDAC19C-C03E-4D0E-B74D-568A88747586}">
      <dgm:prSet/>
      <dgm:spPr/>
      <dgm:t>
        <a:bodyPr/>
        <a:lstStyle/>
        <a:p>
          <a:endParaRPr lang="en-US"/>
        </a:p>
      </dgm:t>
    </dgm:pt>
    <dgm:pt modelId="{D57CD337-D0AD-45D9-BC60-57C1D2B8E2A3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rtl="0"/>
          <a:r>
            <a:rPr lang="en-US" b="1" dirty="0" smtClean="0"/>
            <a:t>TRADEOFFS </a:t>
          </a:r>
          <a:r>
            <a:rPr lang="en-US" dirty="0" smtClean="0"/>
            <a:t>and optimization</a:t>
          </a:r>
          <a:endParaRPr lang="en-US" dirty="0"/>
        </a:p>
      </dgm:t>
    </dgm:pt>
    <dgm:pt modelId="{CCA7E227-C921-4296-AC90-D8DFFDCD6314}" type="parTrans" cxnId="{574DA099-4C0E-477D-8B24-ADA3A64596AF}">
      <dgm:prSet/>
      <dgm:spPr/>
      <dgm:t>
        <a:bodyPr/>
        <a:lstStyle/>
        <a:p>
          <a:endParaRPr lang="en-US"/>
        </a:p>
      </dgm:t>
    </dgm:pt>
    <dgm:pt modelId="{0F3E38E4-0A91-4E27-87FF-1B0E869BE73F}" type="sibTrans" cxnId="{574DA099-4C0E-477D-8B24-ADA3A64596AF}">
      <dgm:prSet/>
      <dgm:spPr/>
      <dgm:t>
        <a:bodyPr/>
        <a:lstStyle/>
        <a:p>
          <a:endParaRPr lang="en-US"/>
        </a:p>
      </dgm:t>
    </dgm:pt>
    <dgm:pt modelId="{63849C5F-0649-45B0-AE02-1532F8D15A0A}" type="pres">
      <dgm:prSet presAssocID="{C4960BE5-B0B4-45FF-9EEB-1BF7608E49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8D39DD-326A-4A23-92A9-A4BA23C16782}" type="pres">
      <dgm:prSet presAssocID="{84CDF18C-07FF-4F64-AA4D-BFF2AF511EBB}" presName="parentLin" presStyleCnt="0"/>
      <dgm:spPr/>
    </dgm:pt>
    <dgm:pt modelId="{686E6636-D10F-4384-9B14-88F758F8F200}" type="pres">
      <dgm:prSet presAssocID="{84CDF18C-07FF-4F64-AA4D-BFF2AF511EB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DE983CD-BC5A-4224-A05C-24E966928528}" type="pres">
      <dgm:prSet presAssocID="{84CDF18C-07FF-4F64-AA4D-BFF2AF511EB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8F34E-0164-485E-8D93-0E4F3D7727A2}" type="pres">
      <dgm:prSet presAssocID="{84CDF18C-07FF-4F64-AA4D-BFF2AF511EBB}" presName="negativeSpace" presStyleCnt="0"/>
      <dgm:spPr/>
    </dgm:pt>
    <dgm:pt modelId="{261E3F32-C216-4341-81E6-781D55F11722}" type="pres">
      <dgm:prSet presAssocID="{84CDF18C-07FF-4F64-AA4D-BFF2AF511EB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25B12-04B6-4122-8B59-25945CCF8986}" type="pres">
      <dgm:prSet presAssocID="{3FD3428F-02F3-49B4-BF4E-D840E396B125}" presName="spaceBetweenRectangles" presStyleCnt="0"/>
      <dgm:spPr/>
    </dgm:pt>
    <dgm:pt modelId="{7DCF6248-7EEB-4AD9-BCE8-68B984E8069C}" type="pres">
      <dgm:prSet presAssocID="{340A3CD5-2439-4E67-8BCA-3D6BC600ABDB}" presName="parentLin" presStyleCnt="0"/>
      <dgm:spPr/>
    </dgm:pt>
    <dgm:pt modelId="{308ED30D-0061-4923-865D-F26A14676D7B}" type="pres">
      <dgm:prSet presAssocID="{340A3CD5-2439-4E67-8BCA-3D6BC600ABD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0BFD8CB-B402-4A4F-B5D2-9B577864E991}" type="pres">
      <dgm:prSet presAssocID="{340A3CD5-2439-4E67-8BCA-3D6BC600ABD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2BCC2-1163-4772-9FE1-7E77CDC4130B}" type="pres">
      <dgm:prSet presAssocID="{340A3CD5-2439-4E67-8BCA-3D6BC600ABDB}" presName="negativeSpace" presStyleCnt="0"/>
      <dgm:spPr/>
    </dgm:pt>
    <dgm:pt modelId="{A5EC8082-D69D-43AE-BCAE-EA406D6B80E0}" type="pres">
      <dgm:prSet presAssocID="{340A3CD5-2439-4E67-8BCA-3D6BC600ABD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31299-A94D-4E2B-B384-B4BCE66D7C1D}" type="pres">
      <dgm:prSet presAssocID="{4F8DB69C-D432-42CF-BE91-425A0998D72A}" presName="spaceBetweenRectangles" presStyleCnt="0"/>
      <dgm:spPr/>
    </dgm:pt>
    <dgm:pt modelId="{0D54F623-3B16-434C-9E92-5F1A3D8B1195}" type="pres">
      <dgm:prSet presAssocID="{0BEBCDD3-B685-4A5F-AA04-43ED46E7BAE6}" presName="parentLin" presStyleCnt="0"/>
      <dgm:spPr/>
    </dgm:pt>
    <dgm:pt modelId="{CB935D0F-9AFA-4E57-A7CE-63342B414752}" type="pres">
      <dgm:prSet presAssocID="{0BEBCDD3-B685-4A5F-AA04-43ED46E7BAE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CEF4354-7D89-4917-B956-732D975B7657}" type="pres">
      <dgm:prSet presAssocID="{0BEBCDD3-B685-4A5F-AA04-43ED46E7BAE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9FD664-6F9F-4759-A51E-A3EFD4C5DB33}" type="pres">
      <dgm:prSet presAssocID="{0BEBCDD3-B685-4A5F-AA04-43ED46E7BAE6}" presName="negativeSpace" presStyleCnt="0"/>
      <dgm:spPr/>
    </dgm:pt>
    <dgm:pt modelId="{B9F6D168-E915-4878-A558-DD453C2C68CD}" type="pres">
      <dgm:prSet presAssocID="{0BEBCDD3-B685-4A5F-AA04-43ED46E7BAE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5989EE-035D-47D2-A032-812CF1C20EF9}" type="presOf" srcId="{A1C81CFC-0138-4D43-965B-A591B2FFA654}" destId="{261E3F32-C216-4341-81E6-781D55F11722}" srcOrd="0" destOrd="0" presId="urn:microsoft.com/office/officeart/2005/8/layout/list1"/>
    <dgm:cxn modelId="{7CBB2B2C-C0A8-4609-AD4F-E1A95DBCCA7A}" srcId="{C4960BE5-B0B4-45FF-9EEB-1BF7608E493A}" destId="{84CDF18C-07FF-4F64-AA4D-BFF2AF511EBB}" srcOrd="0" destOrd="0" parTransId="{647DAA49-AEA6-471E-8263-73B5709471A4}" sibTransId="{3FD3428F-02F3-49B4-BF4E-D840E396B125}"/>
    <dgm:cxn modelId="{E665E7BF-4104-4879-956B-D3F10AB6145A}" type="presOf" srcId="{0BEBCDD3-B685-4A5F-AA04-43ED46E7BAE6}" destId="{CB935D0F-9AFA-4E57-A7CE-63342B414752}" srcOrd="0" destOrd="0" presId="urn:microsoft.com/office/officeart/2005/8/layout/list1"/>
    <dgm:cxn modelId="{45C8F49F-AEF6-4F93-9E21-1CEDF0052FF4}" type="presOf" srcId="{340A3CD5-2439-4E67-8BCA-3D6BC600ABDB}" destId="{308ED30D-0061-4923-865D-F26A14676D7B}" srcOrd="0" destOrd="0" presId="urn:microsoft.com/office/officeart/2005/8/layout/list1"/>
    <dgm:cxn modelId="{E47FA64F-3012-47A8-9D26-13ADA8AF6DB5}" type="presOf" srcId="{340A3CD5-2439-4E67-8BCA-3D6BC600ABDB}" destId="{70BFD8CB-B402-4A4F-B5D2-9B577864E991}" srcOrd="1" destOrd="0" presId="urn:microsoft.com/office/officeart/2005/8/layout/list1"/>
    <dgm:cxn modelId="{191AE505-389F-4CE0-BF5B-D1CB7873AF2C}" type="presOf" srcId="{C4960BE5-B0B4-45FF-9EEB-1BF7608E493A}" destId="{63849C5F-0649-45B0-AE02-1532F8D15A0A}" srcOrd="0" destOrd="0" presId="urn:microsoft.com/office/officeart/2005/8/layout/list1"/>
    <dgm:cxn modelId="{1E72CED5-62DF-4FC7-BC55-DF5F375F6DB2}" srcId="{0BEBCDD3-B685-4A5F-AA04-43ED46E7BAE6}" destId="{B4CFC1FF-9B9F-49F2-8528-4CDE50CBF181}" srcOrd="0" destOrd="0" parTransId="{36C6B26A-A451-4E0D-B11A-6CE009405DED}" sibTransId="{FA454CB4-7BC4-4E66-BB42-3288A46AF7D1}"/>
    <dgm:cxn modelId="{52431DED-191C-43E1-8E6E-DFC0495B597A}" srcId="{84CDF18C-07FF-4F64-AA4D-BFF2AF511EBB}" destId="{A1C81CFC-0138-4D43-965B-A591B2FFA654}" srcOrd="0" destOrd="0" parTransId="{694A7C2A-6C04-4EA3-ACB4-966C37FCA8F2}" sibTransId="{072330D5-4EC4-4F6B-8101-CC55F1B1B3C6}"/>
    <dgm:cxn modelId="{5515C0D1-9074-45D6-AA86-AD8402B824FF}" type="presOf" srcId="{D57CD337-D0AD-45D9-BC60-57C1D2B8E2A3}" destId="{B9F6D168-E915-4878-A558-DD453C2C68CD}" srcOrd="0" destOrd="2" presId="urn:microsoft.com/office/officeart/2005/8/layout/list1"/>
    <dgm:cxn modelId="{8AF44356-156D-4484-A9B2-0A26129B18DD}" type="presOf" srcId="{F7AF4BEA-E467-4B75-96F2-4421C8304267}" destId="{B9F6D168-E915-4878-A558-DD453C2C68CD}" srcOrd="0" destOrd="1" presId="urn:microsoft.com/office/officeart/2005/8/layout/list1"/>
    <dgm:cxn modelId="{574DA099-4C0E-477D-8B24-ADA3A64596AF}" srcId="{0BEBCDD3-B685-4A5F-AA04-43ED46E7BAE6}" destId="{D57CD337-D0AD-45D9-BC60-57C1D2B8E2A3}" srcOrd="2" destOrd="0" parTransId="{CCA7E227-C921-4296-AC90-D8DFFDCD6314}" sibTransId="{0F3E38E4-0A91-4E27-87FF-1B0E869BE73F}"/>
    <dgm:cxn modelId="{D54CD3BD-364E-490D-96F8-9763063EC7D6}" type="presOf" srcId="{B4CFC1FF-9B9F-49F2-8528-4CDE50CBF181}" destId="{B9F6D168-E915-4878-A558-DD453C2C68CD}" srcOrd="0" destOrd="0" presId="urn:microsoft.com/office/officeart/2005/8/layout/list1"/>
    <dgm:cxn modelId="{71690E7B-E179-4730-8EBB-1EA61F6C41BC}" type="presOf" srcId="{7A3C4920-8AAA-4A77-AD0B-7604084B28BE}" destId="{A5EC8082-D69D-43AE-BCAE-EA406D6B80E0}" srcOrd="0" destOrd="0" presId="urn:microsoft.com/office/officeart/2005/8/layout/list1"/>
    <dgm:cxn modelId="{5A565C88-7072-4E5A-9C99-920097BBD6AC}" srcId="{C4960BE5-B0B4-45FF-9EEB-1BF7608E493A}" destId="{340A3CD5-2439-4E67-8BCA-3D6BC600ABDB}" srcOrd="1" destOrd="0" parTransId="{B8C8DB92-BCDF-483C-B3E0-BEC00762523B}" sibTransId="{4F8DB69C-D432-42CF-BE91-425A0998D72A}"/>
    <dgm:cxn modelId="{51483BCE-7D8D-43C6-9255-1F050E806961}" type="presOf" srcId="{84CDF18C-07FF-4F64-AA4D-BFF2AF511EBB}" destId="{686E6636-D10F-4384-9B14-88F758F8F200}" srcOrd="0" destOrd="0" presId="urn:microsoft.com/office/officeart/2005/8/layout/list1"/>
    <dgm:cxn modelId="{C7859587-3283-4599-90DB-8D0A223CE7B7}" srcId="{340A3CD5-2439-4E67-8BCA-3D6BC600ABDB}" destId="{7A3C4920-8AAA-4A77-AD0B-7604084B28BE}" srcOrd="0" destOrd="0" parTransId="{2B824F0C-B9A5-441E-8BF0-C29AF3B047E2}" sibTransId="{739FFDB8-0B2A-4981-82C1-E77CC2387360}"/>
    <dgm:cxn modelId="{06020B9D-4CC5-4A8C-A8FC-A11A3D1119F5}" type="presOf" srcId="{0BEBCDD3-B685-4A5F-AA04-43ED46E7BAE6}" destId="{7CEF4354-7D89-4917-B956-732D975B7657}" srcOrd="1" destOrd="0" presId="urn:microsoft.com/office/officeart/2005/8/layout/list1"/>
    <dgm:cxn modelId="{54D0B8ED-C1ED-4021-AD2A-B4A8EC0F62BF}" type="presOf" srcId="{84CDF18C-07FF-4F64-AA4D-BFF2AF511EBB}" destId="{CDE983CD-BC5A-4224-A05C-24E966928528}" srcOrd="1" destOrd="0" presId="urn:microsoft.com/office/officeart/2005/8/layout/list1"/>
    <dgm:cxn modelId="{2FDAC19C-C03E-4D0E-B74D-568A88747586}" srcId="{0BEBCDD3-B685-4A5F-AA04-43ED46E7BAE6}" destId="{F7AF4BEA-E467-4B75-96F2-4421C8304267}" srcOrd="1" destOrd="0" parTransId="{99BB35A9-6D8F-4D95-BC77-BB7AB454D311}" sibTransId="{02AEA264-8947-4ADF-AD04-DD8754090C86}"/>
    <dgm:cxn modelId="{E4C20874-777A-4BB5-8E2D-A5596A31D24E}" srcId="{C4960BE5-B0B4-45FF-9EEB-1BF7608E493A}" destId="{0BEBCDD3-B685-4A5F-AA04-43ED46E7BAE6}" srcOrd="2" destOrd="0" parTransId="{D61A22B0-DF97-4E31-9809-FC580595F58B}" sibTransId="{674D045E-E2D3-4E70-8892-08C010307EDC}"/>
    <dgm:cxn modelId="{602C489F-54CA-4832-8ABA-F4055CF0FE58}" type="presParOf" srcId="{63849C5F-0649-45B0-AE02-1532F8D15A0A}" destId="{C08D39DD-326A-4A23-92A9-A4BA23C16782}" srcOrd="0" destOrd="0" presId="urn:microsoft.com/office/officeart/2005/8/layout/list1"/>
    <dgm:cxn modelId="{9EDCFA4D-6BD1-47BB-B5CA-06F23039F74D}" type="presParOf" srcId="{C08D39DD-326A-4A23-92A9-A4BA23C16782}" destId="{686E6636-D10F-4384-9B14-88F758F8F200}" srcOrd="0" destOrd="0" presId="urn:microsoft.com/office/officeart/2005/8/layout/list1"/>
    <dgm:cxn modelId="{63452C2F-A279-47D4-B1F1-6845CFBD1F4C}" type="presParOf" srcId="{C08D39DD-326A-4A23-92A9-A4BA23C16782}" destId="{CDE983CD-BC5A-4224-A05C-24E966928528}" srcOrd="1" destOrd="0" presId="urn:microsoft.com/office/officeart/2005/8/layout/list1"/>
    <dgm:cxn modelId="{DBE969AD-6998-4EC6-B2AA-A74C2EEC704A}" type="presParOf" srcId="{63849C5F-0649-45B0-AE02-1532F8D15A0A}" destId="{BCC8F34E-0164-485E-8D93-0E4F3D7727A2}" srcOrd="1" destOrd="0" presId="urn:microsoft.com/office/officeart/2005/8/layout/list1"/>
    <dgm:cxn modelId="{DED5A8A3-1215-4591-9B51-B13BD5A3FBF2}" type="presParOf" srcId="{63849C5F-0649-45B0-AE02-1532F8D15A0A}" destId="{261E3F32-C216-4341-81E6-781D55F11722}" srcOrd="2" destOrd="0" presId="urn:microsoft.com/office/officeart/2005/8/layout/list1"/>
    <dgm:cxn modelId="{594462C8-B3B9-4FC6-A1F6-EDAD3D6FB1C2}" type="presParOf" srcId="{63849C5F-0649-45B0-AE02-1532F8D15A0A}" destId="{7D825B12-04B6-4122-8B59-25945CCF8986}" srcOrd="3" destOrd="0" presId="urn:microsoft.com/office/officeart/2005/8/layout/list1"/>
    <dgm:cxn modelId="{A077062E-F687-46FF-A143-C3B9ABBAB99A}" type="presParOf" srcId="{63849C5F-0649-45B0-AE02-1532F8D15A0A}" destId="{7DCF6248-7EEB-4AD9-BCE8-68B984E8069C}" srcOrd="4" destOrd="0" presId="urn:microsoft.com/office/officeart/2005/8/layout/list1"/>
    <dgm:cxn modelId="{69561C9F-74CB-4BDE-A428-044597241DFE}" type="presParOf" srcId="{7DCF6248-7EEB-4AD9-BCE8-68B984E8069C}" destId="{308ED30D-0061-4923-865D-F26A14676D7B}" srcOrd="0" destOrd="0" presId="urn:microsoft.com/office/officeart/2005/8/layout/list1"/>
    <dgm:cxn modelId="{47F23A97-6B67-4CF6-8058-349C3C3C6317}" type="presParOf" srcId="{7DCF6248-7EEB-4AD9-BCE8-68B984E8069C}" destId="{70BFD8CB-B402-4A4F-B5D2-9B577864E991}" srcOrd="1" destOrd="0" presId="urn:microsoft.com/office/officeart/2005/8/layout/list1"/>
    <dgm:cxn modelId="{B71BC4D6-BBD0-4157-BB97-2F03269602E2}" type="presParOf" srcId="{63849C5F-0649-45B0-AE02-1532F8D15A0A}" destId="{7412BCC2-1163-4772-9FE1-7E77CDC4130B}" srcOrd="5" destOrd="0" presId="urn:microsoft.com/office/officeart/2005/8/layout/list1"/>
    <dgm:cxn modelId="{18E43412-50DE-48FE-B19C-9C5B09AC5D9F}" type="presParOf" srcId="{63849C5F-0649-45B0-AE02-1532F8D15A0A}" destId="{A5EC8082-D69D-43AE-BCAE-EA406D6B80E0}" srcOrd="6" destOrd="0" presId="urn:microsoft.com/office/officeart/2005/8/layout/list1"/>
    <dgm:cxn modelId="{8164753C-4022-4112-B872-3FED091CBF35}" type="presParOf" srcId="{63849C5F-0649-45B0-AE02-1532F8D15A0A}" destId="{24231299-A94D-4E2B-B384-B4BCE66D7C1D}" srcOrd="7" destOrd="0" presId="urn:microsoft.com/office/officeart/2005/8/layout/list1"/>
    <dgm:cxn modelId="{F394DF9D-ACE3-4F01-927F-316D9A49BE88}" type="presParOf" srcId="{63849C5F-0649-45B0-AE02-1532F8D15A0A}" destId="{0D54F623-3B16-434C-9E92-5F1A3D8B1195}" srcOrd="8" destOrd="0" presId="urn:microsoft.com/office/officeart/2005/8/layout/list1"/>
    <dgm:cxn modelId="{771B7D7E-0514-4487-9958-F8BF4E9D728E}" type="presParOf" srcId="{0D54F623-3B16-434C-9E92-5F1A3D8B1195}" destId="{CB935D0F-9AFA-4E57-A7CE-63342B414752}" srcOrd="0" destOrd="0" presId="urn:microsoft.com/office/officeart/2005/8/layout/list1"/>
    <dgm:cxn modelId="{418CD7A2-C438-49F6-8884-04DC3D412D09}" type="presParOf" srcId="{0D54F623-3B16-434C-9E92-5F1A3D8B1195}" destId="{7CEF4354-7D89-4917-B956-732D975B7657}" srcOrd="1" destOrd="0" presId="urn:microsoft.com/office/officeart/2005/8/layout/list1"/>
    <dgm:cxn modelId="{842E048C-B901-49F9-AAF7-B4EA04FE1E72}" type="presParOf" srcId="{63849C5F-0649-45B0-AE02-1532F8D15A0A}" destId="{D59FD664-6F9F-4759-A51E-A3EFD4C5DB33}" srcOrd="9" destOrd="0" presId="urn:microsoft.com/office/officeart/2005/8/layout/list1"/>
    <dgm:cxn modelId="{6452DAB0-FC75-4EC9-A967-0BB57D30F630}" type="presParOf" srcId="{63849C5F-0649-45B0-AE02-1532F8D15A0A}" destId="{B9F6D168-E915-4878-A558-DD453C2C68C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ED9513-EEEF-47A9-9EFD-E6E7E189EF0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877BA7-A80F-41CE-8FF9-E8A216012403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en-US" sz="1400" dirty="0" smtClean="0"/>
            <a:t>Decide</a:t>
          </a:r>
        </a:p>
      </dgm:t>
    </dgm:pt>
    <dgm:pt modelId="{53507EED-95AB-4AC6-9DD7-334350F143D6}" type="parTrans" cxnId="{5942C4D4-6C41-4067-A5BD-43604D3AAE70}">
      <dgm:prSet/>
      <dgm:spPr/>
      <dgm:t>
        <a:bodyPr/>
        <a:lstStyle/>
        <a:p>
          <a:endParaRPr lang="en-US" sz="1200"/>
        </a:p>
      </dgm:t>
    </dgm:pt>
    <dgm:pt modelId="{6EFF16FA-A005-4657-9325-13D6619183D5}" type="sibTrans" cxnId="{5942C4D4-6C41-4067-A5BD-43604D3AAE70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en-US" sz="1200"/>
        </a:p>
      </dgm:t>
    </dgm:pt>
    <dgm:pt modelId="{7FCC5C51-C5B9-4043-A154-B4B8B8A2B7E2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1400" dirty="0" smtClean="0"/>
            <a:t>Monitor</a:t>
          </a:r>
        </a:p>
      </dgm:t>
    </dgm:pt>
    <dgm:pt modelId="{20083445-B0BB-4B50-8448-9206A4DFE7BB}" type="parTrans" cxnId="{36E6985E-3D08-4FBE-93BE-2CE1F1923494}">
      <dgm:prSet/>
      <dgm:spPr/>
      <dgm:t>
        <a:bodyPr/>
        <a:lstStyle/>
        <a:p>
          <a:endParaRPr lang="en-US" sz="1200"/>
        </a:p>
      </dgm:t>
    </dgm:pt>
    <dgm:pt modelId="{747E9140-8E7D-4761-BD77-8A14302F1E4B}" type="sibTrans" cxnId="{36E6985E-3D08-4FBE-93BE-2CE1F1923494}">
      <dgm:prSet/>
      <dgm:spPr/>
      <dgm:t>
        <a:bodyPr/>
        <a:lstStyle/>
        <a:p>
          <a:endParaRPr lang="en-US" sz="1200"/>
        </a:p>
      </dgm:t>
    </dgm:pt>
    <dgm:pt modelId="{2388EE54-6D4F-4DF2-8F94-FD97DA4E281B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en-US" sz="1400" dirty="0" smtClean="0"/>
            <a:t>Adjust</a:t>
          </a:r>
        </a:p>
      </dgm:t>
    </dgm:pt>
    <dgm:pt modelId="{2963D4AE-AEA4-48ED-80F6-997C3B0A1460}" type="parTrans" cxnId="{FCF42AF6-586B-42AB-9A97-7C6F9378A3D3}">
      <dgm:prSet/>
      <dgm:spPr/>
      <dgm:t>
        <a:bodyPr/>
        <a:lstStyle/>
        <a:p>
          <a:endParaRPr lang="en-US" sz="1200"/>
        </a:p>
      </dgm:t>
    </dgm:pt>
    <dgm:pt modelId="{61327980-E904-419F-B1E4-136BAE6EC782}" type="sibTrans" cxnId="{FCF42AF6-586B-42AB-9A97-7C6F9378A3D3}">
      <dgm:prSet/>
      <dgm:spPr/>
      <dgm:t>
        <a:bodyPr/>
        <a:lstStyle/>
        <a:p>
          <a:endParaRPr lang="en-US" sz="1200"/>
        </a:p>
      </dgm:t>
    </dgm:pt>
    <dgm:pt modelId="{A8C304FA-F76A-4936-B95A-BE1F7FA93F45}">
      <dgm:prSet custT="1"/>
      <dgm:spPr/>
      <dgm:t>
        <a:bodyPr/>
        <a:lstStyle/>
        <a:p>
          <a:r>
            <a:rPr lang="en-US" sz="1400" dirty="0" smtClean="0"/>
            <a:t>Implement</a:t>
          </a:r>
          <a:endParaRPr lang="en-US" dirty="0"/>
        </a:p>
      </dgm:t>
    </dgm:pt>
    <dgm:pt modelId="{1487B821-4223-433C-BFD2-CC9FDFB4247E}" type="parTrans" cxnId="{009C2244-336B-472F-822C-3A6136B580E4}">
      <dgm:prSet/>
      <dgm:spPr/>
      <dgm:t>
        <a:bodyPr/>
        <a:lstStyle/>
        <a:p>
          <a:endParaRPr lang="en-US"/>
        </a:p>
      </dgm:t>
    </dgm:pt>
    <dgm:pt modelId="{8292F493-2048-4F61-9BE0-F9B6E6FB5A0C}" type="sibTrans" cxnId="{009C2244-336B-472F-822C-3A6136B580E4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en-US"/>
        </a:p>
      </dgm:t>
    </dgm:pt>
    <dgm:pt modelId="{2AB97265-9A59-470F-829F-6C1AB84A25A8}" type="pres">
      <dgm:prSet presAssocID="{63ED9513-EEEF-47A9-9EFD-E6E7E189EF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F04587-D39D-4940-B0FF-0138C6C5D9A9}" type="pres">
      <dgm:prSet presAssocID="{63ED9513-EEEF-47A9-9EFD-E6E7E189EF01}" presName="cycle" presStyleCnt="0"/>
      <dgm:spPr/>
    </dgm:pt>
    <dgm:pt modelId="{09C5E076-17D0-41F5-A991-298FB958D13C}" type="pres">
      <dgm:prSet presAssocID="{4E877BA7-A80F-41CE-8FF9-E8A216012403}" presName="nodeFirstNode" presStyleLbl="node1" presStyleIdx="0" presStyleCnt="4" custScaleX="76856" custScaleY="38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BE7A9-6C2A-4728-8D04-0A0760B13D99}" type="pres">
      <dgm:prSet presAssocID="{6EFF16FA-A005-4657-9325-13D6619183D5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651E1C63-397E-4C0E-998D-6160542B0D10}" type="pres">
      <dgm:prSet presAssocID="{A8C304FA-F76A-4936-B95A-BE1F7FA93F45}" presName="nodeFollowingNodes" presStyleLbl="node1" presStyleIdx="1" presStyleCnt="4" custScaleX="76856" custScaleY="38032" custRadScaleRad="98621" custRadScaleInc="-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6736B-BE34-4362-9ED6-88BAE4B68433}" type="pres">
      <dgm:prSet presAssocID="{7FCC5C51-C5B9-4043-A154-B4B8B8A2B7E2}" presName="nodeFollowingNodes" presStyleLbl="node1" presStyleIdx="2" presStyleCnt="4" custScaleX="76856" custScaleY="38032" custRadScaleRad="115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A5952-DEFB-447C-B66A-5D9A2BC8B988}" type="pres">
      <dgm:prSet presAssocID="{2388EE54-6D4F-4DF2-8F94-FD97DA4E281B}" presName="nodeFollowingNodes" presStyleLbl="node1" presStyleIdx="3" presStyleCnt="4" custScaleX="76856" custScaleY="38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42C4D4-6C41-4067-A5BD-43604D3AAE70}" srcId="{63ED9513-EEEF-47A9-9EFD-E6E7E189EF01}" destId="{4E877BA7-A80F-41CE-8FF9-E8A216012403}" srcOrd="0" destOrd="0" parTransId="{53507EED-95AB-4AC6-9DD7-334350F143D6}" sibTransId="{6EFF16FA-A005-4657-9325-13D6619183D5}"/>
    <dgm:cxn modelId="{36E6985E-3D08-4FBE-93BE-2CE1F1923494}" srcId="{63ED9513-EEEF-47A9-9EFD-E6E7E189EF01}" destId="{7FCC5C51-C5B9-4043-A154-B4B8B8A2B7E2}" srcOrd="2" destOrd="0" parTransId="{20083445-B0BB-4B50-8448-9206A4DFE7BB}" sibTransId="{747E9140-8E7D-4761-BD77-8A14302F1E4B}"/>
    <dgm:cxn modelId="{009C2244-336B-472F-822C-3A6136B580E4}" srcId="{63ED9513-EEEF-47A9-9EFD-E6E7E189EF01}" destId="{A8C304FA-F76A-4936-B95A-BE1F7FA93F45}" srcOrd="1" destOrd="0" parTransId="{1487B821-4223-433C-BFD2-CC9FDFB4247E}" sibTransId="{8292F493-2048-4F61-9BE0-F9B6E6FB5A0C}"/>
    <dgm:cxn modelId="{FCF42AF6-586B-42AB-9A97-7C6F9378A3D3}" srcId="{63ED9513-EEEF-47A9-9EFD-E6E7E189EF01}" destId="{2388EE54-6D4F-4DF2-8F94-FD97DA4E281B}" srcOrd="3" destOrd="0" parTransId="{2963D4AE-AEA4-48ED-80F6-997C3B0A1460}" sibTransId="{61327980-E904-419F-B1E4-136BAE6EC782}"/>
    <dgm:cxn modelId="{49318438-3A91-4007-8E5A-0720A0215C7C}" type="presOf" srcId="{A8C304FA-F76A-4936-B95A-BE1F7FA93F45}" destId="{651E1C63-397E-4C0E-998D-6160542B0D10}" srcOrd="0" destOrd="0" presId="urn:microsoft.com/office/officeart/2005/8/layout/cycle3"/>
    <dgm:cxn modelId="{DACAA392-20FA-476D-8276-4427377777BB}" type="presOf" srcId="{6EFF16FA-A005-4657-9325-13D6619183D5}" destId="{8B7BE7A9-6C2A-4728-8D04-0A0760B13D99}" srcOrd="0" destOrd="0" presId="urn:microsoft.com/office/officeart/2005/8/layout/cycle3"/>
    <dgm:cxn modelId="{33FD8536-C4E0-4B56-AEB7-76DBD34D7038}" type="presOf" srcId="{63ED9513-EEEF-47A9-9EFD-E6E7E189EF01}" destId="{2AB97265-9A59-470F-829F-6C1AB84A25A8}" srcOrd="0" destOrd="0" presId="urn:microsoft.com/office/officeart/2005/8/layout/cycle3"/>
    <dgm:cxn modelId="{E8944B52-1F27-4568-B52C-E2728697F4A7}" type="presOf" srcId="{2388EE54-6D4F-4DF2-8F94-FD97DA4E281B}" destId="{69DA5952-DEFB-447C-B66A-5D9A2BC8B988}" srcOrd="0" destOrd="0" presId="urn:microsoft.com/office/officeart/2005/8/layout/cycle3"/>
    <dgm:cxn modelId="{5BAE9A54-8F5C-4805-9920-4B17EB963AA9}" type="presOf" srcId="{4E877BA7-A80F-41CE-8FF9-E8A216012403}" destId="{09C5E076-17D0-41F5-A991-298FB958D13C}" srcOrd="0" destOrd="0" presId="urn:microsoft.com/office/officeart/2005/8/layout/cycle3"/>
    <dgm:cxn modelId="{306C4394-B463-46B9-AFC9-5A1DBDA8DAA2}" type="presOf" srcId="{7FCC5C51-C5B9-4043-A154-B4B8B8A2B7E2}" destId="{C326736B-BE34-4362-9ED6-88BAE4B68433}" srcOrd="0" destOrd="0" presId="urn:microsoft.com/office/officeart/2005/8/layout/cycle3"/>
    <dgm:cxn modelId="{B337151F-FF56-49A8-9A33-2C126A67FE66}" type="presParOf" srcId="{2AB97265-9A59-470F-829F-6C1AB84A25A8}" destId="{94F04587-D39D-4940-B0FF-0138C6C5D9A9}" srcOrd="0" destOrd="0" presId="urn:microsoft.com/office/officeart/2005/8/layout/cycle3"/>
    <dgm:cxn modelId="{4CDFF3F4-E817-4364-B596-72C92FE11B30}" type="presParOf" srcId="{94F04587-D39D-4940-B0FF-0138C6C5D9A9}" destId="{09C5E076-17D0-41F5-A991-298FB958D13C}" srcOrd="0" destOrd="0" presId="urn:microsoft.com/office/officeart/2005/8/layout/cycle3"/>
    <dgm:cxn modelId="{8E98CDE9-C991-441F-824D-10EB8BCA962C}" type="presParOf" srcId="{94F04587-D39D-4940-B0FF-0138C6C5D9A9}" destId="{8B7BE7A9-6C2A-4728-8D04-0A0760B13D99}" srcOrd="1" destOrd="0" presId="urn:microsoft.com/office/officeart/2005/8/layout/cycle3"/>
    <dgm:cxn modelId="{E893B929-BD27-48D8-A38C-CD14C443467E}" type="presParOf" srcId="{94F04587-D39D-4940-B0FF-0138C6C5D9A9}" destId="{651E1C63-397E-4C0E-998D-6160542B0D10}" srcOrd="2" destOrd="0" presId="urn:microsoft.com/office/officeart/2005/8/layout/cycle3"/>
    <dgm:cxn modelId="{5D7309FB-45C5-4D21-865C-929017C3D251}" type="presParOf" srcId="{94F04587-D39D-4940-B0FF-0138C6C5D9A9}" destId="{C326736B-BE34-4362-9ED6-88BAE4B68433}" srcOrd="3" destOrd="0" presId="urn:microsoft.com/office/officeart/2005/8/layout/cycle3"/>
    <dgm:cxn modelId="{F74685D6-F612-43B0-A914-301FD61938DF}" type="presParOf" srcId="{94F04587-D39D-4940-B0FF-0138C6C5D9A9}" destId="{69DA5952-DEFB-447C-B66A-5D9A2BC8B988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DDEB24-77E1-4029-BBB2-D1473D294053}" type="doc">
      <dgm:prSet loTypeId="urn:microsoft.com/office/officeart/2005/8/layout/process2" loCatId="process" qsTypeId="urn:microsoft.com/office/officeart/2005/8/quickstyle/simple1" qsCatId="simple" csTypeId="urn:microsoft.com/office/officeart/2005/8/colors/accent2_4" csCatId="accent2" phldr="1"/>
      <dgm:spPr/>
    </dgm:pt>
    <dgm:pt modelId="{E1BA1C83-667A-458F-AACE-EF4846CB7F85}">
      <dgm:prSet phldrT="[Text]"/>
      <dgm:spPr>
        <a:solidFill>
          <a:srgbClr val="C00000"/>
        </a:solidFill>
      </dgm:spPr>
      <dgm:t>
        <a:bodyPr/>
        <a:lstStyle/>
        <a:p>
          <a:pPr rtl="0"/>
          <a:r>
            <a:rPr lang="en-US" dirty="0" smtClean="0"/>
            <a:t>Define Problem</a:t>
          </a:r>
          <a:endParaRPr lang="en-US" dirty="0"/>
        </a:p>
      </dgm:t>
    </dgm:pt>
    <dgm:pt modelId="{3A875E71-6751-4A2D-BC75-43E71AA369F2}" type="parTrans" cxnId="{CDEB48D9-5424-404F-8ADF-64FCA8C005C1}">
      <dgm:prSet/>
      <dgm:spPr/>
      <dgm:t>
        <a:bodyPr/>
        <a:lstStyle/>
        <a:p>
          <a:endParaRPr lang="en-US"/>
        </a:p>
      </dgm:t>
    </dgm:pt>
    <dgm:pt modelId="{7D22061F-9B47-4B5B-9614-FBA0C7238D51}" type="sibTrans" cxnId="{CDEB48D9-5424-404F-8ADF-64FCA8C005C1}">
      <dgm:prSet/>
      <dgm:spPr/>
      <dgm:t>
        <a:bodyPr/>
        <a:lstStyle/>
        <a:p>
          <a:endParaRPr lang="en-US"/>
        </a:p>
      </dgm:t>
    </dgm:pt>
    <dgm:pt modelId="{F6E0B8E2-85B4-4641-B787-7C74296216F6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Identify alternatives</a:t>
          </a:r>
        </a:p>
      </dgm:t>
    </dgm:pt>
    <dgm:pt modelId="{DC8E368A-990C-4902-AA03-C31EF7ED50D0}" type="parTrans" cxnId="{7B5B0F01-A9D7-4B4D-96E2-FFDFD2220DCD}">
      <dgm:prSet/>
      <dgm:spPr/>
      <dgm:t>
        <a:bodyPr/>
        <a:lstStyle/>
        <a:p>
          <a:endParaRPr lang="en-US"/>
        </a:p>
      </dgm:t>
    </dgm:pt>
    <dgm:pt modelId="{CA877FBB-37A5-4F12-A73E-FE0A66D53BED}" type="sibTrans" cxnId="{7B5B0F01-A9D7-4B4D-96E2-FFDFD2220DCD}">
      <dgm:prSet/>
      <dgm:spPr/>
      <dgm:t>
        <a:bodyPr/>
        <a:lstStyle/>
        <a:p>
          <a:endParaRPr lang="en-US"/>
        </a:p>
      </dgm:t>
    </dgm:pt>
    <dgm:pt modelId="{180279C5-74AF-4378-AF65-A7F4E9B6008C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 dirty="0" smtClean="0"/>
            <a:t>Predict consequences</a:t>
          </a:r>
        </a:p>
      </dgm:t>
    </dgm:pt>
    <dgm:pt modelId="{552CB6AA-789E-4370-AB98-ACFDEFAAD567}" type="parTrans" cxnId="{8A8EF05E-360E-4879-90D4-8D8F89CD1C0B}">
      <dgm:prSet/>
      <dgm:spPr/>
      <dgm:t>
        <a:bodyPr/>
        <a:lstStyle/>
        <a:p>
          <a:endParaRPr lang="en-US"/>
        </a:p>
      </dgm:t>
    </dgm:pt>
    <dgm:pt modelId="{9EEB60B1-AB16-4A4E-8B08-93F3560BB68B}" type="sibTrans" cxnId="{8A8EF05E-360E-4879-90D4-8D8F89CD1C0B}">
      <dgm:prSet/>
      <dgm:spPr/>
      <dgm:t>
        <a:bodyPr/>
        <a:lstStyle/>
        <a:p>
          <a:endParaRPr lang="en-US"/>
        </a:p>
      </dgm:t>
    </dgm:pt>
    <dgm:pt modelId="{196DA7B7-6761-4105-8A61-AA3A6CF8CE09}">
      <dgm:prSet phldrT="[Text]"/>
      <dgm:spPr>
        <a:solidFill>
          <a:srgbClr val="FF0000"/>
        </a:solidFill>
      </dgm:spPr>
      <dgm:t>
        <a:bodyPr/>
        <a:lstStyle/>
        <a:p>
          <a:pPr rtl="0"/>
          <a:r>
            <a:rPr lang="en-US" dirty="0" smtClean="0"/>
            <a:t>Articulate objectives</a:t>
          </a:r>
          <a:endParaRPr lang="en-US" dirty="0"/>
        </a:p>
      </dgm:t>
    </dgm:pt>
    <dgm:pt modelId="{9673C140-44C6-4E8C-AA69-3D83C94575DA}" type="parTrans" cxnId="{C4679E44-F70C-46A5-81DD-305BD2F7647A}">
      <dgm:prSet/>
      <dgm:spPr/>
      <dgm:t>
        <a:bodyPr/>
        <a:lstStyle/>
        <a:p>
          <a:endParaRPr lang="en-US"/>
        </a:p>
      </dgm:t>
    </dgm:pt>
    <dgm:pt modelId="{E60730AC-C277-4E31-AC0F-6FF73472A49D}" type="sibTrans" cxnId="{C4679E44-F70C-46A5-81DD-305BD2F7647A}">
      <dgm:prSet/>
      <dgm:spPr/>
      <dgm:t>
        <a:bodyPr/>
        <a:lstStyle/>
        <a:p>
          <a:endParaRPr lang="en-US"/>
        </a:p>
      </dgm:t>
    </dgm:pt>
    <dgm:pt modelId="{EF54929D-F84F-4D24-A321-7D10891A6A07}" type="pres">
      <dgm:prSet presAssocID="{3BDDEB24-77E1-4029-BBB2-D1473D294053}" presName="linearFlow" presStyleCnt="0">
        <dgm:presLayoutVars>
          <dgm:resizeHandles val="exact"/>
        </dgm:presLayoutVars>
      </dgm:prSet>
      <dgm:spPr/>
    </dgm:pt>
    <dgm:pt modelId="{C3D08CB9-D60F-4787-A8F9-1275E0E1A070}" type="pres">
      <dgm:prSet presAssocID="{E1BA1C83-667A-458F-AACE-EF4846CB7F85}" presName="node" presStyleLbl="node1" presStyleIdx="0" presStyleCnt="4" custScaleX="107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34533-69B0-487F-BC8D-D0FA99306393}" type="pres">
      <dgm:prSet presAssocID="{7D22061F-9B47-4B5B-9614-FBA0C7238D5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028B596-2F8F-435E-B788-E8D43915396D}" type="pres">
      <dgm:prSet presAssocID="{7D22061F-9B47-4B5B-9614-FBA0C7238D5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9892068-AC5A-4EED-A292-A9195870F851}" type="pres">
      <dgm:prSet presAssocID="{196DA7B7-6761-4105-8A61-AA3A6CF8CE09}" presName="node" presStyleLbl="node1" presStyleIdx="1" presStyleCnt="4" custScaleX="107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CBB23-EBB1-4640-872E-75BAC383E40D}" type="pres">
      <dgm:prSet presAssocID="{E60730AC-C277-4E31-AC0F-6FF73472A49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E925388-CF60-465B-B934-16D1E44FBF5B}" type="pres">
      <dgm:prSet presAssocID="{E60730AC-C277-4E31-AC0F-6FF73472A49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41242F6-0FBE-4709-85E6-75E0C60B57D9}" type="pres">
      <dgm:prSet presAssocID="{F6E0B8E2-85B4-4641-B787-7C74296216F6}" presName="node" presStyleLbl="node1" presStyleIdx="2" presStyleCnt="4" custScaleX="107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7CD67-CA97-4CD6-A676-8B84D6AB6787}" type="pres">
      <dgm:prSet presAssocID="{CA877FBB-37A5-4F12-A73E-FE0A66D53BE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36F5179-02BE-4BE4-91AC-EA19C843E924}" type="pres">
      <dgm:prSet presAssocID="{CA877FBB-37A5-4F12-A73E-FE0A66D53BED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7C7B37AA-08D5-48AB-A105-739EAEBFF5E7}" type="pres">
      <dgm:prSet presAssocID="{180279C5-74AF-4378-AF65-A7F4E9B6008C}" presName="node" presStyleLbl="node1" presStyleIdx="3" presStyleCnt="4" custScaleX="107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5B0F01-A9D7-4B4D-96E2-FFDFD2220DCD}" srcId="{3BDDEB24-77E1-4029-BBB2-D1473D294053}" destId="{F6E0B8E2-85B4-4641-B787-7C74296216F6}" srcOrd="2" destOrd="0" parTransId="{DC8E368A-990C-4902-AA03-C31EF7ED50D0}" sibTransId="{CA877FBB-37A5-4F12-A73E-FE0A66D53BED}"/>
    <dgm:cxn modelId="{28C67A6C-17FA-408B-BC3F-AF8961E0C2D4}" type="presOf" srcId="{3BDDEB24-77E1-4029-BBB2-D1473D294053}" destId="{EF54929D-F84F-4D24-A321-7D10891A6A07}" srcOrd="0" destOrd="0" presId="urn:microsoft.com/office/officeart/2005/8/layout/process2"/>
    <dgm:cxn modelId="{9A91F9E9-3780-4A0B-B29D-690063E8584E}" type="presOf" srcId="{E60730AC-C277-4E31-AC0F-6FF73472A49D}" destId="{DE925388-CF60-465B-B934-16D1E44FBF5B}" srcOrd="1" destOrd="0" presId="urn:microsoft.com/office/officeart/2005/8/layout/process2"/>
    <dgm:cxn modelId="{B44FB23F-8D2B-4054-B029-7C9D3BF4C88B}" type="presOf" srcId="{180279C5-74AF-4378-AF65-A7F4E9B6008C}" destId="{7C7B37AA-08D5-48AB-A105-739EAEBFF5E7}" srcOrd="0" destOrd="0" presId="urn:microsoft.com/office/officeart/2005/8/layout/process2"/>
    <dgm:cxn modelId="{08B96FE5-12FB-4F8B-8855-0034A646F4C9}" type="presOf" srcId="{CA877FBB-37A5-4F12-A73E-FE0A66D53BED}" destId="{736F5179-02BE-4BE4-91AC-EA19C843E924}" srcOrd="1" destOrd="0" presId="urn:microsoft.com/office/officeart/2005/8/layout/process2"/>
    <dgm:cxn modelId="{82067306-0B36-4973-B25B-E9BCC7F13B50}" type="presOf" srcId="{E1BA1C83-667A-458F-AACE-EF4846CB7F85}" destId="{C3D08CB9-D60F-4787-A8F9-1275E0E1A070}" srcOrd="0" destOrd="0" presId="urn:microsoft.com/office/officeart/2005/8/layout/process2"/>
    <dgm:cxn modelId="{405EF142-5B53-4DB6-813D-6F9787F7BB42}" type="presOf" srcId="{196DA7B7-6761-4105-8A61-AA3A6CF8CE09}" destId="{59892068-AC5A-4EED-A292-A9195870F851}" srcOrd="0" destOrd="0" presId="urn:microsoft.com/office/officeart/2005/8/layout/process2"/>
    <dgm:cxn modelId="{A4E0175F-ACA6-43B3-B265-2D5B57B02BD5}" type="presOf" srcId="{F6E0B8E2-85B4-4641-B787-7C74296216F6}" destId="{841242F6-0FBE-4709-85E6-75E0C60B57D9}" srcOrd="0" destOrd="0" presId="urn:microsoft.com/office/officeart/2005/8/layout/process2"/>
    <dgm:cxn modelId="{CDEB48D9-5424-404F-8ADF-64FCA8C005C1}" srcId="{3BDDEB24-77E1-4029-BBB2-D1473D294053}" destId="{E1BA1C83-667A-458F-AACE-EF4846CB7F85}" srcOrd="0" destOrd="0" parTransId="{3A875E71-6751-4A2D-BC75-43E71AA369F2}" sibTransId="{7D22061F-9B47-4B5B-9614-FBA0C7238D51}"/>
    <dgm:cxn modelId="{8026D976-58F0-42CA-82B2-7408420A9E1F}" type="presOf" srcId="{E60730AC-C277-4E31-AC0F-6FF73472A49D}" destId="{750CBB23-EBB1-4640-872E-75BAC383E40D}" srcOrd="0" destOrd="0" presId="urn:microsoft.com/office/officeart/2005/8/layout/process2"/>
    <dgm:cxn modelId="{FCAC9CD3-3A40-457D-8CBC-BA860065E501}" type="presOf" srcId="{CA877FBB-37A5-4F12-A73E-FE0A66D53BED}" destId="{D2E7CD67-CA97-4CD6-A676-8B84D6AB6787}" srcOrd="0" destOrd="0" presId="urn:microsoft.com/office/officeart/2005/8/layout/process2"/>
    <dgm:cxn modelId="{C1672630-D733-47F6-BE21-CC957A107FC3}" type="presOf" srcId="{7D22061F-9B47-4B5B-9614-FBA0C7238D51}" destId="{4028B596-2F8F-435E-B788-E8D43915396D}" srcOrd="1" destOrd="0" presId="urn:microsoft.com/office/officeart/2005/8/layout/process2"/>
    <dgm:cxn modelId="{C4679E44-F70C-46A5-81DD-305BD2F7647A}" srcId="{3BDDEB24-77E1-4029-BBB2-D1473D294053}" destId="{196DA7B7-6761-4105-8A61-AA3A6CF8CE09}" srcOrd="1" destOrd="0" parTransId="{9673C140-44C6-4E8C-AA69-3D83C94575DA}" sibTransId="{E60730AC-C277-4E31-AC0F-6FF73472A49D}"/>
    <dgm:cxn modelId="{630F1503-7AFE-4196-9B82-AB01A6F611F8}" type="presOf" srcId="{7D22061F-9B47-4B5B-9614-FBA0C7238D51}" destId="{5BB34533-69B0-487F-BC8D-D0FA99306393}" srcOrd="0" destOrd="0" presId="urn:microsoft.com/office/officeart/2005/8/layout/process2"/>
    <dgm:cxn modelId="{8A8EF05E-360E-4879-90D4-8D8F89CD1C0B}" srcId="{3BDDEB24-77E1-4029-BBB2-D1473D294053}" destId="{180279C5-74AF-4378-AF65-A7F4E9B6008C}" srcOrd="3" destOrd="0" parTransId="{552CB6AA-789E-4370-AB98-ACFDEFAAD567}" sibTransId="{9EEB60B1-AB16-4A4E-8B08-93F3560BB68B}"/>
    <dgm:cxn modelId="{EAA2089F-A088-4E92-AF28-755639A2BF28}" type="presParOf" srcId="{EF54929D-F84F-4D24-A321-7D10891A6A07}" destId="{C3D08CB9-D60F-4787-A8F9-1275E0E1A070}" srcOrd="0" destOrd="0" presId="urn:microsoft.com/office/officeart/2005/8/layout/process2"/>
    <dgm:cxn modelId="{910F5DAE-5E1A-4296-83B4-215AA18E5D6A}" type="presParOf" srcId="{EF54929D-F84F-4D24-A321-7D10891A6A07}" destId="{5BB34533-69B0-487F-BC8D-D0FA99306393}" srcOrd="1" destOrd="0" presId="urn:microsoft.com/office/officeart/2005/8/layout/process2"/>
    <dgm:cxn modelId="{58F43133-6187-4185-AD68-819A5690D29A}" type="presParOf" srcId="{5BB34533-69B0-487F-BC8D-D0FA99306393}" destId="{4028B596-2F8F-435E-B788-E8D43915396D}" srcOrd="0" destOrd="0" presId="urn:microsoft.com/office/officeart/2005/8/layout/process2"/>
    <dgm:cxn modelId="{D5B13D53-70F1-4F20-8A74-EE09951E8AA8}" type="presParOf" srcId="{EF54929D-F84F-4D24-A321-7D10891A6A07}" destId="{59892068-AC5A-4EED-A292-A9195870F851}" srcOrd="2" destOrd="0" presId="urn:microsoft.com/office/officeart/2005/8/layout/process2"/>
    <dgm:cxn modelId="{8DB05314-A3E4-419D-8AE3-7B3B58F7365B}" type="presParOf" srcId="{EF54929D-F84F-4D24-A321-7D10891A6A07}" destId="{750CBB23-EBB1-4640-872E-75BAC383E40D}" srcOrd="3" destOrd="0" presId="urn:microsoft.com/office/officeart/2005/8/layout/process2"/>
    <dgm:cxn modelId="{D585B99B-B289-4990-925A-DC7AFE62AF34}" type="presParOf" srcId="{750CBB23-EBB1-4640-872E-75BAC383E40D}" destId="{DE925388-CF60-465B-B934-16D1E44FBF5B}" srcOrd="0" destOrd="0" presId="urn:microsoft.com/office/officeart/2005/8/layout/process2"/>
    <dgm:cxn modelId="{8D2514C6-FB9F-460D-A0E7-57A538385C11}" type="presParOf" srcId="{EF54929D-F84F-4D24-A321-7D10891A6A07}" destId="{841242F6-0FBE-4709-85E6-75E0C60B57D9}" srcOrd="4" destOrd="0" presId="urn:microsoft.com/office/officeart/2005/8/layout/process2"/>
    <dgm:cxn modelId="{0D69F8B9-0157-423C-9A2A-3470F1D034CB}" type="presParOf" srcId="{EF54929D-F84F-4D24-A321-7D10891A6A07}" destId="{D2E7CD67-CA97-4CD6-A676-8B84D6AB6787}" srcOrd="5" destOrd="0" presId="urn:microsoft.com/office/officeart/2005/8/layout/process2"/>
    <dgm:cxn modelId="{4FB21DA2-5BB5-486A-A159-80F95B308976}" type="presParOf" srcId="{D2E7CD67-CA97-4CD6-A676-8B84D6AB6787}" destId="{736F5179-02BE-4BE4-91AC-EA19C843E924}" srcOrd="0" destOrd="0" presId="urn:microsoft.com/office/officeart/2005/8/layout/process2"/>
    <dgm:cxn modelId="{CCFDED31-31A1-497C-BADA-43DDD347D7B9}" type="presParOf" srcId="{EF54929D-F84F-4D24-A321-7D10891A6A07}" destId="{7C7B37AA-08D5-48AB-A105-739EAEBFF5E7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E56444-F45B-49C5-BD08-22B1BFDB4F34}">
      <dsp:nvSpPr>
        <dsp:cNvPr id="0" name=""/>
        <dsp:cNvSpPr/>
      </dsp:nvSpPr>
      <dsp:spPr>
        <a:xfrm rot="5400000">
          <a:off x="5256738" y="-2248386"/>
          <a:ext cx="575146" cy="5218176"/>
        </a:xfrm>
        <a:prstGeom prst="round2SameRect">
          <a:avLst/>
        </a:prstGeom>
        <a:solidFill>
          <a:srgbClr val="FF6161">
            <a:alpha val="89804"/>
          </a:srgbClr>
        </a:solidFill>
        <a:ln w="63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Who are the decision makers?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Who is affected by the decision?</a:t>
          </a:r>
          <a:endParaRPr lang="en-US" sz="1800" kern="1200" dirty="0"/>
        </a:p>
      </dsp:txBody>
      <dsp:txXfrm rot="5400000">
        <a:off x="5256738" y="-2248386"/>
        <a:ext cx="575146" cy="5218176"/>
      </dsp:txXfrm>
    </dsp:sp>
    <dsp:sp modelId="{74F49158-85F6-417F-BD20-B6F9A470FD26}">
      <dsp:nvSpPr>
        <dsp:cNvPr id="0" name=""/>
        <dsp:cNvSpPr/>
      </dsp:nvSpPr>
      <dsp:spPr>
        <a:xfrm>
          <a:off x="0" y="1234"/>
          <a:ext cx="2935224" cy="718932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bg1"/>
              </a:solidFill>
            </a:rPr>
            <a:t>Who?</a:t>
          </a:r>
          <a:endParaRPr lang="en-US" sz="2900" kern="1200" dirty="0">
            <a:solidFill>
              <a:schemeClr val="bg1"/>
            </a:solidFill>
          </a:endParaRPr>
        </a:p>
      </dsp:txBody>
      <dsp:txXfrm>
        <a:off x="0" y="1234"/>
        <a:ext cx="2935224" cy="718932"/>
      </dsp:txXfrm>
    </dsp:sp>
    <dsp:sp modelId="{2F9A43A7-B14E-4ED3-99C3-4836A6E52586}">
      <dsp:nvSpPr>
        <dsp:cNvPr id="0" name=""/>
        <dsp:cNvSpPr/>
      </dsp:nvSpPr>
      <dsp:spPr>
        <a:xfrm rot="5400000">
          <a:off x="5256738" y="-1493507"/>
          <a:ext cx="575146" cy="5218176"/>
        </a:xfrm>
        <a:prstGeom prst="round2SameRect">
          <a:avLst/>
        </a:prstGeom>
        <a:solidFill>
          <a:srgbClr val="FF4B4B">
            <a:alpha val="89804"/>
          </a:srgbClr>
        </a:solidFill>
        <a:ln w="63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What resources are affected?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What is the goal of the project?</a:t>
          </a:r>
          <a:endParaRPr lang="en-US" sz="1800" kern="1200" dirty="0"/>
        </a:p>
      </dsp:txBody>
      <dsp:txXfrm rot="5400000">
        <a:off x="5256738" y="-1493507"/>
        <a:ext cx="575146" cy="5218176"/>
      </dsp:txXfrm>
    </dsp:sp>
    <dsp:sp modelId="{8C6E6130-BB29-4ED3-87A1-C3358D94992A}">
      <dsp:nvSpPr>
        <dsp:cNvPr id="0" name=""/>
        <dsp:cNvSpPr/>
      </dsp:nvSpPr>
      <dsp:spPr>
        <a:xfrm>
          <a:off x="0" y="756114"/>
          <a:ext cx="2935224" cy="718932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1"/>
              </a:solidFill>
            </a:rPr>
            <a:t>What?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0" y="756114"/>
        <a:ext cx="2935224" cy="718932"/>
      </dsp:txXfrm>
    </dsp:sp>
    <dsp:sp modelId="{5917FF02-C8EC-40B4-B7AE-25A0BC5E8A8A}">
      <dsp:nvSpPr>
        <dsp:cNvPr id="0" name=""/>
        <dsp:cNvSpPr/>
      </dsp:nvSpPr>
      <dsp:spPr>
        <a:xfrm rot="5400000">
          <a:off x="5256738" y="-738627"/>
          <a:ext cx="575146" cy="5218176"/>
        </a:xfrm>
        <a:prstGeom prst="round2SameRect">
          <a:avLst/>
        </a:prstGeom>
        <a:solidFill>
          <a:srgbClr val="FFE9AB">
            <a:alpha val="89804"/>
          </a:srgbClr>
        </a:solidFill>
        <a:ln w="63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Where are the affected resources?</a:t>
          </a:r>
          <a:endParaRPr lang="en-US" sz="1800" kern="1200" dirty="0"/>
        </a:p>
      </dsp:txBody>
      <dsp:txXfrm rot="5400000">
        <a:off x="5256738" y="-738627"/>
        <a:ext cx="575146" cy="5218176"/>
      </dsp:txXfrm>
    </dsp:sp>
    <dsp:sp modelId="{E162B0A5-F866-45DB-954D-3392B076CEAD}">
      <dsp:nvSpPr>
        <dsp:cNvPr id="0" name=""/>
        <dsp:cNvSpPr/>
      </dsp:nvSpPr>
      <dsp:spPr>
        <a:xfrm>
          <a:off x="0" y="1523999"/>
          <a:ext cx="2935224" cy="718932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1"/>
              </a:solidFill>
            </a:rPr>
            <a:t>Where? 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0" y="1523999"/>
        <a:ext cx="2935224" cy="718932"/>
      </dsp:txXfrm>
    </dsp:sp>
    <dsp:sp modelId="{80222A98-A723-4937-8E54-91373DA9F524}">
      <dsp:nvSpPr>
        <dsp:cNvPr id="0" name=""/>
        <dsp:cNvSpPr/>
      </dsp:nvSpPr>
      <dsp:spPr>
        <a:xfrm rot="5400000">
          <a:off x="5256738" y="16251"/>
          <a:ext cx="575146" cy="5218176"/>
        </a:xfrm>
        <a:prstGeom prst="round2SameRect">
          <a:avLst/>
        </a:prstGeom>
        <a:solidFill>
          <a:srgbClr val="FFFF7D">
            <a:alpha val="89804"/>
          </a:srgbClr>
        </a:solidFill>
        <a:ln w="63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When is the decision needed?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How often will decisions be made?</a:t>
          </a:r>
          <a:endParaRPr lang="en-US" sz="1800" kern="1200" dirty="0"/>
        </a:p>
      </dsp:txBody>
      <dsp:txXfrm rot="5400000">
        <a:off x="5256738" y="16251"/>
        <a:ext cx="575146" cy="5218176"/>
      </dsp:txXfrm>
    </dsp:sp>
    <dsp:sp modelId="{CD660C50-52FF-4072-B67A-1A0006900571}">
      <dsp:nvSpPr>
        <dsp:cNvPr id="0" name=""/>
        <dsp:cNvSpPr/>
      </dsp:nvSpPr>
      <dsp:spPr>
        <a:xfrm>
          <a:off x="0" y="2265873"/>
          <a:ext cx="2935224" cy="718932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1"/>
              </a:solidFill>
            </a:rPr>
            <a:t>When?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0" y="2265873"/>
        <a:ext cx="2935224" cy="718932"/>
      </dsp:txXfrm>
    </dsp:sp>
    <dsp:sp modelId="{9CFC4392-E837-4679-A555-30614505E77C}">
      <dsp:nvSpPr>
        <dsp:cNvPr id="0" name=""/>
        <dsp:cNvSpPr/>
      </dsp:nvSpPr>
      <dsp:spPr>
        <a:xfrm rot="5400000">
          <a:off x="5256738" y="771131"/>
          <a:ext cx="575146" cy="5218176"/>
        </a:xfrm>
        <a:prstGeom prst="round2SameRect">
          <a:avLst/>
        </a:prstGeom>
        <a:solidFill>
          <a:srgbClr val="C9E7A7">
            <a:alpha val="89804"/>
          </a:srgbClr>
        </a:solidFill>
        <a:ln w="6350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Why is this important?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Leads to objectives!</a:t>
          </a:r>
          <a:endParaRPr lang="en-US" sz="1800" kern="1200" dirty="0"/>
        </a:p>
      </dsp:txBody>
      <dsp:txXfrm rot="5400000">
        <a:off x="5256738" y="771131"/>
        <a:ext cx="575146" cy="5218176"/>
      </dsp:txXfrm>
    </dsp:sp>
    <dsp:sp modelId="{BCC4BDBF-08A5-4D99-A55B-147E371F1192}">
      <dsp:nvSpPr>
        <dsp:cNvPr id="0" name=""/>
        <dsp:cNvSpPr/>
      </dsp:nvSpPr>
      <dsp:spPr>
        <a:xfrm>
          <a:off x="0" y="3020752"/>
          <a:ext cx="2935224" cy="718932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1"/>
              </a:solidFill>
            </a:rPr>
            <a:t>Why, why, why?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0" y="3020752"/>
        <a:ext cx="2935224" cy="718932"/>
      </dsp:txXfrm>
    </dsp:sp>
    <dsp:sp modelId="{D769A250-8C1A-402C-AD8D-E8868C792BE9}">
      <dsp:nvSpPr>
        <dsp:cNvPr id="0" name=""/>
        <dsp:cNvSpPr/>
      </dsp:nvSpPr>
      <dsp:spPr>
        <a:xfrm rot="5400000">
          <a:off x="5256738" y="1526010"/>
          <a:ext cx="575146" cy="5218176"/>
        </a:xfrm>
        <a:prstGeom prst="round2SameRect">
          <a:avLst/>
        </a:prstGeom>
        <a:solidFill>
          <a:srgbClr val="4FFF9F">
            <a:alpha val="89804"/>
          </a:srgbClr>
        </a:solidFill>
        <a:ln w="63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How will the problem be solved?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How will we know if we are successful?</a:t>
          </a:r>
          <a:endParaRPr lang="en-US" sz="1800" kern="1200" dirty="0"/>
        </a:p>
      </dsp:txBody>
      <dsp:txXfrm rot="5400000">
        <a:off x="5256738" y="1526010"/>
        <a:ext cx="575146" cy="5218176"/>
      </dsp:txXfrm>
    </dsp:sp>
    <dsp:sp modelId="{5AADEE2E-7B5A-46D9-8CA0-B3B7350E06F4}">
      <dsp:nvSpPr>
        <dsp:cNvPr id="0" name=""/>
        <dsp:cNvSpPr/>
      </dsp:nvSpPr>
      <dsp:spPr>
        <a:xfrm>
          <a:off x="0" y="3775632"/>
          <a:ext cx="2935224" cy="718932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1"/>
              </a:solidFill>
            </a:rPr>
            <a:t>How? 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0" y="3775632"/>
        <a:ext cx="2935224" cy="7189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1E3F32-C216-4341-81E6-781D55F11722}">
      <dsp:nvSpPr>
        <dsp:cNvPr id="0" name=""/>
        <dsp:cNvSpPr/>
      </dsp:nvSpPr>
      <dsp:spPr>
        <a:xfrm>
          <a:off x="0" y="325770"/>
          <a:ext cx="8153400" cy="8764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437388" rIns="632794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Must be measurable</a:t>
          </a:r>
          <a:endParaRPr lang="en-US" sz="2100" kern="1200" dirty="0"/>
        </a:p>
      </dsp:txBody>
      <dsp:txXfrm>
        <a:off x="0" y="325770"/>
        <a:ext cx="8153400" cy="876487"/>
      </dsp:txXfrm>
    </dsp:sp>
    <dsp:sp modelId="{CDE983CD-BC5A-4224-A05C-24E966928528}">
      <dsp:nvSpPr>
        <dsp:cNvPr id="0" name=""/>
        <dsp:cNvSpPr/>
      </dsp:nvSpPr>
      <dsp:spPr>
        <a:xfrm>
          <a:off x="407670" y="15810"/>
          <a:ext cx="5707380" cy="619920"/>
        </a:xfrm>
        <a:prstGeom prst="roundRect">
          <a:avLst/>
        </a:prstGeom>
        <a:solidFill>
          <a:srgbClr val="C0000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Used to gauge success</a:t>
          </a:r>
          <a:endParaRPr lang="en-US" sz="2100" kern="1200" dirty="0"/>
        </a:p>
      </dsp:txBody>
      <dsp:txXfrm>
        <a:off x="407670" y="15810"/>
        <a:ext cx="5707380" cy="619920"/>
      </dsp:txXfrm>
    </dsp:sp>
    <dsp:sp modelId="{A5EC8082-D69D-43AE-BCAE-EA406D6B80E0}">
      <dsp:nvSpPr>
        <dsp:cNvPr id="0" name=""/>
        <dsp:cNvSpPr/>
      </dsp:nvSpPr>
      <dsp:spPr>
        <a:xfrm>
          <a:off x="0" y="1625617"/>
          <a:ext cx="8153400" cy="8764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437388" rIns="632794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Must ultimately be affected by actions</a:t>
          </a:r>
          <a:endParaRPr lang="en-US" sz="2100" kern="1200" dirty="0"/>
        </a:p>
      </dsp:txBody>
      <dsp:txXfrm>
        <a:off x="0" y="1625617"/>
        <a:ext cx="8153400" cy="876487"/>
      </dsp:txXfrm>
    </dsp:sp>
    <dsp:sp modelId="{70BFD8CB-B402-4A4F-B5D2-9B577864E991}">
      <dsp:nvSpPr>
        <dsp:cNvPr id="0" name=""/>
        <dsp:cNvSpPr/>
      </dsp:nvSpPr>
      <dsp:spPr>
        <a:xfrm>
          <a:off x="407670" y="1315657"/>
          <a:ext cx="5707380" cy="619920"/>
        </a:xfrm>
        <a:prstGeom prst="roundRect">
          <a:avLst/>
        </a:prstGeom>
        <a:solidFill>
          <a:srgbClr val="FF000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</a:rPr>
            <a:t>What we are really managing for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407670" y="1315657"/>
        <a:ext cx="5707380" cy="619920"/>
      </dsp:txXfrm>
    </dsp:sp>
    <dsp:sp modelId="{B9F6D168-E915-4878-A558-DD453C2C68CD}">
      <dsp:nvSpPr>
        <dsp:cNvPr id="0" name=""/>
        <dsp:cNvSpPr/>
      </dsp:nvSpPr>
      <dsp:spPr>
        <a:xfrm>
          <a:off x="0" y="2925465"/>
          <a:ext cx="8153400" cy="1554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437388" rIns="632794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Selection of </a:t>
          </a:r>
          <a:r>
            <a:rPr lang="en-US" sz="2100" b="1" kern="1200" dirty="0" smtClean="0"/>
            <a:t>ALTERNATIVES</a:t>
          </a:r>
          <a:endParaRPr lang="en-US" sz="2100" b="1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Evaluation of </a:t>
          </a:r>
          <a:r>
            <a:rPr lang="en-US" sz="2100" b="1" kern="1200" dirty="0" smtClean="0"/>
            <a:t>CONSEQUENCES</a:t>
          </a:r>
          <a:endParaRPr lang="en-US" sz="2100" b="1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/>
            <a:t>TRADEOFFS </a:t>
          </a:r>
          <a:r>
            <a:rPr lang="en-US" sz="2100" kern="1200" dirty="0" smtClean="0"/>
            <a:t>and optimization</a:t>
          </a:r>
          <a:endParaRPr lang="en-US" sz="2100" kern="1200" dirty="0"/>
        </a:p>
      </dsp:txBody>
      <dsp:txXfrm>
        <a:off x="0" y="2925465"/>
        <a:ext cx="8153400" cy="1554525"/>
      </dsp:txXfrm>
    </dsp:sp>
    <dsp:sp modelId="{7CEF4354-7D89-4917-B956-732D975B7657}">
      <dsp:nvSpPr>
        <dsp:cNvPr id="0" name=""/>
        <dsp:cNvSpPr/>
      </dsp:nvSpPr>
      <dsp:spPr>
        <a:xfrm>
          <a:off x="407670" y="2615505"/>
          <a:ext cx="5707380" cy="619920"/>
        </a:xfrm>
        <a:prstGeom prst="roundRect">
          <a:avLst/>
        </a:prstGeom>
        <a:solidFill>
          <a:srgbClr val="FFC00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ALL subsequent steps build on these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07670" y="2615505"/>
        <a:ext cx="5707380" cy="6199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7BE7A9-6C2A-4728-8D04-0A0760B13D99}">
      <dsp:nvSpPr>
        <dsp:cNvPr id="0" name=""/>
        <dsp:cNvSpPr/>
      </dsp:nvSpPr>
      <dsp:spPr>
        <a:xfrm>
          <a:off x="1380362" y="111607"/>
          <a:ext cx="2801874" cy="2801874"/>
        </a:xfrm>
        <a:prstGeom prst="circularArrow">
          <a:avLst>
            <a:gd name="adj1" fmla="val 4668"/>
            <a:gd name="adj2" fmla="val 272909"/>
            <a:gd name="adj3" fmla="val 13801660"/>
            <a:gd name="adj4" fmla="val 17405492"/>
            <a:gd name="adj5" fmla="val 4847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5E076-17D0-41F5-A991-298FB958D13C}">
      <dsp:nvSpPr>
        <dsp:cNvPr id="0" name=""/>
        <dsp:cNvSpPr/>
      </dsp:nvSpPr>
      <dsp:spPr>
        <a:xfrm>
          <a:off x="2102863" y="273879"/>
          <a:ext cx="1356872" cy="335722"/>
        </a:xfrm>
        <a:prstGeom prst="roundRect">
          <a:avLst/>
        </a:prstGeom>
        <a:solidFill>
          <a:srgbClr val="00B0F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Decide</a:t>
          </a:r>
        </a:p>
      </dsp:txBody>
      <dsp:txXfrm>
        <a:off x="2102863" y="273879"/>
        <a:ext cx="1356872" cy="335722"/>
      </dsp:txXfrm>
    </dsp:sp>
    <dsp:sp modelId="{651E1C63-397E-4C0E-998D-6160542B0D10}">
      <dsp:nvSpPr>
        <dsp:cNvPr id="0" name=""/>
        <dsp:cNvSpPr/>
      </dsp:nvSpPr>
      <dsp:spPr>
        <a:xfrm>
          <a:off x="3095034" y="1274527"/>
          <a:ext cx="1356872" cy="335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Implement</a:t>
          </a:r>
          <a:endParaRPr lang="en-US" kern="1200" dirty="0"/>
        </a:p>
      </dsp:txBody>
      <dsp:txXfrm>
        <a:off x="3095034" y="1274527"/>
        <a:ext cx="1356872" cy="335722"/>
      </dsp:txXfrm>
    </dsp:sp>
    <dsp:sp modelId="{C326736B-BE34-4362-9ED6-88BAE4B68433}">
      <dsp:nvSpPr>
        <dsp:cNvPr id="0" name=""/>
        <dsp:cNvSpPr/>
      </dsp:nvSpPr>
      <dsp:spPr>
        <a:xfrm>
          <a:off x="2102863" y="2438395"/>
          <a:ext cx="1356872" cy="335722"/>
        </a:xfrm>
        <a:prstGeom prst="roundRect">
          <a:avLst/>
        </a:prstGeom>
        <a:solidFill>
          <a:srgbClr val="00206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Monitor</a:t>
          </a:r>
        </a:p>
      </dsp:txBody>
      <dsp:txXfrm>
        <a:off x="2102863" y="2438395"/>
        <a:ext cx="1356872" cy="335722"/>
      </dsp:txXfrm>
    </dsp:sp>
    <dsp:sp modelId="{69DA5952-DEFB-447C-B66A-5D9A2BC8B988}">
      <dsp:nvSpPr>
        <dsp:cNvPr id="0" name=""/>
        <dsp:cNvSpPr/>
      </dsp:nvSpPr>
      <dsp:spPr>
        <a:xfrm>
          <a:off x="1096804" y="1279938"/>
          <a:ext cx="1356872" cy="335722"/>
        </a:xfrm>
        <a:prstGeom prst="roundRect">
          <a:avLst/>
        </a:prstGeom>
        <a:solidFill>
          <a:srgbClr val="7030A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Adjust</a:t>
          </a:r>
        </a:p>
      </dsp:txBody>
      <dsp:txXfrm>
        <a:off x="1096804" y="1279938"/>
        <a:ext cx="1356872" cy="33572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D08CB9-D60F-4787-A8F9-1275E0E1A070}">
      <dsp:nvSpPr>
        <dsp:cNvPr id="0" name=""/>
        <dsp:cNvSpPr/>
      </dsp:nvSpPr>
      <dsp:spPr>
        <a:xfrm>
          <a:off x="1002404" y="1227"/>
          <a:ext cx="1957590" cy="456753"/>
        </a:xfrm>
        <a:prstGeom prst="roundRect">
          <a:avLst>
            <a:gd name="adj" fmla="val 10000"/>
          </a:avLst>
        </a:prstGeom>
        <a:solidFill>
          <a:srgbClr val="C0000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Define Problem</a:t>
          </a:r>
          <a:endParaRPr lang="en-US" sz="1400" kern="1200" dirty="0"/>
        </a:p>
      </dsp:txBody>
      <dsp:txXfrm>
        <a:off x="1002404" y="1227"/>
        <a:ext cx="1957590" cy="456753"/>
      </dsp:txXfrm>
    </dsp:sp>
    <dsp:sp modelId="{5BB34533-69B0-487F-BC8D-D0FA99306393}">
      <dsp:nvSpPr>
        <dsp:cNvPr id="0" name=""/>
        <dsp:cNvSpPr/>
      </dsp:nvSpPr>
      <dsp:spPr>
        <a:xfrm rot="5400000">
          <a:off x="1895558" y="469400"/>
          <a:ext cx="171282" cy="2055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5400000">
        <a:off x="1895558" y="469400"/>
        <a:ext cx="171282" cy="205539"/>
      </dsp:txXfrm>
    </dsp:sp>
    <dsp:sp modelId="{59892068-AC5A-4EED-A292-A9195870F851}">
      <dsp:nvSpPr>
        <dsp:cNvPr id="0" name=""/>
        <dsp:cNvSpPr/>
      </dsp:nvSpPr>
      <dsp:spPr>
        <a:xfrm>
          <a:off x="1002404" y="686358"/>
          <a:ext cx="1957590" cy="456753"/>
        </a:xfrm>
        <a:prstGeom prst="roundRect">
          <a:avLst>
            <a:gd name="adj" fmla="val 10000"/>
          </a:avLst>
        </a:prstGeom>
        <a:solidFill>
          <a:srgbClr val="FF000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Articulate objectives</a:t>
          </a:r>
          <a:endParaRPr lang="en-US" sz="1400" kern="1200" dirty="0"/>
        </a:p>
      </dsp:txBody>
      <dsp:txXfrm>
        <a:off x="1002404" y="686358"/>
        <a:ext cx="1957590" cy="456753"/>
      </dsp:txXfrm>
    </dsp:sp>
    <dsp:sp modelId="{750CBB23-EBB1-4640-872E-75BAC383E40D}">
      <dsp:nvSpPr>
        <dsp:cNvPr id="0" name=""/>
        <dsp:cNvSpPr/>
      </dsp:nvSpPr>
      <dsp:spPr>
        <a:xfrm rot="5400000">
          <a:off x="1895558" y="1154530"/>
          <a:ext cx="171282" cy="2055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99863"/>
            <a:satOff val="-43375"/>
            <a:lumOff val="30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5400000">
        <a:off x="1895558" y="1154530"/>
        <a:ext cx="171282" cy="205539"/>
      </dsp:txXfrm>
    </dsp:sp>
    <dsp:sp modelId="{841242F6-0FBE-4709-85E6-75E0C60B57D9}">
      <dsp:nvSpPr>
        <dsp:cNvPr id="0" name=""/>
        <dsp:cNvSpPr/>
      </dsp:nvSpPr>
      <dsp:spPr>
        <a:xfrm>
          <a:off x="1002404" y="1371488"/>
          <a:ext cx="1957590" cy="456753"/>
        </a:xfrm>
        <a:prstGeom prst="roundRect">
          <a:avLst>
            <a:gd name="adj" fmla="val 10000"/>
          </a:avLst>
        </a:prstGeom>
        <a:solidFill>
          <a:srgbClr val="FFC00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Identify alternatives</a:t>
          </a:r>
        </a:p>
      </dsp:txBody>
      <dsp:txXfrm>
        <a:off x="1002404" y="1371488"/>
        <a:ext cx="1957590" cy="456753"/>
      </dsp:txXfrm>
    </dsp:sp>
    <dsp:sp modelId="{D2E7CD67-CA97-4CD6-A676-8B84D6AB6787}">
      <dsp:nvSpPr>
        <dsp:cNvPr id="0" name=""/>
        <dsp:cNvSpPr/>
      </dsp:nvSpPr>
      <dsp:spPr>
        <a:xfrm rot="5400000">
          <a:off x="1895558" y="1839660"/>
          <a:ext cx="171282" cy="2055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99863"/>
            <a:satOff val="-43375"/>
            <a:lumOff val="30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5400000">
        <a:off x="1895558" y="1839660"/>
        <a:ext cx="171282" cy="205539"/>
      </dsp:txXfrm>
    </dsp:sp>
    <dsp:sp modelId="{7C7B37AA-08D5-48AB-A105-739EAEBFF5E7}">
      <dsp:nvSpPr>
        <dsp:cNvPr id="0" name=""/>
        <dsp:cNvSpPr/>
      </dsp:nvSpPr>
      <dsp:spPr>
        <a:xfrm>
          <a:off x="1002404" y="2056618"/>
          <a:ext cx="1957590" cy="456753"/>
        </a:xfrm>
        <a:prstGeom prst="roundRect">
          <a:avLst>
            <a:gd name="adj" fmla="val 10000"/>
          </a:avLst>
        </a:prstGeom>
        <a:solidFill>
          <a:srgbClr val="00B05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Predict consequences</a:t>
          </a:r>
        </a:p>
      </dsp:txBody>
      <dsp:txXfrm>
        <a:off x="1002404" y="2056618"/>
        <a:ext cx="1957590" cy="456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0DB92F-5D4E-48FD-B867-15C4C4C01B3D}" type="datetimeFigureOut">
              <a:rPr lang="en-US"/>
              <a:pPr>
                <a:defRPr/>
              </a:pPr>
              <a:t>1/10/2012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7A79F5-2F84-468A-9FF2-B15FEE808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2ABE99-CEBB-4FB5-98AE-00F4EEF28475}" type="datetimeFigureOut">
              <a:rPr lang="en-US"/>
              <a:pPr>
                <a:defRPr/>
              </a:pPr>
              <a:t>1/10/2012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4FAF43-2F61-4B8F-BC45-B6ACC1535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AF43-2F61-4B8F-BC45-B6ACC1535ED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7534E-1685-476A-9B2E-D704E721068E}" type="slidenum">
              <a:rPr lang="en-US"/>
              <a:pPr/>
              <a:t>10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F137B-B43E-4F05-A225-E61D1EAFD74D}" type="slidenum">
              <a:rPr lang="en-US"/>
              <a:pPr/>
              <a:t>11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National Research Council, 2004. Adaptive Management for Water Resources Planning. The National Academies Press, Washington, DC.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AF43-2F61-4B8F-BC45-B6ACC1535ED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AF43-2F61-4B8F-BC45-B6ACC1535ED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AF43-2F61-4B8F-BC45-B6ACC1535ED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AF43-2F61-4B8F-BC45-B6ACC1535ED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B10CC-E6D9-497E-8BE5-4E140D439EE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7534E-1685-476A-9B2E-D704E721068E}" type="slidenum">
              <a:rPr lang="en-US"/>
              <a:pPr/>
              <a:t>17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AF43-2F61-4B8F-BC45-B6ACC1535ED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AF43-2F61-4B8F-BC45-B6ACC1535ED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AF43-2F61-4B8F-BC45-B6ACC1535ED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AF43-2F61-4B8F-BC45-B6ACC1535ED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AF43-2F61-4B8F-BC45-B6ACC1535ED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7534E-1685-476A-9B2E-D704E721068E}" type="slidenum">
              <a:rPr lang="en-US"/>
              <a:pPr/>
              <a:t>22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0B429-88F9-4532-A229-C285B2BE106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B10CC-E6D9-497E-8BE5-4E140D439EE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7534E-1685-476A-9B2E-D704E721068E}" type="slidenum">
              <a:rPr lang="en-US"/>
              <a:pPr/>
              <a:t>25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0B429-88F9-4532-A229-C285B2BE106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7534E-1685-476A-9B2E-D704E721068E}" type="slidenum">
              <a:rPr lang="en-US"/>
              <a:pPr/>
              <a:t>27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AF43-2F61-4B8F-BC45-B6ACC1535ED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54DB54-D688-40E8-A26A-7BD6E23699C9}" type="slidenum">
              <a:rPr lang="en-US"/>
              <a:pPr/>
              <a:t>29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AF43-2F61-4B8F-BC45-B6ACC1535ED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7534E-1685-476A-9B2E-D704E721068E}" type="slidenum">
              <a:rPr lang="en-US"/>
              <a:pPr/>
              <a:t>30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AF43-2F61-4B8F-BC45-B6ACC1535ED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3142-4F75-4579-B0FD-A740B449B51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7534E-1685-476A-9B2E-D704E721068E}" type="slidenum">
              <a:rPr lang="en-US"/>
              <a:pPr/>
              <a:t>33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AF43-2F61-4B8F-BC45-B6ACC1535ED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AF43-2F61-4B8F-BC45-B6ACC1535ED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3142-4F75-4579-B0FD-A740B449B51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B10CC-E6D9-497E-8BE5-4E140D439EE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B10CC-E6D9-497E-8BE5-4E140D439EE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B10CC-E6D9-497E-8BE5-4E140D439EE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AF43-2F61-4B8F-BC45-B6ACC1535ED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AF43-2F61-4B8F-BC45-B6ACC1535ED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AF43-2F61-4B8F-BC45-B6ACC1535ED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AF43-2F61-4B8F-BC45-B6ACC1535ED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AF43-2F61-4B8F-BC45-B6ACC1535ED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AF43-2F61-4B8F-BC45-B6ACC1535ED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AF43-2F61-4B8F-BC45-B6ACC1535ED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AF43-2F61-4B8F-BC45-B6ACC1535ED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AF43-2F61-4B8F-BC45-B6ACC1535ED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AF43-2F61-4B8F-BC45-B6ACC1535ED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AF43-2F61-4B8F-BC45-B6ACC1535ED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AF43-2F61-4B8F-BC45-B6ACC1535ED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74"/>
          <a:stretch>
            <a:fillRect/>
          </a:stretch>
        </p:blipFill>
        <p:spPr bwMode="auto">
          <a:xfrm>
            <a:off x="304800" y="2819400"/>
            <a:ext cx="11017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304800" y="5562600"/>
            <a:ext cx="1220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Franklin Gothic Demi" pitchFamily="34" charset="0"/>
              </a:rPr>
              <a:t>original graphic art by:  Griffin </a:t>
            </a:r>
            <a:r>
              <a:rPr lang="en-US" sz="700" dirty="0" err="1">
                <a:latin typeface="Franklin Gothic Demi" pitchFamily="34" charset="0"/>
              </a:rPr>
              <a:t>Shreves</a:t>
            </a:r>
            <a:r>
              <a:rPr lang="en-US" sz="700" dirty="0">
                <a:latin typeface="Franklin Gothic Demi" pitchFamily="34" charset="0"/>
              </a:rPr>
              <a:t> III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1447800" y="4860925"/>
            <a:ext cx="38100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latin typeface="Franklin Gothic Demi" pitchFamily="34" charset="0"/>
              </a:rPr>
              <a:t>alabama</a:t>
            </a:r>
            <a:r>
              <a:rPr lang="en-US" sz="1600" dirty="0">
                <a:latin typeface="Franklin Gothic Demi" pitchFamily="34" charset="0"/>
              </a:rPr>
              <a:t>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Franklin Gothic Demi" pitchFamily="34" charset="0"/>
              </a:rPr>
              <a:t>cooperative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Franklin Gothic Demi" pitchFamily="34" charset="0"/>
              </a:rPr>
              <a:t>fish and wildlife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Franklin Gothic Demi" pitchFamily="34" charset="0"/>
              </a:rPr>
              <a:t>research unit</a:t>
            </a:r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81000"/>
            <a:ext cx="7772400" cy="21336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743200"/>
            <a:ext cx="6248400" cy="1752600"/>
          </a:xfrm>
        </p:spPr>
        <p:txBody>
          <a:bodyPr anchorCtr="1"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usgs banner blue.bmp"/>
          <p:cNvPicPr>
            <a:picLocks noChangeAspect="1"/>
          </p:cNvPicPr>
          <p:nvPr/>
        </p:nvPicPr>
        <p:blipFill>
          <a:blip r:embed="rId3" cstate="screen"/>
          <a:srcRect r="63333"/>
          <a:stretch>
            <a:fillRect/>
          </a:stretch>
        </p:blipFill>
        <p:spPr>
          <a:xfrm>
            <a:off x="228600" y="6019800"/>
            <a:ext cx="16764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2667000" cy="49529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776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3657600" y="1295400"/>
            <a:ext cx="5029200" cy="4953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43462"/>
            <a:ext cx="7620000" cy="566738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0" y="1371599"/>
            <a:ext cx="7620000" cy="3355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519738"/>
            <a:ext cx="6324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1981200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28600"/>
            <a:ext cx="5791200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776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62000" y="1219200"/>
            <a:ext cx="7848600" cy="491331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A6A8-2538-4BD6-B33D-F3F15AB3EB2C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FD7C-9792-4608-BEC4-C857A10ED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gray">
          <a:xfrm>
            <a:off x="685800" y="1524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gray">
          <a:xfrm>
            <a:off x="457200" y="111125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en-US" sz="2400">
              <a:latin typeface="Tahoma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304800" y="49213"/>
            <a:ext cx="371475" cy="1017587"/>
            <a:chOff x="144" y="1200"/>
            <a:chExt cx="1106" cy="2832"/>
          </a:xfrm>
        </p:grpSpPr>
        <p:sp>
          <p:nvSpPr>
            <p:cNvPr id="7" name="Rectangle 15"/>
            <p:cNvSpPr>
              <a:spLocks noChangeArrowheads="1"/>
            </p:cNvSpPr>
            <p:nvPr userDrawn="1"/>
          </p:nvSpPr>
          <p:spPr bwMode="auto">
            <a:xfrm>
              <a:off x="191" y="1249"/>
              <a:ext cx="1007" cy="2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16"/>
            <p:cNvPicPr preferRelativeResize="0"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74"/>
            <a:stretch>
              <a:fillRect/>
            </a:stretch>
          </p:blipFill>
          <p:spPr bwMode="auto">
            <a:xfrm>
              <a:off x="144" y="1200"/>
              <a:ext cx="1106" cy="2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30000"/>
              </a:lnSpc>
              <a:spcBef>
                <a:spcPts val="800"/>
              </a:spcBef>
              <a:defRPr/>
            </a:lvl1pPr>
            <a:lvl2pPr>
              <a:lnSpc>
                <a:spcPct val="130000"/>
              </a:lnSpc>
              <a:spcBef>
                <a:spcPts val="800"/>
              </a:spcBef>
              <a:defRPr sz="2000"/>
            </a:lvl2pPr>
            <a:lvl3pPr>
              <a:lnSpc>
                <a:spcPct val="130000"/>
              </a:lnSpc>
              <a:spcBef>
                <a:spcPts val="800"/>
              </a:spcBef>
              <a:defRPr sz="2000"/>
            </a:lvl3pPr>
            <a:lvl4pPr>
              <a:lnSpc>
                <a:spcPct val="130000"/>
              </a:lnSpc>
              <a:spcBef>
                <a:spcPts val="800"/>
              </a:spcBef>
              <a:defRPr sz="2000"/>
            </a:lvl4pPr>
            <a:lvl5pPr>
              <a:lnSpc>
                <a:spcPct val="130000"/>
              </a:lnSpc>
              <a:spcBef>
                <a:spcPts val="80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A39FD-5D8A-476A-BE42-720F895B5CB5}" type="datetimeFigureOut">
              <a:rPr lang="en-US"/>
              <a:pPr>
                <a:defRPr/>
              </a:pPr>
              <a:t>1/10/2012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C9CD6-6D8C-425F-ADAD-352E56015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12" descr="usgs banner blue.bmp"/>
          <p:cNvPicPr>
            <a:picLocks noChangeAspect="1"/>
          </p:cNvPicPr>
          <p:nvPr userDrawn="1"/>
        </p:nvPicPr>
        <p:blipFill>
          <a:blip r:embed="rId3" cstate="screen"/>
          <a:srcRect r="63333"/>
          <a:stretch>
            <a:fillRect/>
          </a:stretch>
        </p:blipFill>
        <p:spPr>
          <a:xfrm>
            <a:off x="152400" y="6248400"/>
            <a:ext cx="11176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1"/>
            <a:ext cx="7848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762000" y="3733800"/>
            <a:ext cx="7848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4ADE8-93E5-4166-B39C-A7953285DB21}" type="datetimeFigureOut">
              <a:rPr lang="en-US"/>
              <a:pPr>
                <a:defRPr/>
              </a:pPr>
              <a:t>1/10/2012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2FBFC-7D68-4529-9CD4-5F2A24B34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19200"/>
            <a:ext cx="3848100" cy="4913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3848100" cy="4913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144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4144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685800" y="1524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457200" y="111125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en-US" sz="2400">
              <a:latin typeface="Tahoma" pitchFamily="34" charset="0"/>
            </a:endParaRPr>
          </a:p>
        </p:txBody>
      </p: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304800" y="49213"/>
            <a:ext cx="371475" cy="1017587"/>
            <a:chOff x="144" y="1200"/>
            <a:chExt cx="1106" cy="2832"/>
          </a:xfrm>
        </p:grpSpPr>
        <p:sp>
          <p:nvSpPr>
            <p:cNvPr id="14" name="Rectangle 15"/>
            <p:cNvSpPr>
              <a:spLocks noChangeArrowheads="1"/>
            </p:cNvSpPr>
            <p:nvPr userDrawn="1"/>
          </p:nvSpPr>
          <p:spPr bwMode="auto">
            <a:xfrm>
              <a:off x="191" y="1249"/>
              <a:ext cx="1007" cy="2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5" name="Picture 16"/>
            <p:cNvPicPr preferRelativeResize="0"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74"/>
            <a:stretch>
              <a:fillRect/>
            </a:stretch>
          </p:blipFill>
          <p:spPr bwMode="auto">
            <a:xfrm>
              <a:off x="144" y="1200"/>
              <a:ext cx="1106" cy="2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/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1"/>
            <a:ext cx="4040188" cy="3048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 anchor="b"/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1"/>
            <a:ext cx="4041775" cy="3048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5105400"/>
            <a:ext cx="4038600" cy="762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48200" y="5105400"/>
            <a:ext cx="4038600" cy="762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9" name="Picture 18" descr="usgs banner blue.bmp"/>
          <p:cNvPicPr>
            <a:picLocks noChangeAspect="1"/>
          </p:cNvPicPr>
          <p:nvPr userDrawn="1"/>
        </p:nvPicPr>
        <p:blipFill>
          <a:blip r:embed="rId3" cstate="screen"/>
          <a:srcRect r="63333"/>
          <a:stretch>
            <a:fillRect/>
          </a:stretch>
        </p:blipFill>
        <p:spPr>
          <a:xfrm>
            <a:off x="152400" y="6019800"/>
            <a:ext cx="16764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776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1" name="Rectangle 7"/>
          <p:cNvSpPr>
            <a:spLocks noChangeArrowheads="1"/>
          </p:cNvSpPr>
          <p:nvPr/>
        </p:nvSpPr>
        <p:spPr bwMode="gray">
          <a:xfrm>
            <a:off x="685800" y="1524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262152" name="Rectangle 8"/>
          <p:cNvSpPr>
            <a:spLocks noChangeArrowheads="1"/>
          </p:cNvSpPr>
          <p:nvPr/>
        </p:nvSpPr>
        <p:spPr bwMode="gray">
          <a:xfrm>
            <a:off x="457200" y="111125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28600"/>
            <a:ext cx="78486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21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19200"/>
            <a:ext cx="7848600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01B9A995-FA7A-4CC0-BFF0-3C116A01B21C}" type="datetimeFigureOut">
              <a:rPr lang="en-US"/>
              <a:pPr>
                <a:defRPr/>
              </a:pPr>
              <a:t>1/10/2012</a:t>
            </a:fld>
            <a:endParaRPr lang="en-US"/>
          </a:p>
        </p:txBody>
      </p:sp>
      <p:sp>
        <p:nvSpPr>
          <p:cNvPr id="262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75794793-7576-478E-BFCD-B5E2FBA20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4"/>
          <p:cNvGrpSpPr>
            <a:grpSpLocks/>
          </p:cNvGrpSpPr>
          <p:nvPr/>
        </p:nvGrpSpPr>
        <p:grpSpPr bwMode="auto">
          <a:xfrm>
            <a:off x="304800" y="49213"/>
            <a:ext cx="371475" cy="1017587"/>
            <a:chOff x="144" y="1200"/>
            <a:chExt cx="1106" cy="2832"/>
          </a:xfrm>
        </p:grpSpPr>
        <p:sp>
          <p:nvSpPr>
            <p:cNvPr id="262159" name="Rectangle 15"/>
            <p:cNvSpPr>
              <a:spLocks noChangeArrowheads="1"/>
            </p:cNvSpPr>
            <p:nvPr userDrawn="1"/>
          </p:nvSpPr>
          <p:spPr bwMode="auto">
            <a:xfrm>
              <a:off x="191" y="1249"/>
              <a:ext cx="1007" cy="2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5" name="Picture 16"/>
            <p:cNvPicPr preferRelativeResize="0">
              <a:picLocks noChangeAspect="1" noChangeArrowheads="1"/>
            </p:cNvPicPr>
            <p:nvPr userDrawn="1"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74"/>
            <a:stretch>
              <a:fillRect/>
            </a:stretch>
          </p:blipFill>
          <p:spPr bwMode="auto">
            <a:xfrm>
              <a:off x="144" y="1200"/>
              <a:ext cx="1106" cy="2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12" descr="usgs banner blue.bmp"/>
          <p:cNvPicPr>
            <a:picLocks noChangeAspect="1"/>
          </p:cNvPicPr>
          <p:nvPr/>
        </p:nvPicPr>
        <p:blipFill>
          <a:blip r:embed="rId18" cstate="screen"/>
          <a:srcRect r="63333"/>
          <a:stretch>
            <a:fillRect/>
          </a:stretch>
        </p:blipFill>
        <p:spPr>
          <a:xfrm>
            <a:off x="152400" y="6248400"/>
            <a:ext cx="1117600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29" r:id="rId3"/>
    <p:sldLayoutId id="2147483730" r:id="rId4"/>
    <p:sldLayoutId id="2147483731" r:id="rId5"/>
    <p:sldLayoutId id="2147483732" r:id="rId6"/>
    <p:sldLayoutId id="214748374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3" r:id="rId1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Structured Decision-Making in Avian Conservation 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 algn="ctr">
              <a:buNone/>
            </a:pPr>
            <a:r>
              <a:rPr lang="en-US" sz="3600" b="1" dirty="0" smtClean="0"/>
              <a:t>Is it really that easy?</a:t>
            </a:r>
          </a:p>
          <a:p>
            <a:pPr lvl="1" algn="ctr">
              <a:buNone/>
            </a:pPr>
            <a:endParaRPr lang="en-US" dirty="0" smtClean="0"/>
          </a:p>
          <a:p>
            <a:pPr marL="0" lvl="1" indent="0" algn="ctr">
              <a:buNone/>
            </a:pPr>
            <a:r>
              <a:rPr lang="en-US" dirty="0" smtClean="0"/>
              <a:t>James (Barry) Grand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SDM core elements -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PrOACT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219200"/>
            <a:ext cx="7848600" cy="49133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Pr</a:t>
            </a:r>
            <a:r>
              <a:rPr lang="en-US" dirty="0" smtClean="0"/>
              <a:t>oblem – Solve the right problem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bjectives – Describe the desired outcomes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lternatives – Means for achieving objectives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onsequences – Predicting outcomes of alternatives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radeoffs – Incorporate values, uncertainty, and seek optimal solutions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Core of structured decision-making (Hammond et al</a:t>
            </a:r>
            <a:r>
              <a:rPr lang="en-US" sz="1800" dirty="0" smtClean="0"/>
              <a:t>. </a:t>
            </a:r>
            <a:r>
              <a:rPr lang="en-US" sz="1800" dirty="0" smtClean="0"/>
              <a:t>1999).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Three additional elements - </a:t>
            </a:r>
            <a:r>
              <a:rPr lang="en-US" dirty="0" smtClean="0">
                <a:solidFill>
                  <a:srgbClr val="FF0000"/>
                </a:solidFill>
              </a:rPr>
              <a:t>URL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</a:rPr>
              <a:t>U</a:t>
            </a:r>
            <a:r>
              <a:rPr lang="en-US" sz="2800" dirty="0" smtClean="0"/>
              <a:t>ncertainty – </a:t>
            </a:r>
            <a:r>
              <a:rPr lang="en-US" sz="2400" dirty="0" smtClean="0"/>
              <a:t>System response, environment</a:t>
            </a:r>
          </a:p>
          <a:p>
            <a:pPr eaLnBrk="1" hangingPunct="1"/>
            <a:r>
              <a:rPr lang="en-US" sz="3200" b="1" dirty="0" smtClean="0">
                <a:solidFill>
                  <a:srgbClr val="FF0000"/>
                </a:solidFill>
              </a:rPr>
              <a:t>R</a:t>
            </a:r>
            <a:r>
              <a:rPr lang="en-US" sz="2800" dirty="0" smtClean="0"/>
              <a:t>isk Tolerance – </a:t>
            </a:r>
            <a:r>
              <a:rPr lang="en-US" sz="2400" dirty="0" smtClean="0"/>
              <a:t>Gravity of the problem</a:t>
            </a:r>
            <a:endParaRPr lang="en-US" sz="2400" dirty="0" smtClean="0"/>
          </a:p>
          <a:p>
            <a:pPr eaLnBrk="1" hangingPunct="1"/>
            <a:r>
              <a:rPr lang="en-US" sz="3200" b="1" dirty="0" smtClean="0">
                <a:solidFill>
                  <a:srgbClr val="FF0000"/>
                </a:solidFill>
              </a:rPr>
              <a:t>L</a:t>
            </a:r>
            <a:r>
              <a:rPr lang="en-US" sz="2800" dirty="0" smtClean="0"/>
              <a:t>inked Decisions – </a:t>
            </a:r>
            <a:r>
              <a:rPr lang="en-US" sz="2400" dirty="0" smtClean="0"/>
              <a:t>Complex, dynamic systems</a:t>
            </a:r>
          </a:p>
          <a:p>
            <a:pPr eaLnBrk="1" hangingPunct="1"/>
            <a:endParaRPr lang="en-US" sz="2800" dirty="0" smtClean="0"/>
          </a:p>
          <a:p>
            <a:pPr lvl="1" eaLnBrk="1" hangingPunct="1"/>
            <a:r>
              <a:rPr lang="en-US" sz="2400" dirty="0" smtClean="0"/>
              <a:t>More specialized concepts</a:t>
            </a:r>
          </a:p>
          <a:p>
            <a:pPr lvl="1" eaLnBrk="1" hangingPunct="1"/>
            <a:r>
              <a:rPr lang="en-US" sz="2400" dirty="0" smtClean="0"/>
              <a:t>Usually important in ecological decisions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dirty="0" smtClean="0"/>
              <a:t>Adaptive management (AM)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…a [decision] process with deliberative and iterative phases, with their sequential implementation over the timeframe of an application.</a:t>
            </a:r>
            <a:endParaRPr lang="en-US" sz="2000" dirty="0" smtClean="0"/>
          </a:p>
          <a:p>
            <a:pPr lvl="0" algn="r">
              <a:buNone/>
            </a:pPr>
            <a:r>
              <a:rPr lang="en-US" sz="1600" dirty="0" smtClean="0"/>
              <a:t>Williams (2011) J. Environ. Manage. </a:t>
            </a:r>
          </a:p>
          <a:p>
            <a:pPr lvl="0"/>
            <a:endParaRPr lang="en-US" sz="1800" dirty="0" smtClean="0"/>
          </a:p>
          <a:p>
            <a:pPr marR="0" lvl="0" rtl="0"/>
            <a:r>
              <a:rPr lang="en-US" dirty="0" smtClean="0"/>
              <a:t>…flexible decision-making that can be adjusted in the face of uncertainties as outcomes from management actions and other events become better understood. </a:t>
            </a:r>
          </a:p>
          <a:p>
            <a:pPr marR="0" lvl="0" algn="r" rtl="0">
              <a:buNone/>
            </a:pPr>
            <a:r>
              <a:rPr lang="en-US" sz="2000" dirty="0" smtClean="0"/>
              <a:t> </a:t>
            </a:r>
            <a:r>
              <a:rPr lang="en-US" sz="1600" dirty="0" smtClean="0"/>
              <a:t>National Research Council (2004)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Simply put:  </a:t>
            </a:r>
          </a:p>
          <a:p>
            <a:pPr algn="ctr">
              <a:buNone/>
            </a:pPr>
            <a:r>
              <a:rPr lang="en-US" b="1" dirty="0" smtClean="0"/>
              <a:t>“Managing to learn and learning by managing” </a:t>
            </a:r>
          </a:p>
          <a:p>
            <a:pPr algn="r">
              <a:buNone/>
            </a:pPr>
            <a:r>
              <a:rPr lang="en-US" sz="2000" dirty="0" err="1" smtClean="0"/>
              <a:t>B.K.</a:t>
            </a:r>
            <a:r>
              <a:rPr lang="en-US" sz="2000" dirty="0" smtClean="0"/>
              <a:t> Williams</a:t>
            </a:r>
            <a:endParaRPr lang="en-US" dirty="0" smtClean="0"/>
          </a:p>
          <a:p>
            <a:endParaRPr lang="en-US" dirty="0" smtClean="0"/>
          </a:p>
          <a:p>
            <a:pPr marR="0" lvl="0" rtl="0"/>
            <a:r>
              <a:rPr lang="en-US" dirty="0" smtClean="0"/>
              <a:t>Consequences</a:t>
            </a:r>
          </a:p>
          <a:p>
            <a:pPr marR="0" lvl="1" rtl="0"/>
            <a:r>
              <a:rPr lang="en-US" dirty="0" smtClean="0"/>
              <a:t>Improved understanding of the resource and </a:t>
            </a:r>
          </a:p>
          <a:p>
            <a:pPr marR="0" lvl="1" rtl="0"/>
            <a:r>
              <a:rPr lang="en-US" dirty="0" smtClean="0"/>
              <a:t>Improved management based on that understanding.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and Adaptive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dirty="0" smtClean="0"/>
              <a:t>Feedback between learning and decision-making is a defining feature</a:t>
            </a:r>
          </a:p>
          <a:p>
            <a:pPr marR="0" lvl="0" rtl="0"/>
            <a:r>
              <a:rPr lang="en-US" dirty="0" smtClean="0"/>
              <a:t>Management conducted by design with the goal of learning to manage effectively</a:t>
            </a:r>
          </a:p>
          <a:p>
            <a:pPr marR="0" lvl="0" rtl="0"/>
            <a:r>
              <a:rPr lang="en-US" dirty="0" smtClean="0"/>
              <a:t>Necessitates management (experimentation) useful for learning</a:t>
            </a:r>
          </a:p>
          <a:p>
            <a:pPr marR="0" lvl="1" rtl="0"/>
            <a:r>
              <a:rPr lang="en-US" dirty="0" smtClean="0"/>
              <a:t>Scope – large enough to span the problem</a:t>
            </a:r>
            <a:endParaRPr lang="en-US" dirty="0" smtClean="0"/>
          </a:p>
          <a:p>
            <a:pPr marR="0" lvl="1" rtl="0"/>
            <a:r>
              <a:rPr lang="en-US" dirty="0" smtClean="0"/>
              <a:t>Scale – large enough to have an effect</a:t>
            </a:r>
            <a:endParaRPr lang="en-US" dirty="0" smtClean="0"/>
          </a:p>
          <a:p>
            <a:pPr marR="0" lvl="1" rtl="0"/>
            <a:r>
              <a:rPr lang="en-US" dirty="0" smtClean="0"/>
              <a:t>Replication – enough to provide statistical rigor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&amp; experimentation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Typically science emphasizes Type I errors</a:t>
            </a:r>
          </a:p>
          <a:p>
            <a:pPr lvl="1"/>
            <a:r>
              <a:rPr lang="en-US" dirty="0" smtClean="0"/>
              <a:t>Rejecting the null</a:t>
            </a:r>
          </a:p>
          <a:p>
            <a:pPr lvl="1"/>
            <a:r>
              <a:rPr lang="en-US" dirty="0" smtClean="0"/>
              <a:t>Probability of incorrectly accepting information</a:t>
            </a:r>
          </a:p>
          <a:p>
            <a:pPr lvl="1"/>
            <a:r>
              <a:rPr lang="en-US" dirty="0" smtClean="0"/>
              <a:t>High standard for failing to reject (Pr &lt; 0.05)</a:t>
            </a:r>
          </a:p>
          <a:p>
            <a:endParaRPr lang="en-US" dirty="0" smtClean="0"/>
          </a:p>
          <a:p>
            <a:r>
              <a:rPr lang="en-US" dirty="0" smtClean="0"/>
              <a:t>Emphasis on Type II errors</a:t>
            </a:r>
          </a:p>
          <a:p>
            <a:pPr lvl="1"/>
            <a:r>
              <a:rPr lang="en-US" dirty="0" smtClean="0"/>
              <a:t>Probability of falsely</a:t>
            </a:r>
            <a:r>
              <a:rPr lang="en-US" baseline="0" dirty="0" smtClean="0"/>
              <a:t> rejecting useful information</a:t>
            </a:r>
          </a:p>
          <a:p>
            <a:pPr lvl="1"/>
            <a:r>
              <a:rPr lang="en-US" dirty="0" smtClean="0"/>
              <a:t>Management decisions often based on much lower standard (Pr &gt; 0.5)</a:t>
            </a:r>
            <a:endParaRPr lang="en-US" baseline="0" dirty="0" smtClean="0"/>
          </a:p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 err="1" smtClean="0"/>
              <a:t>SDM</a:t>
            </a:r>
            <a:r>
              <a:rPr lang="en-US" dirty="0" smtClean="0"/>
              <a:t> &amp; AM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Break problems in into key components</a:t>
            </a:r>
          </a:p>
          <a:p>
            <a:pPr lvl="1"/>
            <a:r>
              <a:rPr lang="en-US" dirty="0" smtClean="0"/>
              <a:t>Makes decision-making transparent</a:t>
            </a:r>
          </a:p>
          <a:p>
            <a:r>
              <a:rPr lang="en-US" dirty="0" smtClean="0"/>
              <a:t>Identify the difficulties in making decisions</a:t>
            </a:r>
          </a:p>
          <a:p>
            <a:r>
              <a:rPr lang="en-US" dirty="0" smtClean="0"/>
              <a:t>Identify key uncertainties</a:t>
            </a:r>
          </a:p>
          <a:p>
            <a:pPr lvl="1"/>
            <a:r>
              <a:rPr lang="en-US" dirty="0" smtClean="0"/>
              <a:t>System (management) response</a:t>
            </a:r>
          </a:p>
          <a:p>
            <a:pPr lvl="1"/>
            <a:r>
              <a:rPr lang="en-US" dirty="0" smtClean="0"/>
              <a:t>Environmental variation</a:t>
            </a:r>
          </a:p>
          <a:p>
            <a:r>
              <a:rPr lang="en-US" dirty="0" smtClean="0"/>
              <a:t>Provide a wide array of tools for decisions-making</a:t>
            </a:r>
          </a:p>
          <a:p>
            <a:pPr lvl="1"/>
            <a:r>
              <a:rPr lang="en-US" dirty="0" smtClean="0"/>
              <a:t>Spreadsheets</a:t>
            </a:r>
          </a:p>
          <a:p>
            <a:pPr lvl="1"/>
            <a:r>
              <a:rPr lang="en-US" dirty="0" smtClean="0"/>
              <a:t>Decision networks</a:t>
            </a:r>
          </a:p>
          <a:p>
            <a:pPr lvl="1"/>
            <a:r>
              <a:rPr lang="en-US" dirty="0" smtClean="0"/>
              <a:t>Decision trees</a:t>
            </a:r>
          </a:p>
          <a:p>
            <a:pPr lvl="1"/>
            <a:r>
              <a:rPr lang="en-US" dirty="0" smtClean="0"/>
              <a:t>Dynamic programming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SDM</a:t>
            </a:r>
            <a:r>
              <a:rPr lang="en-US" dirty="0" smtClean="0"/>
              <a:t> and </a:t>
            </a:r>
            <a:r>
              <a:rPr lang="en-US" smtClean="0"/>
              <a:t>Adaptive Management (AM)</a:t>
            </a:r>
            <a:endParaRPr lang="en-US" sz="28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Pr</a:t>
            </a:r>
            <a:r>
              <a:rPr lang="en-US" dirty="0" smtClean="0"/>
              <a:t>oblem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bjectives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lternatives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onsequences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radeoffs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4762500" y="1219200"/>
            <a:ext cx="3238500" cy="4913314"/>
            <a:chOff x="4762500" y="1219200"/>
            <a:chExt cx="3848100" cy="4913314"/>
          </a:xfrm>
        </p:grpSpPr>
        <p:sp>
          <p:nvSpPr>
            <p:cNvPr id="83" name="Rounded Rectangle 82"/>
            <p:cNvSpPr/>
            <p:nvPr/>
          </p:nvSpPr>
          <p:spPr>
            <a:xfrm>
              <a:off x="4762500" y="3675857"/>
              <a:ext cx="3848100" cy="2456657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b" anchorCtr="0">
              <a:noAutofit/>
            </a:bodyPr>
            <a:lstStyle/>
            <a:p>
              <a:pPr marL="6350" algn="ctr"/>
              <a:r>
                <a:rPr lang="en-US" sz="1100" dirty="0" smtClean="0"/>
                <a:t>Iterative Decision-making </a:t>
              </a: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5428517" y="1219200"/>
              <a:ext cx="2442063" cy="2936004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 anchorCtr="0">
              <a:noAutofit/>
            </a:bodyPr>
            <a:lstStyle/>
            <a:p>
              <a:pPr marL="6350" algn="ctr"/>
              <a:r>
                <a:rPr lang="en-US" sz="1100" dirty="0" smtClean="0"/>
                <a:t>Setup </a:t>
              </a:r>
            </a:p>
          </p:txBody>
        </p:sp>
        <p:grpSp>
          <p:nvGrpSpPr>
            <p:cNvPr id="85" name="Group 51"/>
            <p:cNvGrpSpPr/>
            <p:nvPr/>
          </p:nvGrpSpPr>
          <p:grpSpPr>
            <a:xfrm>
              <a:off x="5661987" y="1519757"/>
              <a:ext cx="1901121" cy="1975378"/>
              <a:chOff x="5460104" y="763227"/>
              <a:chExt cx="1957590" cy="2512144"/>
            </a:xfrm>
          </p:grpSpPr>
          <p:sp>
            <p:nvSpPr>
              <p:cNvPr id="95" name="Freeform 94"/>
              <p:cNvSpPr/>
              <p:nvPr/>
            </p:nvSpPr>
            <p:spPr>
              <a:xfrm>
                <a:off x="5460104" y="763227"/>
                <a:ext cx="1957590" cy="456753"/>
              </a:xfrm>
              <a:custGeom>
                <a:avLst/>
                <a:gdLst>
                  <a:gd name="connsiteX0" fmla="*/ 0 w 1957590"/>
                  <a:gd name="connsiteY0" fmla="*/ 45675 h 456753"/>
                  <a:gd name="connsiteX1" fmla="*/ 13378 w 1957590"/>
                  <a:gd name="connsiteY1" fmla="*/ 13378 h 456753"/>
                  <a:gd name="connsiteX2" fmla="*/ 45675 w 1957590"/>
                  <a:gd name="connsiteY2" fmla="*/ 0 h 456753"/>
                  <a:gd name="connsiteX3" fmla="*/ 1911915 w 1957590"/>
                  <a:gd name="connsiteY3" fmla="*/ 0 h 456753"/>
                  <a:gd name="connsiteX4" fmla="*/ 1944212 w 1957590"/>
                  <a:gd name="connsiteY4" fmla="*/ 13378 h 456753"/>
                  <a:gd name="connsiteX5" fmla="*/ 1957590 w 1957590"/>
                  <a:gd name="connsiteY5" fmla="*/ 45675 h 456753"/>
                  <a:gd name="connsiteX6" fmla="*/ 1957590 w 1957590"/>
                  <a:gd name="connsiteY6" fmla="*/ 411078 h 456753"/>
                  <a:gd name="connsiteX7" fmla="*/ 1944212 w 1957590"/>
                  <a:gd name="connsiteY7" fmla="*/ 443375 h 456753"/>
                  <a:gd name="connsiteX8" fmla="*/ 1911915 w 1957590"/>
                  <a:gd name="connsiteY8" fmla="*/ 456753 h 456753"/>
                  <a:gd name="connsiteX9" fmla="*/ 45675 w 1957590"/>
                  <a:gd name="connsiteY9" fmla="*/ 456753 h 456753"/>
                  <a:gd name="connsiteX10" fmla="*/ 13378 w 1957590"/>
                  <a:gd name="connsiteY10" fmla="*/ 443375 h 456753"/>
                  <a:gd name="connsiteX11" fmla="*/ 0 w 1957590"/>
                  <a:gd name="connsiteY11" fmla="*/ 411078 h 456753"/>
                  <a:gd name="connsiteX12" fmla="*/ 0 w 1957590"/>
                  <a:gd name="connsiteY12" fmla="*/ 45675 h 45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57590" h="456753">
                    <a:moveTo>
                      <a:pt x="0" y="45675"/>
                    </a:moveTo>
                    <a:cubicBezTo>
                      <a:pt x="0" y="33561"/>
                      <a:pt x="4812" y="21944"/>
                      <a:pt x="13378" y="13378"/>
                    </a:cubicBezTo>
                    <a:cubicBezTo>
                      <a:pt x="21944" y="4812"/>
                      <a:pt x="33561" y="0"/>
                      <a:pt x="45675" y="0"/>
                    </a:cubicBezTo>
                    <a:lnTo>
                      <a:pt x="1911915" y="0"/>
                    </a:lnTo>
                    <a:cubicBezTo>
                      <a:pt x="1924029" y="0"/>
                      <a:pt x="1935646" y="4812"/>
                      <a:pt x="1944212" y="13378"/>
                    </a:cubicBezTo>
                    <a:cubicBezTo>
                      <a:pt x="1952778" y="21944"/>
                      <a:pt x="1957590" y="33561"/>
                      <a:pt x="1957590" y="45675"/>
                    </a:cubicBezTo>
                    <a:lnTo>
                      <a:pt x="1957590" y="411078"/>
                    </a:lnTo>
                    <a:cubicBezTo>
                      <a:pt x="1957590" y="423192"/>
                      <a:pt x="1952778" y="434809"/>
                      <a:pt x="1944212" y="443375"/>
                    </a:cubicBezTo>
                    <a:cubicBezTo>
                      <a:pt x="1935646" y="451941"/>
                      <a:pt x="1924029" y="456753"/>
                      <a:pt x="1911915" y="456753"/>
                    </a:cubicBezTo>
                    <a:lnTo>
                      <a:pt x="45675" y="456753"/>
                    </a:lnTo>
                    <a:cubicBezTo>
                      <a:pt x="33561" y="456753"/>
                      <a:pt x="21944" y="451941"/>
                      <a:pt x="13378" y="443375"/>
                    </a:cubicBezTo>
                    <a:cubicBezTo>
                      <a:pt x="4812" y="434809"/>
                      <a:pt x="0" y="423192"/>
                      <a:pt x="0" y="411078"/>
                    </a:cubicBezTo>
                    <a:lnTo>
                      <a:pt x="0" y="45675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6718" tIns="66718" rIns="66718" bIns="66718" numCol="1" spcCol="1270" anchor="ctr" anchorCtr="0">
                <a:noAutofit/>
              </a:bodyPr>
              <a:lstStyle/>
              <a:p>
                <a:pPr lvl="0" algn="ctr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kern="1200" dirty="0" smtClean="0"/>
                  <a:t>Define Problem</a:t>
                </a:r>
                <a:endParaRPr lang="en-US" sz="1100" kern="1200" dirty="0"/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6336129" y="1248528"/>
                <a:ext cx="205540" cy="171283"/>
              </a:xfrm>
              <a:custGeom>
                <a:avLst/>
                <a:gdLst>
                  <a:gd name="connsiteX0" fmla="*/ 0 w 171282"/>
                  <a:gd name="connsiteY0" fmla="*/ 41108 h 205539"/>
                  <a:gd name="connsiteX1" fmla="*/ 85641 w 171282"/>
                  <a:gd name="connsiteY1" fmla="*/ 41108 h 205539"/>
                  <a:gd name="connsiteX2" fmla="*/ 85641 w 171282"/>
                  <a:gd name="connsiteY2" fmla="*/ 0 h 205539"/>
                  <a:gd name="connsiteX3" fmla="*/ 171282 w 171282"/>
                  <a:gd name="connsiteY3" fmla="*/ 102770 h 205539"/>
                  <a:gd name="connsiteX4" fmla="*/ 85641 w 171282"/>
                  <a:gd name="connsiteY4" fmla="*/ 205539 h 205539"/>
                  <a:gd name="connsiteX5" fmla="*/ 85641 w 171282"/>
                  <a:gd name="connsiteY5" fmla="*/ 164431 h 205539"/>
                  <a:gd name="connsiteX6" fmla="*/ 0 w 171282"/>
                  <a:gd name="connsiteY6" fmla="*/ 164431 h 205539"/>
                  <a:gd name="connsiteX7" fmla="*/ 0 w 171282"/>
                  <a:gd name="connsiteY7" fmla="*/ 41108 h 2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282" h="205539">
                    <a:moveTo>
                      <a:pt x="137025" y="1"/>
                    </a:moveTo>
                    <a:lnTo>
                      <a:pt x="137025" y="102770"/>
                    </a:lnTo>
                    <a:lnTo>
                      <a:pt x="171282" y="102769"/>
                    </a:lnTo>
                    <a:lnTo>
                      <a:pt x="85641" y="205538"/>
                    </a:lnTo>
                    <a:lnTo>
                      <a:pt x="0" y="102770"/>
                    </a:lnTo>
                    <a:lnTo>
                      <a:pt x="34257" y="102770"/>
                    </a:lnTo>
                    <a:lnTo>
                      <a:pt x="34257" y="1"/>
                    </a:lnTo>
                    <a:lnTo>
                      <a:pt x="137025" y="1"/>
                    </a:lnTo>
                    <a:close/>
                  </a:path>
                </a:pathLst>
              </a:custGeom>
            </p:spPr>
            <p:style>
              <a:lnRef idx="0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1109" tIns="1" rIns="41108" bIns="51385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00" kern="1200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5460104" y="1448358"/>
                <a:ext cx="1957590" cy="456753"/>
              </a:xfrm>
              <a:custGeom>
                <a:avLst/>
                <a:gdLst>
                  <a:gd name="connsiteX0" fmla="*/ 0 w 1957590"/>
                  <a:gd name="connsiteY0" fmla="*/ 45675 h 456753"/>
                  <a:gd name="connsiteX1" fmla="*/ 13378 w 1957590"/>
                  <a:gd name="connsiteY1" fmla="*/ 13378 h 456753"/>
                  <a:gd name="connsiteX2" fmla="*/ 45675 w 1957590"/>
                  <a:gd name="connsiteY2" fmla="*/ 0 h 456753"/>
                  <a:gd name="connsiteX3" fmla="*/ 1911915 w 1957590"/>
                  <a:gd name="connsiteY3" fmla="*/ 0 h 456753"/>
                  <a:gd name="connsiteX4" fmla="*/ 1944212 w 1957590"/>
                  <a:gd name="connsiteY4" fmla="*/ 13378 h 456753"/>
                  <a:gd name="connsiteX5" fmla="*/ 1957590 w 1957590"/>
                  <a:gd name="connsiteY5" fmla="*/ 45675 h 456753"/>
                  <a:gd name="connsiteX6" fmla="*/ 1957590 w 1957590"/>
                  <a:gd name="connsiteY6" fmla="*/ 411078 h 456753"/>
                  <a:gd name="connsiteX7" fmla="*/ 1944212 w 1957590"/>
                  <a:gd name="connsiteY7" fmla="*/ 443375 h 456753"/>
                  <a:gd name="connsiteX8" fmla="*/ 1911915 w 1957590"/>
                  <a:gd name="connsiteY8" fmla="*/ 456753 h 456753"/>
                  <a:gd name="connsiteX9" fmla="*/ 45675 w 1957590"/>
                  <a:gd name="connsiteY9" fmla="*/ 456753 h 456753"/>
                  <a:gd name="connsiteX10" fmla="*/ 13378 w 1957590"/>
                  <a:gd name="connsiteY10" fmla="*/ 443375 h 456753"/>
                  <a:gd name="connsiteX11" fmla="*/ 0 w 1957590"/>
                  <a:gd name="connsiteY11" fmla="*/ 411078 h 456753"/>
                  <a:gd name="connsiteX12" fmla="*/ 0 w 1957590"/>
                  <a:gd name="connsiteY12" fmla="*/ 45675 h 45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57590" h="456753">
                    <a:moveTo>
                      <a:pt x="0" y="45675"/>
                    </a:moveTo>
                    <a:cubicBezTo>
                      <a:pt x="0" y="33561"/>
                      <a:pt x="4812" y="21944"/>
                      <a:pt x="13378" y="13378"/>
                    </a:cubicBezTo>
                    <a:cubicBezTo>
                      <a:pt x="21944" y="4812"/>
                      <a:pt x="33561" y="0"/>
                      <a:pt x="45675" y="0"/>
                    </a:cubicBezTo>
                    <a:lnTo>
                      <a:pt x="1911915" y="0"/>
                    </a:lnTo>
                    <a:cubicBezTo>
                      <a:pt x="1924029" y="0"/>
                      <a:pt x="1935646" y="4812"/>
                      <a:pt x="1944212" y="13378"/>
                    </a:cubicBezTo>
                    <a:cubicBezTo>
                      <a:pt x="1952778" y="21944"/>
                      <a:pt x="1957590" y="33561"/>
                      <a:pt x="1957590" y="45675"/>
                    </a:cubicBezTo>
                    <a:lnTo>
                      <a:pt x="1957590" y="411078"/>
                    </a:lnTo>
                    <a:cubicBezTo>
                      <a:pt x="1957590" y="423192"/>
                      <a:pt x="1952778" y="434809"/>
                      <a:pt x="1944212" y="443375"/>
                    </a:cubicBezTo>
                    <a:cubicBezTo>
                      <a:pt x="1935646" y="451941"/>
                      <a:pt x="1924029" y="456753"/>
                      <a:pt x="1911915" y="456753"/>
                    </a:cubicBezTo>
                    <a:lnTo>
                      <a:pt x="45675" y="456753"/>
                    </a:lnTo>
                    <a:cubicBezTo>
                      <a:pt x="33561" y="456753"/>
                      <a:pt x="21944" y="451941"/>
                      <a:pt x="13378" y="443375"/>
                    </a:cubicBezTo>
                    <a:cubicBezTo>
                      <a:pt x="4812" y="434809"/>
                      <a:pt x="0" y="423192"/>
                      <a:pt x="0" y="411078"/>
                    </a:cubicBezTo>
                    <a:lnTo>
                      <a:pt x="0" y="45675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431962"/>
                  <a:satOff val="-32838"/>
                  <a:lumOff val="2831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6718" tIns="66718" rIns="66718" bIns="66718" numCol="1" spcCol="1270" anchor="ctr" anchorCtr="0">
                <a:noAutofit/>
              </a:bodyPr>
              <a:lstStyle/>
              <a:p>
                <a:pPr lvl="0" algn="ctr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kern="1200" dirty="0" smtClean="0"/>
                  <a:t>Articulate objectives</a:t>
                </a:r>
                <a:endParaRPr lang="en-US" sz="1100" kern="1200" dirty="0"/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6336129" y="1933658"/>
                <a:ext cx="205540" cy="171283"/>
              </a:xfrm>
              <a:custGeom>
                <a:avLst/>
                <a:gdLst>
                  <a:gd name="connsiteX0" fmla="*/ 0 w 171282"/>
                  <a:gd name="connsiteY0" fmla="*/ 41108 h 205539"/>
                  <a:gd name="connsiteX1" fmla="*/ 85641 w 171282"/>
                  <a:gd name="connsiteY1" fmla="*/ 41108 h 205539"/>
                  <a:gd name="connsiteX2" fmla="*/ 85641 w 171282"/>
                  <a:gd name="connsiteY2" fmla="*/ 0 h 205539"/>
                  <a:gd name="connsiteX3" fmla="*/ 171282 w 171282"/>
                  <a:gd name="connsiteY3" fmla="*/ 102770 h 205539"/>
                  <a:gd name="connsiteX4" fmla="*/ 85641 w 171282"/>
                  <a:gd name="connsiteY4" fmla="*/ 205539 h 205539"/>
                  <a:gd name="connsiteX5" fmla="*/ 85641 w 171282"/>
                  <a:gd name="connsiteY5" fmla="*/ 164431 h 205539"/>
                  <a:gd name="connsiteX6" fmla="*/ 0 w 171282"/>
                  <a:gd name="connsiteY6" fmla="*/ 164431 h 205539"/>
                  <a:gd name="connsiteX7" fmla="*/ 0 w 171282"/>
                  <a:gd name="connsiteY7" fmla="*/ 41108 h 2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282" h="205539">
                    <a:moveTo>
                      <a:pt x="137025" y="1"/>
                    </a:moveTo>
                    <a:lnTo>
                      <a:pt x="137025" y="102770"/>
                    </a:lnTo>
                    <a:lnTo>
                      <a:pt x="171282" y="102769"/>
                    </a:lnTo>
                    <a:lnTo>
                      <a:pt x="85641" y="205538"/>
                    </a:lnTo>
                    <a:lnTo>
                      <a:pt x="0" y="102770"/>
                    </a:lnTo>
                    <a:lnTo>
                      <a:pt x="34257" y="102770"/>
                    </a:lnTo>
                    <a:lnTo>
                      <a:pt x="34257" y="1"/>
                    </a:lnTo>
                    <a:lnTo>
                      <a:pt x="137025" y="1"/>
                    </a:lnTo>
                    <a:close/>
                  </a:path>
                </a:pathLst>
              </a:custGeom>
            </p:spPr>
            <p:style>
              <a:lnRef idx="0">
                <a:schemeClr val="accent2">
                  <a:shade val="90000"/>
                  <a:hueOff val="599863"/>
                  <a:satOff val="-43375"/>
                  <a:lumOff val="30902"/>
                  <a:alphaOff val="0"/>
                </a:schemeClr>
              </a:lnRef>
              <a:fillRef idx="1">
                <a:schemeClr val="accent2">
                  <a:shade val="90000"/>
                  <a:hueOff val="599863"/>
                  <a:satOff val="-43375"/>
                  <a:lumOff val="30902"/>
                  <a:alphaOff val="0"/>
                </a:schemeClr>
              </a:fillRef>
              <a:effectRef idx="0">
                <a:schemeClr val="accent2">
                  <a:shade val="90000"/>
                  <a:hueOff val="599863"/>
                  <a:satOff val="-43375"/>
                  <a:lumOff val="3090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1109" tIns="1" rIns="41108" bIns="51385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00" kern="1200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5460104" y="2133488"/>
                <a:ext cx="1957590" cy="456753"/>
              </a:xfrm>
              <a:custGeom>
                <a:avLst/>
                <a:gdLst>
                  <a:gd name="connsiteX0" fmla="*/ 0 w 1957590"/>
                  <a:gd name="connsiteY0" fmla="*/ 45675 h 456753"/>
                  <a:gd name="connsiteX1" fmla="*/ 13378 w 1957590"/>
                  <a:gd name="connsiteY1" fmla="*/ 13378 h 456753"/>
                  <a:gd name="connsiteX2" fmla="*/ 45675 w 1957590"/>
                  <a:gd name="connsiteY2" fmla="*/ 0 h 456753"/>
                  <a:gd name="connsiteX3" fmla="*/ 1911915 w 1957590"/>
                  <a:gd name="connsiteY3" fmla="*/ 0 h 456753"/>
                  <a:gd name="connsiteX4" fmla="*/ 1944212 w 1957590"/>
                  <a:gd name="connsiteY4" fmla="*/ 13378 h 456753"/>
                  <a:gd name="connsiteX5" fmla="*/ 1957590 w 1957590"/>
                  <a:gd name="connsiteY5" fmla="*/ 45675 h 456753"/>
                  <a:gd name="connsiteX6" fmla="*/ 1957590 w 1957590"/>
                  <a:gd name="connsiteY6" fmla="*/ 411078 h 456753"/>
                  <a:gd name="connsiteX7" fmla="*/ 1944212 w 1957590"/>
                  <a:gd name="connsiteY7" fmla="*/ 443375 h 456753"/>
                  <a:gd name="connsiteX8" fmla="*/ 1911915 w 1957590"/>
                  <a:gd name="connsiteY8" fmla="*/ 456753 h 456753"/>
                  <a:gd name="connsiteX9" fmla="*/ 45675 w 1957590"/>
                  <a:gd name="connsiteY9" fmla="*/ 456753 h 456753"/>
                  <a:gd name="connsiteX10" fmla="*/ 13378 w 1957590"/>
                  <a:gd name="connsiteY10" fmla="*/ 443375 h 456753"/>
                  <a:gd name="connsiteX11" fmla="*/ 0 w 1957590"/>
                  <a:gd name="connsiteY11" fmla="*/ 411078 h 456753"/>
                  <a:gd name="connsiteX12" fmla="*/ 0 w 1957590"/>
                  <a:gd name="connsiteY12" fmla="*/ 45675 h 45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57590" h="456753">
                    <a:moveTo>
                      <a:pt x="0" y="45675"/>
                    </a:moveTo>
                    <a:cubicBezTo>
                      <a:pt x="0" y="33561"/>
                      <a:pt x="4812" y="21944"/>
                      <a:pt x="13378" y="13378"/>
                    </a:cubicBezTo>
                    <a:cubicBezTo>
                      <a:pt x="21944" y="4812"/>
                      <a:pt x="33561" y="0"/>
                      <a:pt x="45675" y="0"/>
                    </a:cubicBezTo>
                    <a:lnTo>
                      <a:pt x="1911915" y="0"/>
                    </a:lnTo>
                    <a:cubicBezTo>
                      <a:pt x="1924029" y="0"/>
                      <a:pt x="1935646" y="4812"/>
                      <a:pt x="1944212" y="13378"/>
                    </a:cubicBezTo>
                    <a:cubicBezTo>
                      <a:pt x="1952778" y="21944"/>
                      <a:pt x="1957590" y="33561"/>
                      <a:pt x="1957590" y="45675"/>
                    </a:cubicBezTo>
                    <a:lnTo>
                      <a:pt x="1957590" y="411078"/>
                    </a:lnTo>
                    <a:cubicBezTo>
                      <a:pt x="1957590" y="423192"/>
                      <a:pt x="1952778" y="434809"/>
                      <a:pt x="1944212" y="443375"/>
                    </a:cubicBezTo>
                    <a:cubicBezTo>
                      <a:pt x="1935646" y="451941"/>
                      <a:pt x="1924029" y="456753"/>
                      <a:pt x="1911915" y="456753"/>
                    </a:cubicBezTo>
                    <a:lnTo>
                      <a:pt x="45675" y="456753"/>
                    </a:lnTo>
                    <a:cubicBezTo>
                      <a:pt x="33561" y="456753"/>
                      <a:pt x="21944" y="451941"/>
                      <a:pt x="13378" y="443375"/>
                    </a:cubicBezTo>
                    <a:cubicBezTo>
                      <a:pt x="4812" y="434809"/>
                      <a:pt x="0" y="423192"/>
                      <a:pt x="0" y="411078"/>
                    </a:cubicBezTo>
                    <a:lnTo>
                      <a:pt x="0" y="45675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863924"/>
                  <a:satOff val="-65676"/>
                  <a:lumOff val="5663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6718" tIns="66718" rIns="66718" bIns="66718" numCol="1" spcCol="1270" anchor="ctr" anchorCtr="0">
                <a:noAutofit/>
              </a:bodyPr>
              <a:lstStyle/>
              <a:p>
                <a:pPr lvl="0" algn="ctr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kern="1200" dirty="0" smtClean="0">
                    <a:solidFill>
                      <a:schemeClr val="tx1"/>
                    </a:solidFill>
                  </a:rPr>
                  <a:t>Identify alternatives</a:t>
                </a:r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6336129" y="2618788"/>
                <a:ext cx="205540" cy="171283"/>
              </a:xfrm>
              <a:custGeom>
                <a:avLst/>
                <a:gdLst>
                  <a:gd name="connsiteX0" fmla="*/ 0 w 171282"/>
                  <a:gd name="connsiteY0" fmla="*/ 41108 h 205539"/>
                  <a:gd name="connsiteX1" fmla="*/ 85641 w 171282"/>
                  <a:gd name="connsiteY1" fmla="*/ 41108 h 205539"/>
                  <a:gd name="connsiteX2" fmla="*/ 85641 w 171282"/>
                  <a:gd name="connsiteY2" fmla="*/ 0 h 205539"/>
                  <a:gd name="connsiteX3" fmla="*/ 171282 w 171282"/>
                  <a:gd name="connsiteY3" fmla="*/ 102770 h 205539"/>
                  <a:gd name="connsiteX4" fmla="*/ 85641 w 171282"/>
                  <a:gd name="connsiteY4" fmla="*/ 205539 h 205539"/>
                  <a:gd name="connsiteX5" fmla="*/ 85641 w 171282"/>
                  <a:gd name="connsiteY5" fmla="*/ 164431 h 205539"/>
                  <a:gd name="connsiteX6" fmla="*/ 0 w 171282"/>
                  <a:gd name="connsiteY6" fmla="*/ 164431 h 205539"/>
                  <a:gd name="connsiteX7" fmla="*/ 0 w 171282"/>
                  <a:gd name="connsiteY7" fmla="*/ 41108 h 2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282" h="205539">
                    <a:moveTo>
                      <a:pt x="137025" y="1"/>
                    </a:moveTo>
                    <a:lnTo>
                      <a:pt x="137025" y="102770"/>
                    </a:lnTo>
                    <a:lnTo>
                      <a:pt x="171282" y="102769"/>
                    </a:lnTo>
                    <a:lnTo>
                      <a:pt x="85641" y="205538"/>
                    </a:lnTo>
                    <a:lnTo>
                      <a:pt x="0" y="102770"/>
                    </a:lnTo>
                    <a:lnTo>
                      <a:pt x="34257" y="102770"/>
                    </a:lnTo>
                    <a:lnTo>
                      <a:pt x="34257" y="1"/>
                    </a:lnTo>
                    <a:lnTo>
                      <a:pt x="137025" y="1"/>
                    </a:lnTo>
                    <a:close/>
                  </a:path>
                </a:pathLst>
              </a:custGeom>
            </p:spPr>
            <p:style>
              <a:lnRef idx="0">
                <a:schemeClr val="accent2">
                  <a:shade val="90000"/>
                  <a:hueOff val="599863"/>
                  <a:satOff val="-43375"/>
                  <a:lumOff val="30902"/>
                  <a:alphaOff val="0"/>
                </a:schemeClr>
              </a:lnRef>
              <a:fillRef idx="1">
                <a:schemeClr val="accent2">
                  <a:shade val="90000"/>
                  <a:hueOff val="599863"/>
                  <a:satOff val="-43375"/>
                  <a:lumOff val="30902"/>
                  <a:alphaOff val="0"/>
                </a:schemeClr>
              </a:fillRef>
              <a:effectRef idx="0">
                <a:schemeClr val="accent2">
                  <a:shade val="90000"/>
                  <a:hueOff val="599863"/>
                  <a:satOff val="-43375"/>
                  <a:lumOff val="3090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1109" tIns="1" rIns="41108" bIns="51385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00" kern="1200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5460104" y="2818618"/>
                <a:ext cx="1957590" cy="456753"/>
              </a:xfrm>
              <a:custGeom>
                <a:avLst/>
                <a:gdLst>
                  <a:gd name="connsiteX0" fmla="*/ 0 w 1957590"/>
                  <a:gd name="connsiteY0" fmla="*/ 45675 h 456753"/>
                  <a:gd name="connsiteX1" fmla="*/ 13378 w 1957590"/>
                  <a:gd name="connsiteY1" fmla="*/ 13378 h 456753"/>
                  <a:gd name="connsiteX2" fmla="*/ 45675 w 1957590"/>
                  <a:gd name="connsiteY2" fmla="*/ 0 h 456753"/>
                  <a:gd name="connsiteX3" fmla="*/ 1911915 w 1957590"/>
                  <a:gd name="connsiteY3" fmla="*/ 0 h 456753"/>
                  <a:gd name="connsiteX4" fmla="*/ 1944212 w 1957590"/>
                  <a:gd name="connsiteY4" fmla="*/ 13378 h 456753"/>
                  <a:gd name="connsiteX5" fmla="*/ 1957590 w 1957590"/>
                  <a:gd name="connsiteY5" fmla="*/ 45675 h 456753"/>
                  <a:gd name="connsiteX6" fmla="*/ 1957590 w 1957590"/>
                  <a:gd name="connsiteY6" fmla="*/ 411078 h 456753"/>
                  <a:gd name="connsiteX7" fmla="*/ 1944212 w 1957590"/>
                  <a:gd name="connsiteY7" fmla="*/ 443375 h 456753"/>
                  <a:gd name="connsiteX8" fmla="*/ 1911915 w 1957590"/>
                  <a:gd name="connsiteY8" fmla="*/ 456753 h 456753"/>
                  <a:gd name="connsiteX9" fmla="*/ 45675 w 1957590"/>
                  <a:gd name="connsiteY9" fmla="*/ 456753 h 456753"/>
                  <a:gd name="connsiteX10" fmla="*/ 13378 w 1957590"/>
                  <a:gd name="connsiteY10" fmla="*/ 443375 h 456753"/>
                  <a:gd name="connsiteX11" fmla="*/ 0 w 1957590"/>
                  <a:gd name="connsiteY11" fmla="*/ 411078 h 456753"/>
                  <a:gd name="connsiteX12" fmla="*/ 0 w 1957590"/>
                  <a:gd name="connsiteY12" fmla="*/ 45675 h 45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57590" h="456753">
                    <a:moveTo>
                      <a:pt x="0" y="45675"/>
                    </a:moveTo>
                    <a:cubicBezTo>
                      <a:pt x="0" y="33561"/>
                      <a:pt x="4812" y="21944"/>
                      <a:pt x="13378" y="13378"/>
                    </a:cubicBezTo>
                    <a:cubicBezTo>
                      <a:pt x="21944" y="4812"/>
                      <a:pt x="33561" y="0"/>
                      <a:pt x="45675" y="0"/>
                    </a:cubicBezTo>
                    <a:lnTo>
                      <a:pt x="1911915" y="0"/>
                    </a:lnTo>
                    <a:cubicBezTo>
                      <a:pt x="1924029" y="0"/>
                      <a:pt x="1935646" y="4812"/>
                      <a:pt x="1944212" y="13378"/>
                    </a:cubicBezTo>
                    <a:cubicBezTo>
                      <a:pt x="1952778" y="21944"/>
                      <a:pt x="1957590" y="33561"/>
                      <a:pt x="1957590" y="45675"/>
                    </a:cubicBezTo>
                    <a:lnTo>
                      <a:pt x="1957590" y="411078"/>
                    </a:lnTo>
                    <a:cubicBezTo>
                      <a:pt x="1957590" y="423192"/>
                      <a:pt x="1952778" y="434809"/>
                      <a:pt x="1944212" y="443375"/>
                    </a:cubicBezTo>
                    <a:cubicBezTo>
                      <a:pt x="1935646" y="451941"/>
                      <a:pt x="1924029" y="456753"/>
                      <a:pt x="1911915" y="456753"/>
                    </a:cubicBezTo>
                    <a:lnTo>
                      <a:pt x="45675" y="456753"/>
                    </a:lnTo>
                    <a:cubicBezTo>
                      <a:pt x="33561" y="456753"/>
                      <a:pt x="21944" y="451941"/>
                      <a:pt x="13378" y="443375"/>
                    </a:cubicBezTo>
                    <a:cubicBezTo>
                      <a:pt x="4812" y="434809"/>
                      <a:pt x="0" y="423192"/>
                      <a:pt x="0" y="411078"/>
                    </a:cubicBezTo>
                    <a:lnTo>
                      <a:pt x="0" y="45675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431962"/>
                  <a:satOff val="-32838"/>
                  <a:lumOff val="2831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6718" tIns="66718" rIns="66718" bIns="66718" numCol="1" spcCol="1270" anchor="ctr" anchorCtr="0">
                <a:noAutofit/>
              </a:bodyPr>
              <a:lstStyle/>
              <a:p>
                <a:pPr lvl="0" algn="ctr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kern="1200" dirty="0" smtClean="0"/>
                  <a:t>Predict consequences</a:t>
                </a:r>
              </a:p>
            </p:txBody>
          </p:sp>
        </p:grpSp>
        <p:grpSp>
          <p:nvGrpSpPr>
            <p:cNvPr id="86" name="Group 4"/>
            <p:cNvGrpSpPr/>
            <p:nvPr/>
          </p:nvGrpSpPr>
          <p:grpSpPr>
            <a:xfrm>
              <a:off x="6538546" y="3541172"/>
              <a:ext cx="199610" cy="134684"/>
              <a:chOff x="1878429" y="1856789"/>
              <a:chExt cx="205539" cy="171282"/>
            </a:xfrm>
          </p:grpSpPr>
          <p:sp>
            <p:nvSpPr>
              <p:cNvPr id="93" name="Right Arrow 92"/>
              <p:cNvSpPr/>
              <p:nvPr/>
            </p:nvSpPr>
            <p:spPr>
              <a:xfrm rot="5400000">
                <a:off x="1895558" y="1839660"/>
                <a:ext cx="171282" cy="205539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2">
                  <a:shade val="90000"/>
                  <a:hueOff val="599863"/>
                  <a:satOff val="-43375"/>
                  <a:lumOff val="30902"/>
                  <a:alphaOff val="0"/>
                </a:schemeClr>
              </a:lnRef>
              <a:fillRef idx="1">
                <a:schemeClr val="accent2">
                  <a:shade val="90000"/>
                  <a:hueOff val="599863"/>
                  <a:satOff val="-43375"/>
                  <a:lumOff val="30902"/>
                  <a:alphaOff val="0"/>
                </a:schemeClr>
              </a:fillRef>
              <a:effectRef idx="0">
                <a:schemeClr val="accent2">
                  <a:shade val="90000"/>
                  <a:hueOff val="599863"/>
                  <a:satOff val="-43375"/>
                  <a:lumOff val="3090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4" name="Right Arrow 4"/>
              <p:cNvSpPr/>
              <p:nvPr/>
            </p:nvSpPr>
            <p:spPr>
              <a:xfrm>
                <a:off x="1919538" y="1856789"/>
                <a:ext cx="123323" cy="11989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00" kern="1200"/>
              </a:p>
            </p:txBody>
          </p:sp>
        </p:grpSp>
        <p:grpSp>
          <p:nvGrpSpPr>
            <p:cNvPr id="87" name="Group 29"/>
            <p:cNvGrpSpPr/>
            <p:nvPr/>
          </p:nvGrpSpPr>
          <p:grpSpPr>
            <a:xfrm>
              <a:off x="5013644" y="3583861"/>
              <a:ext cx="3271808" cy="2203201"/>
              <a:chOff x="4068604" y="3540607"/>
              <a:chExt cx="3368990" cy="2801874"/>
            </a:xfrm>
          </p:grpSpPr>
          <p:sp>
            <p:nvSpPr>
              <p:cNvPr id="88" name="Circular Arrow 87"/>
              <p:cNvSpPr/>
              <p:nvPr/>
            </p:nvSpPr>
            <p:spPr>
              <a:xfrm>
                <a:off x="4352162" y="3540607"/>
                <a:ext cx="2801874" cy="2801874"/>
              </a:xfrm>
              <a:prstGeom prst="circularArrow">
                <a:avLst>
                  <a:gd name="adj1" fmla="val 4668"/>
                  <a:gd name="adj2" fmla="val 272909"/>
                  <a:gd name="adj3" fmla="val 13801660"/>
                  <a:gd name="adj4" fmla="val 17405492"/>
                  <a:gd name="adj5" fmla="val 4847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9" name="Freeform 88"/>
              <p:cNvSpPr/>
              <p:nvPr/>
            </p:nvSpPr>
            <p:spPr>
              <a:xfrm>
                <a:off x="5074663" y="3702879"/>
                <a:ext cx="1356872" cy="335722"/>
              </a:xfrm>
              <a:custGeom>
                <a:avLst/>
                <a:gdLst>
                  <a:gd name="connsiteX0" fmla="*/ 0 w 1356872"/>
                  <a:gd name="connsiteY0" fmla="*/ 55955 h 335722"/>
                  <a:gd name="connsiteX1" fmla="*/ 16389 w 1356872"/>
                  <a:gd name="connsiteY1" fmla="*/ 16389 h 335722"/>
                  <a:gd name="connsiteX2" fmla="*/ 55955 w 1356872"/>
                  <a:gd name="connsiteY2" fmla="*/ 0 h 335722"/>
                  <a:gd name="connsiteX3" fmla="*/ 1300917 w 1356872"/>
                  <a:gd name="connsiteY3" fmla="*/ 0 h 335722"/>
                  <a:gd name="connsiteX4" fmla="*/ 1340483 w 1356872"/>
                  <a:gd name="connsiteY4" fmla="*/ 16389 h 335722"/>
                  <a:gd name="connsiteX5" fmla="*/ 1356872 w 1356872"/>
                  <a:gd name="connsiteY5" fmla="*/ 55955 h 335722"/>
                  <a:gd name="connsiteX6" fmla="*/ 1356872 w 1356872"/>
                  <a:gd name="connsiteY6" fmla="*/ 279767 h 335722"/>
                  <a:gd name="connsiteX7" fmla="*/ 1340483 w 1356872"/>
                  <a:gd name="connsiteY7" fmla="*/ 319333 h 335722"/>
                  <a:gd name="connsiteX8" fmla="*/ 1300917 w 1356872"/>
                  <a:gd name="connsiteY8" fmla="*/ 335722 h 335722"/>
                  <a:gd name="connsiteX9" fmla="*/ 55955 w 1356872"/>
                  <a:gd name="connsiteY9" fmla="*/ 335722 h 335722"/>
                  <a:gd name="connsiteX10" fmla="*/ 16389 w 1356872"/>
                  <a:gd name="connsiteY10" fmla="*/ 319333 h 335722"/>
                  <a:gd name="connsiteX11" fmla="*/ 0 w 1356872"/>
                  <a:gd name="connsiteY11" fmla="*/ 279767 h 335722"/>
                  <a:gd name="connsiteX12" fmla="*/ 0 w 1356872"/>
                  <a:gd name="connsiteY12" fmla="*/ 55955 h 33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6872" h="335722">
                    <a:moveTo>
                      <a:pt x="0" y="55955"/>
                    </a:moveTo>
                    <a:cubicBezTo>
                      <a:pt x="0" y="41115"/>
                      <a:pt x="5895" y="26882"/>
                      <a:pt x="16389" y="16389"/>
                    </a:cubicBezTo>
                    <a:cubicBezTo>
                      <a:pt x="26883" y="5895"/>
                      <a:pt x="41115" y="0"/>
                      <a:pt x="55955" y="0"/>
                    </a:cubicBezTo>
                    <a:lnTo>
                      <a:pt x="1300917" y="0"/>
                    </a:lnTo>
                    <a:cubicBezTo>
                      <a:pt x="1315757" y="0"/>
                      <a:pt x="1329990" y="5895"/>
                      <a:pt x="1340483" y="16389"/>
                    </a:cubicBezTo>
                    <a:cubicBezTo>
                      <a:pt x="1350977" y="26883"/>
                      <a:pt x="1356872" y="41115"/>
                      <a:pt x="1356872" y="55955"/>
                    </a:cubicBezTo>
                    <a:lnTo>
                      <a:pt x="1356872" y="279767"/>
                    </a:lnTo>
                    <a:cubicBezTo>
                      <a:pt x="1356872" y="294607"/>
                      <a:pt x="1350977" y="308840"/>
                      <a:pt x="1340483" y="319333"/>
                    </a:cubicBezTo>
                    <a:cubicBezTo>
                      <a:pt x="1329989" y="329827"/>
                      <a:pt x="1315757" y="335722"/>
                      <a:pt x="1300917" y="335722"/>
                    </a:cubicBezTo>
                    <a:lnTo>
                      <a:pt x="55955" y="335722"/>
                    </a:lnTo>
                    <a:cubicBezTo>
                      <a:pt x="41115" y="335722"/>
                      <a:pt x="26882" y="329827"/>
                      <a:pt x="16389" y="319333"/>
                    </a:cubicBezTo>
                    <a:cubicBezTo>
                      <a:pt x="5895" y="308839"/>
                      <a:pt x="0" y="294607"/>
                      <a:pt x="0" y="279767"/>
                    </a:cubicBezTo>
                    <a:lnTo>
                      <a:pt x="0" y="55955"/>
                    </a:lnTo>
                    <a:close/>
                  </a:path>
                </a:pathLst>
              </a:custGeom>
              <a:solidFill>
                <a:srgbClr val="00B0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729" tIns="69729" rIns="69729" bIns="69729" numCol="1" spcCol="1270" anchor="ctr" anchorCtr="0">
                <a:noAutofit/>
              </a:bodyPr>
              <a:lstStyle/>
              <a:p>
                <a:pPr lvl="0" algn="ctr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kern="1200" dirty="0" smtClean="0"/>
                  <a:t>Decide</a:t>
                </a:r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6080722" y="4708938"/>
                <a:ext cx="1356872" cy="335722"/>
              </a:xfrm>
              <a:custGeom>
                <a:avLst/>
                <a:gdLst>
                  <a:gd name="connsiteX0" fmla="*/ 0 w 1356872"/>
                  <a:gd name="connsiteY0" fmla="*/ 55955 h 335722"/>
                  <a:gd name="connsiteX1" fmla="*/ 16389 w 1356872"/>
                  <a:gd name="connsiteY1" fmla="*/ 16389 h 335722"/>
                  <a:gd name="connsiteX2" fmla="*/ 55955 w 1356872"/>
                  <a:gd name="connsiteY2" fmla="*/ 0 h 335722"/>
                  <a:gd name="connsiteX3" fmla="*/ 1300917 w 1356872"/>
                  <a:gd name="connsiteY3" fmla="*/ 0 h 335722"/>
                  <a:gd name="connsiteX4" fmla="*/ 1340483 w 1356872"/>
                  <a:gd name="connsiteY4" fmla="*/ 16389 h 335722"/>
                  <a:gd name="connsiteX5" fmla="*/ 1356872 w 1356872"/>
                  <a:gd name="connsiteY5" fmla="*/ 55955 h 335722"/>
                  <a:gd name="connsiteX6" fmla="*/ 1356872 w 1356872"/>
                  <a:gd name="connsiteY6" fmla="*/ 279767 h 335722"/>
                  <a:gd name="connsiteX7" fmla="*/ 1340483 w 1356872"/>
                  <a:gd name="connsiteY7" fmla="*/ 319333 h 335722"/>
                  <a:gd name="connsiteX8" fmla="*/ 1300917 w 1356872"/>
                  <a:gd name="connsiteY8" fmla="*/ 335722 h 335722"/>
                  <a:gd name="connsiteX9" fmla="*/ 55955 w 1356872"/>
                  <a:gd name="connsiteY9" fmla="*/ 335722 h 335722"/>
                  <a:gd name="connsiteX10" fmla="*/ 16389 w 1356872"/>
                  <a:gd name="connsiteY10" fmla="*/ 319333 h 335722"/>
                  <a:gd name="connsiteX11" fmla="*/ 0 w 1356872"/>
                  <a:gd name="connsiteY11" fmla="*/ 279767 h 335722"/>
                  <a:gd name="connsiteX12" fmla="*/ 0 w 1356872"/>
                  <a:gd name="connsiteY12" fmla="*/ 55955 h 33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6872" h="335722">
                    <a:moveTo>
                      <a:pt x="0" y="55955"/>
                    </a:moveTo>
                    <a:cubicBezTo>
                      <a:pt x="0" y="41115"/>
                      <a:pt x="5895" y="26882"/>
                      <a:pt x="16389" y="16389"/>
                    </a:cubicBezTo>
                    <a:cubicBezTo>
                      <a:pt x="26883" y="5895"/>
                      <a:pt x="41115" y="0"/>
                      <a:pt x="55955" y="0"/>
                    </a:cubicBezTo>
                    <a:lnTo>
                      <a:pt x="1300917" y="0"/>
                    </a:lnTo>
                    <a:cubicBezTo>
                      <a:pt x="1315757" y="0"/>
                      <a:pt x="1329990" y="5895"/>
                      <a:pt x="1340483" y="16389"/>
                    </a:cubicBezTo>
                    <a:cubicBezTo>
                      <a:pt x="1350977" y="26883"/>
                      <a:pt x="1356872" y="41115"/>
                      <a:pt x="1356872" y="55955"/>
                    </a:cubicBezTo>
                    <a:lnTo>
                      <a:pt x="1356872" y="279767"/>
                    </a:lnTo>
                    <a:cubicBezTo>
                      <a:pt x="1356872" y="294607"/>
                      <a:pt x="1350977" y="308840"/>
                      <a:pt x="1340483" y="319333"/>
                    </a:cubicBezTo>
                    <a:cubicBezTo>
                      <a:pt x="1329989" y="329827"/>
                      <a:pt x="1315757" y="335722"/>
                      <a:pt x="1300917" y="335722"/>
                    </a:cubicBezTo>
                    <a:lnTo>
                      <a:pt x="55955" y="335722"/>
                    </a:lnTo>
                    <a:cubicBezTo>
                      <a:pt x="41115" y="335722"/>
                      <a:pt x="26882" y="329827"/>
                      <a:pt x="16389" y="319333"/>
                    </a:cubicBezTo>
                    <a:cubicBezTo>
                      <a:pt x="5895" y="308839"/>
                      <a:pt x="0" y="294607"/>
                      <a:pt x="0" y="279767"/>
                    </a:cubicBezTo>
                    <a:lnTo>
                      <a:pt x="0" y="55955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729" tIns="69729" rIns="69729" bIns="69729" numCol="1" spcCol="1270" anchor="ctr" anchorCtr="0">
                <a:noAutofit/>
              </a:bodyPr>
              <a:lstStyle/>
              <a:p>
                <a:pPr lvl="0" algn="ctr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kern="1200" dirty="0" smtClean="0"/>
                  <a:t>Implement</a:t>
                </a:r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5074663" y="5714997"/>
                <a:ext cx="1356872" cy="335722"/>
              </a:xfrm>
              <a:custGeom>
                <a:avLst/>
                <a:gdLst>
                  <a:gd name="connsiteX0" fmla="*/ 0 w 1356872"/>
                  <a:gd name="connsiteY0" fmla="*/ 55955 h 335722"/>
                  <a:gd name="connsiteX1" fmla="*/ 16389 w 1356872"/>
                  <a:gd name="connsiteY1" fmla="*/ 16389 h 335722"/>
                  <a:gd name="connsiteX2" fmla="*/ 55955 w 1356872"/>
                  <a:gd name="connsiteY2" fmla="*/ 0 h 335722"/>
                  <a:gd name="connsiteX3" fmla="*/ 1300917 w 1356872"/>
                  <a:gd name="connsiteY3" fmla="*/ 0 h 335722"/>
                  <a:gd name="connsiteX4" fmla="*/ 1340483 w 1356872"/>
                  <a:gd name="connsiteY4" fmla="*/ 16389 h 335722"/>
                  <a:gd name="connsiteX5" fmla="*/ 1356872 w 1356872"/>
                  <a:gd name="connsiteY5" fmla="*/ 55955 h 335722"/>
                  <a:gd name="connsiteX6" fmla="*/ 1356872 w 1356872"/>
                  <a:gd name="connsiteY6" fmla="*/ 279767 h 335722"/>
                  <a:gd name="connsiteX7" fmla="*/ 1340483 w 1356872"/>
                  <a:gd name="connsiteY7" fmla="*/ 319333 h 335722"/>
                  <a:gd name="connsiteX8" fmla="*/ 1300917 w 1356872"/>
                  <a:gd name="connsiteY8" fmla="*/ 335722 h 335722"/>
                  <a:gd name="connsiteX9" fmla="*/ 55955 w 1356872"/>
                  <a:gd name="connsiteY9" fmla="*/ 335722 h 335722"/>
                  <a:gd name="connsiteX10" fmla="*/ 16389 w 1356872"/>
                  <a:gd name="connsiteY10" fmla="*/ 319333 h 335722"/>
                  <a:gd name="connsiteX11" fmla="*/ 0 w 1356872"/>
                  <a:gd name="connsiteY11" fmla="*/ 279767 h 335722"/>
                  <a:gd name="connsiteX12" fmla="*/ 0 w 1356872"/>
                  <a:gd name="connsiteY12" fmla="*/ 55955 h 33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6872" h="335722">
                    <a:moveTo>
                      <a:pt x="0" y="55955"/>
                    </a:moveTo>
                    <a:cubicBezTo>
                      <a:pt x="0" y="41115"/>
                      <a:pt x="5895" y="26882"/>
                      <a:pt x="16389" y="16389"/>
                    </a:cubicBezTo>
                    <a:cubicBezTo>
                      <a:pt x="26883" y="5895"/>
                      <a:pt x="41115" y="0"/>
                      <a:pt x="55955" y="0"/>
                    </a:cubicBezTo>
                    <a:lnTo>
                      <a:pt x="1300917" y="0"/>
                    </a:lnTo>
                    <a:cubicBezTo>
                      <a:pt x="1315757" y="0"/>
                      <a:pt x="1329990" y="5895"/>
                      <a:pt x="1340483" y="16389"/>
                    </a:cubicBezTo>
                    <a:cubicBezTo>
                      <a:pt x="1350977" y="26883"/>
                      <a:pt x="1356872" y="41115"/>
                      <a:pt x="1356872" y="55955"/>
                    </a:cubicBezTo>
                    <a:lnTo>
                      <a:pt x="1356872" y="279767"/>
                    </a:lnTo>
                    <a:cubicBezTo>
                      <a:pt x="1356872" y="294607"/>
                      <a:pt x="1350977" y="308840"/>
                      <a:pt x="1340483" y="319333"/>
                    </a:cubicBezTo>
                    <a:cubicBezTo>
                      <a:pt x="1329989" y="329827"/>
                      <a:pt x="1315757" y="335722"/>
                      <a:pt x="1300917" y="335722"/>
                    </a:cubicBezTo>
                    <a:lnTo>
                      <a:pt x="55955" y="335722"/>
                    </a:lnTo>
                    <a:cubicBezTo>
                      <a:pt x="41115" y="335722"/>
                      <a:pt x="26882" y="329827"/>
                      <a:pt x="16389" y="319333"/>
                    </a:cubicBezTo>
                    <a:cubicBezTo>
                      <a:pt x="5895" y="308839"/>
                      <a:pt x="0" y="294607"/>
                      <a:pt x="0" y="279767"/>
                    </a:cubicBezTo>
                    <a:lnTo>
                      <a:pt x="0" y="55955"/>
                    </a:lnTo>
                    <a:close/>
                  </a:path>
                </a:pathLst>
              </a:custGeom>
              <a:solidFill>
                <a:srgbClr val="00206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729" tIns="69729" rIns="69729" bIns="69729" numCol="1" spcCol="1270" anchor="ctr" anchorCtr="0">
                <a:noAutofit/>
              </a:bodyPr>
              <a:lstStyle/>
              <a:p>
                <a:pPr lvl="0" algn="ctr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kern="1200" dirty="0" smtClean="0"/>
                  <a:t>Monitor</a:t>
                </a:r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4068604" y="4708938"/>
                <a:ext cx="1356872" cy="335722"/>
              </a:xfrm>
              <a:custGeom>
                <a:avLst/>
                <a:gdLst>
                  <a:gd name="connsiteX0" fmla="*/ 0 w 1356872"/>
                  <a:gd name="connsiteY0" fmla="*/ 55955 h 335722"/>
                  <a:gd name="connsiteX1" fmla="*/ 16389 w 1356872"/>
                  <a:gd name="connsiteY1" fmla="*/ 16389 h 335722"/>
                  <a:gd name="connsiteX2" fmla="*/ 55955 w 1356872"/>
                  <a:gd name="connsiteY2" fmla="*/ 0 h 335722"/>
                  <a:gd name="connsiteX3" fmla="*/ 1300917 w 1356872"/>
                  <a:gd name="connsiteY3" fmla="*/ 0 h 335722"/>
                  <a:gd name="connsiteX4" fmla="*/ 1340483 w 1356872"/>
                  <a:gd name="connsiteY4" fmla="*/ 16389 h 335722"/>
                  <a:gd name="connsiteX5" fmla="*/ 1356872 w 1356872"/>
                  <a:gd name="connsiteY5" fmla="*/ 55955 h 335722"/>
                  <a:gd name="connsiteX6" fmla="*/ 1356872 w 1356872"/>
                  <a:gd name="connsiteY6" fmla="*/ 279767 h 335722"/>
                  <a:gd name="connsiteX7" fmla="*/ 1340483 w 1356872"/>
                  <a:gd name="connsiteY7" fmla="*/ 319333 h 335722"/>
                  <a:gd name="connsiteX8" fmla="*/ 1300917 w 1356872"/>
                  <a:gd name="connsiteY8" fmla="*/ 335722 h 335722"/>
                  <a:gd name="connsiteX9" fmla="*/ 55955 w 1356872"/>
                  <a:gd name="connsiteY9" fmla="*/ 335722 h 335722"/>
                  <a:gd name="connsiteX10" fmla="*/ 16389 w 1356872"/>
                  <a:gd name="connsiteY10" fmla="*/ 319333 h 335722"/>
                  <a:gd name="connsiteX11" fmla="*/ 0 w 1356872"/>
                  <a:gd name="connsiteY11" fmla="*/ 279767 h 335722"/>
                  <a:gd name="connsiteX12" fmla="*/ 0 w 1356872"/>
                  <a:gd name="connsiteY12" fmla="*/ 55955 h 33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6872" h="335722">
                    <a:moveTo>
                      <a:pt x="0" y="55955"/>
                    </a:moveTo>
                    <a:cubicBezTo>
                      <a:pt x="0" y="41115"/>
                      <a:pt x="5895" y="26882"/>
                      <a:pt x="16389" y="16389"/>
                    </a:cubicBezTo>
                    <a:cubicBezTo>
                      <a:pt x="26883" y="5895"/>
                      <a:pt x="41115" y="0"/>
                      <a:pt x="55955" y="0"/>
                    </a:cubicBezTo>
                    <a:lnTo>
                      <a:pt x="1300917" y="0"/>
                    </a:lnTo>
                    <a:cubicBezTo>
                      <a:pt x="1315757" y="0"/>
                      <a:pt x="1329990" y="5895"/>
                      <a:pt x="1340483" y="16389"/>
                    </a:cubicBezTo>
                    <a:cubicBezTo>
                      <a:pt x="1350977" y="26883"/>
                      <a:pt x="1356872" y="41115"/>
                      <a:pt x="1356872" y="55955"/>
                    </a:cubicBezTo>
                    <a:lnTo>
                      <a:pt x="1356872" y="279767"/>
                    </a:lnTo>
                    <a:cubicBezTo>
                      <a:pt x="1356872" y="294607"/>
                      <a:pt x="1350977" y="308840"/>
                      <a:pt x="1340483" y="319333"/>
                    </a:cubicBezTo>
                    <a:cubicBezTo>
                      <a:pt x="1329989" y="329827"/>
                      <a:pt x="1315757" y="335722"/>
                      <a:pt x="1300917" y="335722"/>
                    </a:cubicBezTo>
                    <a:lnTo>
                      <a:pt x="55955" y="335722"/>
                    </a:lnTo>
                    <a:cubicBezTo>
                      <a:pt x="41115" y="335722"/>
                      <a:pt x="26882" y="329827"/>
                      <a:pt x="16389" y="319333"/>
                    </a:cubicBezTo>
                    <a:cubicBezTo>
                      <a:pt x="5895" y="308839"/>
                      <a:pt x="0" y="294607"/>
                      <a:pt x="0" y="279767"/>
                    </a:cubicBezTo>
                    <a:lnTo>
                      <a:pt x="0" y="55955"/>
                    </a:lnTo>
                    <a:close/>
                  </a:path>
                </a:pathLst>
              </a:custGeom>
              <a:solidFill>
                <a:srgbClr val="7030A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729" tIns="69729" rIns="69729" bIns="69729" numCol="1" spcCol="1270" anchor="ctr" anchorCtr="0">
                <a:noAutofit/>
              </a:bodyPr>
              <a:lstStyle/>
              <a:p>
                <a:pPr lvl="0" algn="ctr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kern="1200" dirty="0" smtClean="0"/>
                  <a:t>Adjust</a:t>
                </a: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4724400" y="1143000"/>
            <a:ext cx="3657600" cy="5410200"/>
            <a:chOff x="4827443" y="685800"/>
            <a:chExt cx="3935557" cy="5791200"/>
          </a:xfrm>
        </p:grpSpPr>
        <p:sp>
          <p:nvSpPr>
            <p:cNvPr id="40" name="Rounded Rectangle 39"/>
            <p:cNvSpPr/>
            <p:nvPr/>
          </p:nvSpPr>
          <p:spPr>
            <a:xfrm>
              <a:off x="4827443" y="685800"/>
              <a:ext cx="3733800" cy="5791200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 anchorCtr="0">
              <a:noAutofit/>
            </a:bodyPr>
            <a:lstStyle/>
            <a:p>
              <a:pPr marL="6350" algn="ctr"/>
              <a:r>
                <a:rPr lang="en-US" sz="2000" dirty="0" smtClean="0"/>
                <a:t>Setup </a:t>
              </a:r>
            </a:p>
          </p:txBody>
        </p:sp>
        <p:grpSp>
          <p:nvGrpSpPr>
            <p:cNvPr id="41" name="Group 7"/>
            <p:cNvGrpSpPr/>
            <p:nvPr/>
          </p:nvGrpSpPr>
          <p:grpSpPr>
            <a:xfrm>
              <a:off x="4914900" y="1371600"/>
              <a:ext cx="3848100" cy="4913313"/>
              <a:chOff x="4914900" y="1371600"/>
              <a:chExt cx="3848100" cy="4913313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914900" y="1371600"/>
                <a:ext cx="3848100" cy="4913313"/>
              </a:xfrm>
              <a:prstGeom prst="rect">
                <a:avLst/>
              </a:prstGeom>
              <a:noFill/>
            </p:spPr>
          </p:sp>
          <p:sp>
            <p:nvSpPr>
              <p:cNvPr id="43" name="Freeform 42"/>
              <p:cNvSpPr/>
              <p:nvPr/>
            </p:nvSpPr>
            <p:spPr>
              <a:xfrm>
                <a:off x="5448299" y="1372199"/>
                <a:ext cx="2781301" cy="701730"/>
              </a:xfrm>
              <a:custGeom>
                <a:avLst/>
                <a:gdLst>
                  <a:gd name="connsiteX0" fmla="*/ 0 w 2781301"/>
                  <a:gd name="connsiteY0" fmla="*/ 70173 h 701730"/>
                  <a:gd name="connsiteX1" fmla="*/ 20553 w 2781301"/>
                  <a:gd name="connsiteY1" fmla="*/ 20553 h 701730"/>
                  <a:gd name="connsiteX2" fmla="*/ 70173 w 2781301"/>
                  <a:gd name="connsiteY2" fmla="*/ 0 h 701730"/>
                  <a:gd name="connsiteX3" fmla="*/ 2711128 w 2781301"/>
                  <a:gd name="connsiteY3" fmla="*/ 0 h 701730"/>
                  <a:gd name="connsiteX4" fmla="*/ 2760748 w 2781301"/>
                  <a:gd name="connsiteY4" fmla="*/ 20553 h 701730"/>
                  <a:gd name="connsiteX5" fmla="*/ 2781301 w 2781301"/>
                  <a:gd name="connsiteY5" fmla="*/ 70173 h 701730"/>
                  <a:gd name="connsiteX6" fmla="*/ 2781301 w 2781301"/>
                  <a:gd name="connsiteY6" fmla="*/ 631557 h 701730"/>
                  <a:gd name="connsiteX7" fmla="*/ 2760748 w 2781301"/>
                  <a:gd name="connsiteY7" fmla="*/ 681177 h 701730"/>
                  <a:gd name="connsiteX8" fmla="*/ 2711128 w 2781301"/>
                  <a:gd name="connsiteY8" fmla="*/ 701730 h 701730"/>
                  <a:gd name="connsiteX9" fmla="*/ 70173 w 2781301"/>
                  <a:gd name="connsiteY9" fmla="*/ 701730 h 701730"/>
                  <a:gd name="connsiteX10" fmla="*/ 20553 w 2781301"/>
                  <a:gd name="connsiteY10" fmla="*/ 681177 h 701730"/>
                  <a:gd name="connsiteX11" fmla="*/ 0 w 2781301"/>
                  <a:gd name="connsiteY11" fmla="*/ 631557 h 701730"/>
                  <a:gd name="connsiteX12" fmla="*/ 0 w 2781301"/>
                  <a:gd name="connsiteY12" fmla="*/ 70173 h 70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81301" h="701730">
                    <a:moveTo>
                      <a:pt x="0" y="70173"/>
                    </a:moveTo>
                    <a:cubicBezTo>
                      <a:pt x="0" y="51562"/>
                      <a:pt x="7393" y="33713"/>
                      <a:pt x="20553" y="20553"/>
                    </a:cubicBezTo>
                    <a:cubicBezTo>
                      <a:pt x="33713" y="7393"/>
                      <a:pt x="51562" y="0"/>
                      <a:pt x="70173" y="0"/>
                    </a:cubicBezTo>
                    <a:lnTo>
                      <a:pt x="2711128" y="0"/>
                    </a:lnTo>
                    <a:cubicBezTo>
                      <a:pt x="2729739" y="0"/>
                      <a:pt x="2747588" y="7393"/>
                      <a:pt x="2760748" y="20553"/>
                    </a:cubicBezTo>
                    <a:cubicBezTo>
                      <a:pt x="2773908" y="33713"/>
                      <a:pt x="2781301" y="51562"/>
                      <a:pt x="2781301" y="70173"/>
                    </a:cubicBezTo>
                    <a:lnTo>
                      <a:pt x="2781301" y="631557"/>
                    </a:lnTo>
                    <a:cubicBezTo>
                      <a:pt x="2781301" y="650168"/>
                      <a:pt x="2773908" y="668017"/>
                      <a:pt x="2760748" y="681177"/>
                    </a:cubicBezTo>
                    <a:cubicBezTo>
                      <a:pt x="2747588" y="694337"/>
                      <a:pt x="2729739" y="701730"/>
                      <a:pt x="2711128" y="701730"/>
                    </a:cubicBezTo>
                    <a:lnTo>
                      <a:pt x="70173" y="701730"/>
                    </a:lnTo>
                    <a:cubicBezTo>
                      <a:pt x="51562" y="701730"/>
                      <a:pt x="33713" y="694337"/>
                      <a:pt x="20553" y="681177"/>
                    </a:cubicBezTo>
                    <a:cubicBezTo>
                      <a:pt x="7393" y="668017"/>
                      <a:pt x="0" y="650168"/>
                      <a:pt x="0" y="631557"/>
                    </a:cubicBezTo>
                    <a:lnTo>
                      <a:pt x="0" y="70173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9133" tIns="89133" rIns="89133" bIns="89133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kern="1200" dirty="0" smtClean="0"/>
                  <a:t>Define Problem</a:t>
                </a:r>
                <a:endParaRPr lang="en-US" sz="1800" kern="1200" dirty="0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6681060" y="2117788"/>
                <a:ext cx="315778" cy="263148"/>
              </a:xfrm>
              <a:custGeom>
                <a:avLst/>
                <a:gdLst>
                  <a:gd name="connsiteX0" fmla="*/ 0 w 263148"/>
                  <a:gd name="connsiteY0" fmla="*/ 63156 h 315778"/>
                  <a:gd name="connsiteX1" fmla="*/ 131574 w 263148"/>
                  <a:gd name="connsiteY1" fmla="*/ 63156 h 315778"/>
                  <a:gd name="connsiteX2" fmla="*/ 131574 w 263148"/>
                  <a:gd name="connsiteY2" fmla="*/ 0 h 315778"/>
                  <a:gd name="connsiteX3" fmla="*/ 263148 w 263148"/>
                  <a:gd name="connsiteY3" fmla="*/ 157889 h 315778"/>
                  <a:gd name="connsiteX4" fmla="*/ 131574 w 263148"/>
                  <a:gd name="connsiteY4" fmla="*/ 315778 h 315778"/>
                  <a:gd name="connsiteX5" fmla="*/ 131574 w 263148"/>
                  <a:gd name="connsiteY5" fmla="*/ 252622 h 315778"/>
                  <a:gd name="connsiteX6" fmla="*/ 0 w 263148"/>
                  <a:gd name="connsiteY6" fmla="*/ 252622 h 315778"/>
                  <a:gd name="connsiteX7" fmla="*/ 0 w 263148"/>
                  <a:gd name="connsiteY7" fmla="*/ 63156 h 31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148" h="315778">
                    <a:moveTo>
                      <a:pt x="210518" y="0"/>
                    </a:moveTo>
                    <a:lnTo>
                      <a:pt x="210518" y="157889"/>
                    </a:lnTo>
                    <a:lnTo>
                      <a:pt x="263148" y="157889"/>
                    </a:lnTo>
                    <a:lnTo>
                      <a:pt x="131574" y="315778"/>
                    </a:lnTo>
                    <a:lnTo>
                      <a:pt x="0" y="157889"/>
                    </a:lnTo>
                    <a:lnTo>
                      <a:pt x="52630" y="157889"/>
                    </a:lnTo>
                    <a:lnTo>
                      <a:pt x="52630" y="0"/>
                    </a:lnTo>
                    <a:lnTo>
                      <a:pt x="210518" y="0"/>
                    </a:lnTo>
                    <a:close/>
                  </a:path>
                </a:pathLst>
              </a:custGeom>
            </p:spPr>
            <p:style>
              <a:lnRef idx="0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156" tIns="0" rIns="63156" bIns="78944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300" kern="1200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5448299" y="2424795"/>
                <a:ext cx="2781301" cy="701730"/>
              </a:xfrm>
              <a:custGeom>
                <a:avLst/>
                <a:gdLst>
                  <a:gd name="connsiteX0" fmla="*/ 0 w 2781301"/>
                  <a:gd name="connsiteY0" fmla="*/ 70173 h 701730"/>
                  <a:gd name="connsiteX1" fmla="*/ 20553 w 2781301"/>
                  <a:gd name="connsiteY1" fmla="*/ 20553 h 701730"/>
                  <a:gd name="connsiteX2" fmla="*/ 70173 w 2781301"/>
                  <a:gd name="connsiteY2" fmla="*/ 0 h 701730"/>
                  <a:gd name="connsiteX3" fmla="*/ 2711128 w 2781301"/>
                  <a:gd name="connsiteY3" fmla="*/ 0 h 701730"/>
                  <a:gd name="connsiteX4" fmla="*/ 2760748 w 2781301"/>
                  <a:gd name="connsiteY4" fmla="*/ 20553 h 701730"/>
                  <a:gd name="connsiteX5" fmla="*/ 2781301 w 2781301"/>
                  <a:gd name="connsiteY5" fmla="*/ 70173 h 701730"/>
                  <a:gd name="connsiteX6" fmla="*/ 2781301 w 2781301"/>
                  <a:gd name="connsiteY6" fmla="*/ 631557 h 701730"/>
                  <a:gd name="connsiteX7" fmla="*/ 2760748 w 2781301"/>
                  <a:gd name="connsiteY7" fmla="*/ 681177 h 701730"/>
                  <a:gd name="connsiteX8" fmla="*/ 2711128 w 2781301"/>
                  <a:gd name="connsiteY8" fmla="*/ 701730 h 701730"/>
                  <a:gd name="connsiteX9" fmla="*/ 70173 w 2781301"/>
                  <a:gd name="connsiteY9" fmla="*/ 701730 h 701730"/>
                  <a:gd name="connsiteX10" fmla="*/ 20553 w 2781301"/>
                  <a:gd name="connsiteY10" fmla="*/ 681177 h 701730"/>
                  <a:gd name="connsiteX11" fmla="*/ 0 w 2781301"/>
                  <a:gd name="connsiteY11" fmla="*/ 631557 h 701730"/>
                  <a:gd name="connsiteX12" fmla="*/ 0 w 2781301"/>
                  <a:gd name="connsiteY12" fmla="*/ 70173 h 70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81301" h="701730">
                    <a:moveTo>
                      <a:pt x="0" y="70173"/>
                    </a:moveTo>
                    <a:cubicBezTo>
                      <a:pt x="0" y="51562"/>
                      <a:pt x="7393" y="33713"/>
                      <a:pt x="20553" y="20553"/>
                    </a:cubicBezTo>
                    <a:cubicBezTo>
                      <a:pt x="33713" y="7393"/>
                      <a:pt x="51562" y="0"/>
                      <a:pt x="70173" y="0"/>
                    </a:cubicBezTo>
                    <a:lnTo>
                      <a:pt x="2711128" y="0"/>
                    </a:lnTo>
                    <a:cubicBezTo>
                      <a:pt x="2729739" y="0"/>
                      <a:pt x="2747588" y="7393"/>
                      <a:pt x="2760748" y="20553"/>
                    </a:cubicBezTo>
                    <a:cubicBezTo>
                      <a:pt x="2773908" y="33713"/>
                      <a:pt x="2781301" y="51562"/>
                      <a:pt x="2781301" y="70173"/>
                    </a:cubicBezTo>
                    <a:lnTo>
                      <a:pt x="2781301" y="631557"/>
                    </a:lnTo>
                    <a:cubicBezTo>
                      <a:pt x="2781301" y="650168"/>
                      <a:pt x="2773908" y="668017"/>
                      <a:pt x="2760748" y="681177"/>
                    </a:cubicBezTo>
                    <a:cubicBezTo>
                      <a:pt x="2747588" y="694337"/>
                      <a:pt x="2729739" y="701730"/>
                      <a:pt x="2711128" y="701730"/>
                    </a:cubicBezTo>
                    <a:lnTo>
                      <a:pt x="70173" y="701730"/>
                    </a:lnTo>
                    <a:cubicBezTo>
                      <a:pt x="51562" y="701730"/>
                      <a:pt x="33713" y="694337"/>
                      <a:pt x="20553" y="681177"/>
                    </a:cubicBezTo>
                    <a:cubicBezTo>
                      <a:pt x="7393" y="668017"/>
                      <a:pt x="0" y="650168"/>
                      <a:pt x="0" y="631557"/>
                    </a:cubicBezTo>
                    <a:lnTo>
                      <a:pt x="0" y="70173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345569"/>
                  <a:satOff val="-26270"/>
                  <a:lumOff val="2265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9133" tIns="89133" rIns="89133" bIns="89133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kern="1200" dirty="0" smtClean="0"/>
                  <a:t>Articulate objectives</a:t>
                </a:r>
                <a:endParaRPr lang="en-US" sz="1800" kern="1200" dirty="0"/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6681060" y="3170383"/>
                <a:ext cx="315779" cy="263149"/>
              </a:xfrm>
              <a:custGeom>
                <a:avLst/>
                <a:gdLst>
                  <a:gd name="connsiteX0" fmla="*/ 0 w 263148"/>
                  <a:gd name="connsiteY0" fmla="*/ 63156 h 315778"/>
                  <a:gd name="connsiteX1" fmla="*/ 131574 w 263148"/>
                  <a:gd name="connsiteY1" fmla="*/ 63156 h 315778"/>
                  <a:gd name="connsiteX2" fmla="*/ 131574 w 263148"/>
                  <a:gd name="connsiteY2" fmla="*/ 0 h 315778"/>
                  <a:gd name="connsiteX3" fmla="*/ 263148 w 263148"/>
                  <a:gd name="connsiteY3" fmla="*/ 157889 h 315778"/>
                  <a:gd name="connsiteX4" fmla="*/ 131574 w 263148"/>
                  <a:gd name="connsiteY4" fmla="*/ 315778 h 315778"/>
                  <a:gd name="connsiteX5" fmla="*/ 131574 w 263148"/>
                  <a:gd name="connsiteY5" fmla="*/ 252622 h 315778"/>
                  <a:gd name="connsiteX6" fmla="*/ 0 w 263148"/>
                  <a:gd name="connsiteY6" fmla="*/ 252622 h 315778"/>
                  <a:gd name="connsiteX7" fmla="*/ 0 w 263148"/>
                  <a:gd name="connsiteY7" fmla="*/ 63156 h 31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148" h="315778">
                    <a:moveTo>
                      <a:pt x="210518" y="0"/>
                    </a:moveTo>
                    <a:lnTo>
                      <a:pt x="210518" y="157889"/>
                    </a:lnTo>
                    <a:lnTo>
                      <a:pt x="263148" y="157889"/>
                    </a:lnTo>
                    <a:lnTo>
                      <a:pt x="131574" y="315778"/>
                    </a:lnTo>
                    <a:lnTo>
                      <a:pt x="0" y="157889"/>
                    </a:lnTo>
                    <a:lnTo>
                      <a:pt x="52630" y="157889"/>
                    </a:lnTo>
                    <a:lnTo>
                      <a:pt x="52630" y="0"/>
                    </a:lnTo>
                    <a:lnTo>
                      <a:pt x="210518" y="0"/>
                    </a:lnTo>
                    <a:close/>
                  </a:path>
                </a:pathLst>
              </a:custGeom>
            </p:spPr>
            <p:style>
              <a:lnRef idx="0">
                <a:schemeClr val="accent2">
                  <a:shade val="90000"/>
                  <a:hueOff val="449897"/>
                  <a:satOff val="-32531"/>
                  <a:lumOff val="23176"/>
                  <a:alphaOff val="0"/>
                </a:schemeClr>
              </a:lnRef>
              <a:fillRef idx="1">
                <a:schemeClr val="accent2">
                  <a:shade val="90000"/>
                  <a:hueOff val="449897"/>
                  <a:satOff val="-32531"/>
                  <a:lumOff val="23176"/>
                  <a:alphaOff val="0"/>
                </a:schemeClr>
              </a:fillRef>
              <a:effectRef idx="0">
                <a:schemeClr val="accent2">
                  <a:shade val="90000"/>
                  <a:hueOff val="449897"/>
                  <a:satOff val="-32531"/>
                  <a:lumOff val="2317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156" tIns="1" rIns="63157" bIns="78944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300" kern="1200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5448299" y="3477391"/>
                <a:ext cx="2781301" cy="701730"/>
              </a:xfrm>
              <a:custGeom>
                <a:avLst/>
                <a:gdLst>
                  <a:gd name="connsiteX0" fmla="*/ 0 w 2781301"/>
                  <a:gd name="connsiteY0" fmla="*/ 70173 h 701730"/>
                  <a:gd name="connsiteX1" fmla="*/ 20553 w 2781301"/>
                  <a:gd name="connsiteY1" fmla="*/ 20553 h 701730"/>
                  <a:gd name="connsiteX2" fmla="*/ 70173 w 2781301"/>
                  <a:gd name="connsiteY2" fmla="*/ 0 h 701730"/>
                  <a:gd name="connsiteX3" fmla="*/ 2711128 w 2781301"/>
                  <a:gd name="connsiteY3" fmla="*/ 0 h 701730"/>
                  <a:gd name="connsiteX4" fmla="*/ 2760748 w 2781301"/>
                  <a:gd name="connsiteY4" fmla="*/ 20553 h 701730"/>
                  <a:gd name="connsiteX5" fmla="*/ 2781301 w 2781301"/>
                  <a:gd name="connsiteY5" fmla="*/ 70173 h 701730"/>
                  <a:gd name="connsiteX6" fmla="*/ 2781301 w 2781301"/>
                  <a:gd name="connsiteY6" fmla="*/ 631557 h 701730"/>
                  <a:gd name="connsiteX7" fmla="*/ 2760748 w 2781301"/>
                  <a:gd name="connsiteY7" fmla="*/ 681177 h 701730"/>
                  <a:gd name="connsiteX8" fmla="*/ 2711128 w 2781301"/>
                  <a:gd name="connsiteY8" fmla="*/ 701730 h 701730"/>
                  <a:gd name="connsiteX9" fmla="*/ 70173 w 2781301"/>
                  <a:gd name="connsiteY9" fmla="*/ 701730 h 701730"/>
                  <a:gd name="connsiteX10" fmla="*/ 20553 w 2781301"/>
                  <a:gd name="connsiteY10" fmla="*/ 681177 h 701730"/>
                  <a:gd name="connsiteX11" fmla="*/ 0 w 2781301"/>
                  <a:gd name="connsiteY11" fmla="*/ 631557 h 701730"/>
                  <a:gd name="connsiteX12" fmla="*/ 0 w 2781301"/>
                  <a:gd name="connsiteY12" fmla="*/ 70173 h 70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81301" h="701730">
                    <a:moveTo>
                      <a:pt x="0" y="70173"/>
                    </a:moveTo>
                    <a:cubicBezTo>
                      <a:pt x="0" y="51562"/>
                      <a:pt x="7393" y="33713"/>
                      <a:pt x="20553" y="20553"/>
                    </a:cubicBezTo>
                    <a:cubicBezTo>
                      <a:pt x="33713" y="7393"/>
                      <a:pt x="51562" y="0"/>
                      <a:pt x="70173" y="0"/>
                    </a:cubicBezTo>
                    <a:lnTo>
                      <a:pt x="2711128" y="0"/>
                    </a:lnTo>
                    <a:cubicBezTo>
                      <a:pt x="2729739" y="0"/>
                      <a:pt x="2747588" y="7393"/>
                      <a:pt x="2760748" y="20553"/>
                    </a:cubicBezTo>
                    <a:cubicBezTo>
                      <a:pt x="2773908" y="33713"/>
                      <a:pt x="2781301" y="51562"/>
                      <a:pt x="2781301" y="70173"/>
                    </a:cubicBezTo>
                    <a:lnTo>
                      <a:pt x="2781301" y="631557"/>
                    </a:lnTo>
                    <a:cubicBezTo>
                      <a:pt x="2781301" y="650168"/>
                      <a:pt x="2773908" y="668017"/>
                      <a:pt x="2760748" y="681177"/>
                    </a:cubicBezTo>
                    <a:cubicBezTo>
                      <a:pt x="2747588" y="694337"/>
                      <a:pt x="2729739" y="701730"/>
                      <a:pt x="2711128" y="701730"/>
                    </a:cubicBezTo>
                    <a:lnTo>
                      <a:pt x="70173" y="701730"/>
                    </a:lnTo>
                    <a:cubicBezTo>
                      <a:pt x="51562" y="701730"/>
                      <a:pt x="33713" y="694337"/>
                      <a:pt x="20553" y="681177"/>
                    </a:cubicBezTo>
                    <a:cubicBezTo>
                      <a:pt x="7393" y="668017"/>
                      <a:pt x="0" y="650168"/>
                      <a:pt x="0" y="631557"/>
                    </a:cubicBezTo>
                    <a:lnTo>
                      <a:pt x="0" y="70173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691139"/>
                  <a:satOff val="-52541"/>
                  <a:lumOff val="4531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9133" tIns="89133" rIns="89133" bIns="89133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kern="1200" dirty="0" smtClean="0">
                    <a:solidFill>
                      <a:schemeClr val="tx1"/>
                    </a:solidFill>
                  </a:rPr>
                  <a:t>Identify alternatives</a:t>
                </a:r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6681060" y="4222980"/>
                <a:ext cx="315778" cy="263148"/>
              </a:xfrm>
              <a:custGeom>
                <a:avLst/>
                <a:gdLst>
                  <a:gd name="connsiteX0" fmla="*/ 0 w 263148"/>
                  <a:gd name="connsiteY0" fmla="*/ 63156 h 315778"/>
                  <a:gd name="connsiteX1" fmla="*/ 131574 w 263148"/>
                  <a:gd name="connsiteY1" fmla="*/ 63156 h 315778"/>
                  <a:gd name="connsiteX2" fmla="*/ 131574 w 263148"/>
                  <a:gd name="connsiteY2" fmla="*/ 0 h 315778"/>
                  <a:gd name="connsiteX3" fmla="*/ 263148 w 263148"/>
                  <a:gd name="connsiteY3" fmla="*/ 157889 h 315778"/>
                  <a:gd name="connsiteX4" fmla="*/ 131574 w 263148"/>
                  <a:gd name="connsiteY4" fmla="*/ 315778 h 315778"/>
                  <a:gd name="connsiteX5" fmla="*/ 131574 w 263148"/>
                  <a:gd name="connsiteY5" fmla="*/ 252622 h 315778"/>
                  <a:gd name="connsiteX6" fmla="*/ 0 w 263148"/>
                  <a:gd name="connsiteY6" fmla="*/ 252622 h 315778"/>
                  <a:gd name="connsiteX7" fmla="*/ 0 w 263148"/>
                  <a:gd name="connsiteY7" fmla="*/ 63156 h 31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148" h="315778">
                    <a:moveTo>
                      <a:pt x="210518" y="0"/>
                    </a:moveTo>
                    <a:lnTo>
                      <a:pt x="210518" y="157889"/>
                    </a:lnTo>
                    <a:lnTo>
                      <a:pt x="263148" y="157889"/>
                    </a:lnTo>
                    <a:lnTo>
                      <a:pt x="131574" y="315778"/>
                    </a:lnTo>
                    <a:lnTo>
                      <a:pt x="0" y="157889"/>
                    </a:lnTo>
                    <a:lnTo>
                      <a:pt x="52630" y="157889"/>
                    </a:lnTo>
                    <a:lnTo>
                      <a:pt x="52630" y="0"/>
                    </a:lnTo>
                    <a:lnTo>
                      <a:pt x="210518" y="0"/>
                    </a:lnTo>
                    <a:close/>
                  </a:path>
                </a:pathLst>
              </a:custGeom>
            </p:spPr>
            <p:style>
              <a:lnRef idx="0">
                <a:schemeClr val="accent2">
                  <a:shade val="90000"/>
                  <a:hueOff val="899794"/>
                  <a:satOff val="-65063"/>
                  <a:lumOff val="46353"/>
                  <a:alphaOff val="0"/>
                </a:schemeClr>
              </a:lnRef>
              <a:fillRef idx="1">
                <a:schemeClr val="accent2">
                  <a:shade val="90000"/>
                  <a:hueOff val="899794"/>
                  <a:satOff val="-65063"/>
                  <a:lumOff val="46353"/>
                  <a:alphaOff val="0"/>
                </a:schemeClr>
              </a:fillRef>
              <a:effectRef idx="0">
                <a:schemeClr val="accent2">
                  <a:shade val="90000"/>
                  <a:hueOff val="899794"/>
                  <a:satOff val="-65063"/>
                  <a:lumOff val="4635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156" tIns="0" rIns="63156" bIns="78944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300" kern="1200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5448299" y="4529986"/>
                <a:ext cx="2781301" cy="701730"/>
              </a:xfrm>
              <a:custGeom>
                <a:avLst/>
                <a:gdLst>
                  <a:gd name="connsiteX0" fmla="*/ 0 w 2781301"/>
                  <a:gd name="connsiteY0" fmla="*/ 70173 h 701730"/>
                  <a:gd name="connsiteX1" fmla="*/ 20553 w 2781301"/>
                  <a:gd name="connsiteY1" fmla="*/ 20553 h 701730"/>
                  <a:gd name="connsiteX2" fmla="*/ 70173 w 2781301"/>
                  <a:gd name="connsiteY2" fmla="*/ 0 h 701730"/>
                  <a:gd name="connsiteX3" fmla="*/ 2711128 w 2781301"/>
                  <a:gd name="connsiteY3" fmla="*/ 0 h 701730"/>
                  <a:gd name="connsiteX4" fmla="*/ 2760748 w 2781301"/>
                  <a:gd name="connsiteY4" fmla="*/ 20553 h 701730"/>
                  <a:gd name="connsiteX5" fmla="*/ 2781301 w 2781301"/>
                  <a:gd name="connsiteY5" fmla="*/ 70173 h 701730"/>
                  <a:gd name="connsiteX6" fmla="*/ 2781301 w 2781301"/>
                  <a:gd name="connsiteY6" fmla="*/ 631557 h 701730"/>
                  <a:gd name="connsiteX7" fmla="*/ 2760748 w 2781301"/>
                  <a:gd name="connsiteY7" fmla="*/ 681177 h 701730"/>
                  <a:gd name="connsiteX8" fmla="*/ 2711128 w 2781301"/>
                  <a:gd name="connsiteY8" fmla="*/ 701730 h 701730"/>
                  <a:gd name="connsiteX9" fmla="*/ 70173 w 2781301"/>
                  <a:gd name="connsiteY9" fmla="*/ 701730 h 701730"/>
                  <a:gd name="connsiteX10" fmla="*/ 20553 w 2781301"/>
                  <a:gd name="connsiteY10" fmla="*/ 681177 h 701730"/>
                  <a:gd name="connsiteX11" fmla="*/ 0 w 2781301"/>
                  <a:gd name="connsiteY11" fmla="*/ 631557 h 701730"/>
                  <a:gd name="connsiteX12" fmla="*/ 0 w 2781301"/>
                  <a:gd name="connsiteY12" fmla="*/ 70173 h 70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81301" h="701730">
                    <a:moveTo>
                      <a:pt x="0" y="70173"/>
                    </a:moveTo>
                    <a:cubicBezTo>
                      <a:pt x="0" y="51562"/>
                      <a:pt x="7393" y="33713"/>
                      <a:pt x="20553" y="20553"/>
                    </a:cubicBezTo>
                    <a:cubicBezTo>
                      <a:pt x="33713" y="7393"/>
                      <a:pt x="51562" y="0"/>
                      <a:pt x="70173" y="0"/>
                    </a:cubicBezTo>
                    <a:lnTo>
                      <a:pt x="2711128" y="0"/>
                    </a:lnTo>
                    <a:cubicBezTo>
                      <a:pt x="2729739" y="0"/>
                      <a:pt x="2747588" y="7393"/>
                      <a:pt x="2760748" y="20553"/>
                    </a:cubicBezTo>
                    <a:cubicBezTo>
                      <a:pt x="2773908" y="33713"/>
                      <a:pt x="2781301" y="51562"/>
                      <a:pt x="2781301" y="70173"/>
                    </a:cubicBezTo>
                    <a:lnTo>
                      <a:pt x="2781301" y="631557"/>
                    </a:lnTo>
                    <a:cubicBezTo>
                      <a:pt x="2781301" y="650168"/>
                      <a:pt x="2773908" y="668017"/>
                      <a:pt x="2760748" y="681177"/>
                    </a:cubicBezTo>
                    <a:cubicBezTo>
                      <a:pt x="2747588" y="694337"/>
                      <a:pt x="2729739" y="701730"/>
                      <a:pt x="2711128" y="701730"/>
                    </a:cubicBezTo>
                    <a:lnTo>
                      <a:pt x="70173" y="701730"/>
                    </a:lnTo>
                    <a:cubicBezTo>
                      <a:pt x="51562" y="701730"/>
                      <a:pt x="33713" y="694337"/>
                      <a:pt x="20553" y="681177"/>
                    </a:cubicBezTo>
                    <a:cubicBezTo>
                      <a:pt x="7393" y="668017"/>
                      <a:pt x="0" y="650168"/>
                      <a:pt x="0" y="631557"/>
                    </a:cubicBezTo>
                    <a:lnTo>
                      <a:pt x="0" y="70173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691139"/>
                  <a:satOff val="-52541"/>
                  <a:lumOff val="4531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9133" tIns="89133" rIns="89133" bIns="89133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kern="1200" dirty="0" smtClean="0">
                    <a:solidFill>
                      <a:schemeClr val="tx1"/>
                    </a:solidFill>
                  </a:rPr>
                  <a:t>Predict consequences</a:t>
                </a:r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6681060" y="5275575"/>
                <a:ext cx="315778" cy="263148"/>
              </a:xfrm>
              <a:custGeom>
                <a:avLst/>
                <a:gdLst>
                  <a:gd name="connsiteX0" fmla="*/ 0 w 263148"/>
                  <a:gd name="connsiteY0" fmla="*/ 63156 h 315778"/>
                  <a:gd name="connsiteX1" fmla="*/ 131574 w 263148"/>
                  <a:gd name="connsiteY1" fmla="*/ 63156 h 315778"/>
                  <a:gd name="connsiteX2" fmla="*/ 131574 w 263148"/>
                  <a:gd name="connsiteY2" fmla="*/ 0 h 315778"/>
                  <a:gd name="connsiteX3" fmla="*/ 263148 w 263148"/>
                  <a:gd name="connsiteY3" fmla="*/ 157889 h 315778"/>
                  <a:gd name="connsiteX4" fmla="*/ 131574 w 263148"/>
                  <a:gd name="connsiteY4" fmla="*/ 315778 h 315778"/>
                  <a:gd name="connsiteX5" fmla="*/ 131574 w 263148"/>
                  <a:gd name="connsiteY5" fmla="*/ 252622 h 315778"/>
                  <a:gd name="connsiteX6" fmla="*/ 0 w 263148"/>
                  <a:gd name="connsiteY6" fmla="*/ 252622 h 315778"/>
                  <a:gd name="connsiteX7" fmla="*/ 0 w 263148"/>
                  <a:gd name="connsiteY7" fmla="*/ 63156 h 31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148" h="315778">
                    <a:moveTo>
                      <a:pt x="210518" y="0"/>
                    </a:moveTo>
                    <a:lnTo>
                      <a:pt x="210518" y="157889"/>
                    </a:lnTo>
                    <a:lnTo>
                      <a:pt x="263148" y="157889"/>
                    </a:lnTo>
                    <a:lnTo>
                      <a:pt x="131574" y="315778"/>
                    </a:lnTo>
                    <a:lnTo>
                      <a:pt x="0" y="157889"/>
                    </a:lnTo>
                    <a:lnTo>
                      <a:pt x="52630" y="157889"/>
                    </a:lnTo>
                    <a:lnTo>
                      <a:pt x="52630" y="0"/>
                    </a:lnTo>
                    <a:lnTo>
                      <a:pt x="210518" y="0"/>
                    </a:lnTo>
                    <a:close/>
                  </a:path>
                </a:pathLst>
              </a:custGeom>
            </p:spPr>
            <p:style>
              <a:lnRef idx="0">
                <a:schemeClr val="accent2">
                  <a:shade val="90000"/>
                  <a:hueOff val="449897"/>
                  <a:satOff val="-32531"/>
                  <a:lumOff val="23176"/>
                  <a:alphaOff val="0"/>
                </a:schemeClr>
              </a:lnRef>
              <a:fillRef idx="1">
                <a:schemeClr val="accent2">
                  <a:shade val="90000"/>
                  <a:hueOff val="449897"/>
                  <a:satOff val="-32531"/>
                  <a:lumOff val="23176"/>
                  <a:alphaOff val="0"/>
                </a:schemeClr>
              </a:fillRef>
              <a:effectRef idx="0">
                <a:schemeClr val="accent2">
                  <a:shade val="90000"/>
                  <a:hueOff val="449897"/>
                  <a:satOff val="-32531"/>
                  <a:lumOff val="2317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156" tIns="0" rIns="63156" bIns="78944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300" kern="1200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5448299" y="5582582"/>
                <a:ext cx="2781301" cy="701730"/>
              </a:xfrm>
              <a:custGeom>
                <a:avLst/>
                <a:gdLst>
                  <a:gd name="connsiteX0" fmla="*/ 0 w 2781301"/>
                  <a:gd name="connsiteY0" fmla="*/ 70173 h 701730"/>
                  <a:gd name="connsiteX1" fmla="*/ 20553 w 2781301"/>
                  <a:gd name="connsiteY1" fmla="*/ 20553 h 701730"/>
                  <a:gd name="connsiteX2" fmla="*/ 70173 w 2781301"/>
                  <a:gd name="connsiteY2" fmla="*/ 0 h 701730"/>
                  <a:gd name="connsiteX3" fmla="*/ 2711128 w 2781301"/>
                  <a:gd name="connsiteY3" fmla="*/ 0 h 701730"/>
                  <a:gd name="connsiteX4" fmla="*/ 2760748 w 2781301"/>
                  <a:gd name="connsiteY4" fmla="*/ 20553 h 701730"/>
                  <a:gd name="connsiteX5" fmla="*/ 2781301 w 2781301"/>
                  <a:gd name="connsiteY5" fmla="*/ 70173 h 701730"/>
                  <a:gd name="connsiteX6" fmla="*/ 2781301 w 2781301"/>
                  <a:gd name="connsiteY6" fmla="*/ 631557 h 701730"/>
                  <a:gd name="connsiteX7" fmla="*/ 2760748 w 2781301"/>
                  <a:gd name="connsiteY7" fmla="*/ 681177 h 701730"/>
                  <a:gd name="connsiteX8" fmla="*/ 2711128 w 2781301"/>
                  <a:gd name="connsiteY8" fmla="*/ 701730 h 701730"/>
                  <a:gd name="connsiteX9" fmla="*/ 70173 w 2781301"/>
                  <a:gd name="connsiteY9" fmla="*/ 701730 h 701730"/>
                  <a:gd name="connsiteX10" fmla="*/ 20553 w 2781301"/>
                  <a:gd name="connsiteY10" fmla="*/ 681177 h 701730"/>
                  <a:gd name="connsiteX11" fmla="*/ 0 w 2781301"/>
                  <a:gd name="connsiteY11" fmla="*/ 631557 h 701730"/>
                  <a:gd name="connsiteX12" fmla="*/ 0 w 2781301"/>
                  <a:gd name="connsiteY12" fmla="*/ 70173 h 70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81301" h="701730">
                    <a:moveTo>
                      <a:pt x="0" y="70173"/>
                    </a:moveTo>
                    <a:cubicBezTo>
                      <a:pt x="0" y="51562"/>
                      <a:pt x="7393" y="33713"/>
                      <a:pt x="20553" y="20553"/>
                    </a:cubicBezTo>
                    <a:cubicBezTo>
                      <a:pt x="33713" y="7393"/>
                      <a:pt x="51562" y="0"/>
                      <a:pt x="70173" y="0"/>
                    </a:cubicBezTo>
                    <a:lnTo>
                      <a:pt x="2711128" y="0"/>
                    </a:lnTo>
                    <a:cubicBezTo>
                      <a:pt x="2729739" y="0"/>
                      <a:pt x="2747588" y="7393"/>
                      <a:pt x="2760748" y="20553"/>
                    </a:cubicBezTo>
                    <a:cubicBezTo>
                      <a:pt x="2773908" y="33713"/>
                      <a:pt x="2781301" y="51562"/>
                      <a:pt x="2781301" y="70173"/>
                    </a:cubicBezTo>
                    <a:lnTo>
                      <a:pt x="2781301" y="631557"/>
                    </a:lnTo>
                    <a:cubicBezTo>
                      <a:pt x="2781301" y="650168"/>
                      <a:pt x="2773908" y="668017"/>
                      <a:pt x="2760748" y="681177"/>
                    </a:cubicBezTo>
                    <a:cubicBezTo>
                      <a:pt x="2747588" y="694337"/>
                      <a:pt x="2729739" y="701730"/>
                      <a:pt x="2711128" y="701730"/>
                    </a:cubicBezTo>
                    <a:lnTo>
                      <a:pt x="70173" y="701730"/>
                    </a:lnTo>
                    <a:cubicBezTo>
                      <a:pt x="51562" y="701730"/>
                      <a:pt x="33713" y="694337"/>
                      <a:pt x="20553" y="681177"/>
                    </a:cubicBezTo>
                    <a:cubicBezTo>
                      <a:pt x="7393" y="668017"/>
                      <a:pt x="0" y="650168"/>
                      <a:pt x="0" y="631557"/>
                    </a:cubicBezTo>
                    <a:lnTo>
                      <a:pt x="0" y="70173"/>
                    </a:lnTo>
                    <a:close/>
                  </a:path>
                </a:pathLst>
              </a:custGeom>
              <a:solidFill>
                <a:srgbClr val="00B0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345569"/>
                  <a:satOff val="-26270"/>
                  <a:lumOff val="2265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9133" tIns="89133" rIns="89133" bIns="89133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kern="1200" dirty="0" smtClean="0">
                    <a:solidFill>
                      <a:schemeClr val="tx1"/>
                    </a:solidFill>
                  </a:rPr>
                  <a:t>Decide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dirty="0" smtClean="0"/>
              <a:t>General features of 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dirty="0" smtClean="0"/>
              <a:t>Managed system is dynamic in response to environment and management</a:t>
            </a:r>
          </a:p>
          <a:p>
            <a:pPr marR="0" lvl="0" rtl="0"/>
            <a:r>
              <a:rPr lang="en-US" dirty="0" smtClean="0"/>
              <a:t>Environmental variation is only partially predictable (i.e., stochastic)</a:t>
            </a:r>
          </a:p>
          <a:p>
            <a:pPr marR="0" lvl="0" rtl="0"/>
            <a:r>
              <a:rPr lang="en-US" dirty="0" smtClean="0"/>
              <a:t>Periodic management can vary over time and has direct or indirect effects on the system state (e.g., size or distribution) or ecological processes (e.g., mortality or movement)</a:t>
            </a:r>
          </a:p>
          <a:p>
            <a:pPr marR="0" lvl="0" rtl="0"/>
            <a:r>
              <a:rPr lang="en-US" dirty="0" smtClean="0"/>
              <a:t>Uncertainty about system processes and the influence of management</a:t>
            </a:r>
          </a:p>
          <a:p>
            <a:pPr marR="0" lvl="0" rtl="0"/>
            <a:endParaRPr lang="en-US" dirty="0"/>
          </a:p>
        </p:txBody>
      </p:sp>
      <p:sp>
        <p:nvSpPr>
          <p:cNvPr id="7" name="Multiply 6"/>
          <p:cNvSpPr/>
          <p:nvPr/>
        </p:nvSpPr>
        <p:spPr>
          <a:xfrm>
            <a:off x="4114800" y="533400"/>
            <a:ext cx="1219200" cy="411956"/>
          </a:xfrm>
          <a:prstGeom prst="mathMultiply">
            <a:avLst/>
          </a:prstGeom>
          <a:solidFill>
            <a:srgbClr val="FF33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6350" algn="ctr"/>
            <a:endParaRPr lang="en-US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181600" y="457200"/>
            <a:ext cx="100540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SDM</a:t>
            </a:r>
            <a:endParaRPr lang="en-US" sz="28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1143000" y="3017044"/>
            <a:ext cx="1219200" cy="411956"/>
          </a:xfrm>
          <a:prstGeom prst="mathMultiply">
            <a:avLst/>
          </a:prstGeom>
          <a:solidFill>
            <a:srgbClr val="FF33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6350" algn="ctr"/>
            <a:endParaRPr lang="en-US" sz="1400" dirty="0" smtClean="0"/>
          </a:p>
        </p:txBody>
      </p:sp>
      <p:sp>
        <p:nvSpPr>
          <p:cNvPr id="12" name="Multiply 11"/>
          <p:cNvSpPr/>
          <p:nvPr/>
        </p:nvSpPr>
        <p:spPr>
          <a:xfrm>
            <a:off x="4114800" y="3048000"/>
            <a:ext cx="1447800" cy="408980"/>
          </a:xfrm>
          <a:prstGeom prst="mathMultiply">
            <a:avLst/>
          </a:prstGeom>
          <a:solidFill>
            <a:srgbClr val="FF33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6350" algn="ctr"/>
            <a:endParaRPr lang="en-US" sz="1400" dirty="0" smtClean="0"/>
          </a:p>
        </p:txBody>
      </p:sp>
      <p:sp>
        <p:nvSpPr>
          <p:cNvPr id="13" name="Multiply 12"/>
          <p:cNvSpPr/>
          <p:nvPr/>
        </p:nvSpPr>
        <p:spPr>
          <a:xfrm>
            <a:off x="5105400" y="3048000"/>
            <a:ext cx="1447800" cy="408980"/>
          </a:xfrm>
          <a:prstGeom prst="mathMultiply">
            <a:avLst/>
          </a:prstGeom>
          <a:solidFill>
            <a:srgbClr val="FF33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6350" algn="ctr"/>
            <a:endParaRPr lang="en-US" sz="1400" dirty="0" smtClean="0"/>
          </a:p>
        </p:txBody>
      </p:sp>
      <p:sp>
        <p:nvSpPr>
          <p:cNvPr id="14" name="Multiply 13"/>
          <p:cNvSpPr/>
          <p:nvPr/>
        </p:nvSpPr>
        <p:spPr>
          <a:xfrm>
            <a:off x="5943600" y="3048000"/>
            <a:ext cx="1447800" cy="408980"/>
          </a:xfrm>
          <a:prstGeom prst="mathMultiply">
            <a:avLst/>
          </a:prstGeom>
          <a:solidFill>
            <a:srgbClr val="FF33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6350" algn="ctr"/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Misconceptions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dirty="0" smtClean="0"/>
              <a:t>Not trial and error – </a:t>
            </a:r>
            <a:r>
              <a:rPr lang="en-US" i="1" dirty="0" smtClean="0"/>
              <a:t>ad hoc </a:t>
            </a:r>
            <a:r>
              <a:rPr lang="en-US" dirty="0" smtClean="0"/>
              <a:t>process</a:t>
            </a:r>
          </a:p>
          <a:p>
            <a:pPr marR="0" lvl="1" rtl="0"/>
            <a:r>
              <a:rPr lang="en-US" dirty="0" smtClean="0"/>
              <a:t>"Try something, and if it doesn't work try something else.“</a:t>
            </a:r>
            <a:br>
              <a:rPr lang="en-US" dirty="0" smtClean="0"/>
            </a:br>
            <a:endParaRPr lang="en-US" dirty="0" smtClean="0"/>
          </a:p>
          <a:p>
            <a:pPr marR="0" lvl="0" rtl="0"/>
            <a:r>
              <a:rPr lang="en-US" dirty="0" err="1" smtClean="0"/>
              <a:t>SDM</a:t>
            </a:r>
            <a:r>
              <a:rPr lang="en-US" dirty="0" smtClean="0"/>
              <a:t> &amp; AM Require:</a:t>
            </a:r>
          </a:p>
          <a:p>
            <a:pPr marR="0" lvl="1" rtl="0"/>
            <a:r>
              <a:rPr lang="en-US" dirty="0" smtClean="0"/>
              <a:t>Articulation of objectives</a:t>
            </a:r>
          </a:p>
          <a:p>
            <a:pPr marR="0" lvl="1" rtl="0"/>
            <a:r>
              <a:rPr lang="en-US" dirty="0" smtClean="0"/>
              <a:t>Identification of management alternatives</a:t>
            </a:r>
          </a:p>
          <a:p>
            <a:pPr marR="0" lvl="1" rtl="0"/>
            <a:r>
              <a:rPr lang="en-US" dirty="0" smtClean="0"/>
              <a:t>Prediction of consequences,</a:t>
            </a:r>
          </a:p>
          <a:p>
            <a:pPr marR="0" lvl="1" rtl="0"/>
            <a:r>
              <a:rPr lang="en-US" dirty="0" smtClean="0"/>
              <a:t>Recognition of key uncertainties, and</a:t>
            </a:r>
          </a:p>
          <a:p>
            <a:pPr marR="0" lvl="1" rtl="0"/>
            <a:r>
              <a:rPr lang="en-US" dirty="0" smtClean="0"/>
              <a:t>Monitoring</a:t>
            </a:r>
          </a:p>
          <a:p>
            <a:pPr marR="0" lvl="1" rtl="0"/>
            <a:r>
              <a:rPr lang="en-US" dirty="0" smtClean="0"/>
              <a:t>Re-assessment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 in decision-making…</a:t>
            </a:r>
            <a:endParaRPr lang="en-US" dirty="0"/>
          </a:p>
        </p:txBody>
      </p:sp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24000" y="1447800"/>
            <a:ext cx="6096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Misconceptions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 amounts of data are required for setup</a:t>
            </a:r>
          </a:p>
          <a:p>
            <a:r>
              <a:rPr lang="en-US" dirty="0" smtClean="0"/>
              <a:t>Complex models required</a:t>
            </a:r>
          </a:p>
          <a:p>
            <a:endParaRPr lang="en-US" dirty="0" smtClean="0"/>
          </a:p>
          <a:p>
            <a:r>
              <a:rPr lang="en-US" dirty="0" err="1" smtClean="0"/>
              <a:t>SDM</a:t>
            </a:r>
            <a:r>
              <a:rPr lang="en-US" dirty="0" smtClean="0"/>
              <a:t> &amp; AM</a:t>
            </a:r>
          </a:p>
          <a:p>
            <a:pPr lvl="1"/>
            <a:r>
              <a:rPr lang="en-US" dirty="0" smtClean="0"/>
              <a:t>Often start with conceptual models</a:t>
            </a:r>
          </a:p>
          <a:p>
            <a:pPr lvl="1"/>
            <a:r>
              <a:rPr lang="en-US" dirty="0" smtClean="0"/>
              <a:t>Appropriate data is often unavailable</a:t>
            </a:r>
          </a:p>
          <a:p>
            <a:pPr lvl="1"/>
            <a:r>
              <a:rPr lang="en-US" dirty="0" smtClean="0"/>
              <a:t>Management is conducted experimentally to inform decision-making</a:t>
            </a:r>
          </a:p>
          <a:p>
            <a:pPr lvl="1"/>
            <a:r>
              <a:rPr lang="en-US" dirty="0" smtClean="0"/>
              <a:t>Rely upon simplifying assumptions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in </a:t>
            </a:r>
            <a:r>
              <a:rPr lang="en-US" dirty="0" err="1" smtClean="0"/>
              <a:t>SDM</a:t>
            </a:r>
            <a:r>
              <a:rPr lang="en-US" dirty="0" smtClean="0"/>
              <a:t> &amp; AM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09600" y="1219201"/>
          <a:ext cx="8001001" cy="5181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08951"/>
                <a:gridCol w="1320554"/>
                <a:gridCol w="1786632"/>
                <a:gridCol w="1475913"/>
                <a:gridCol w="1708951"/>
              </a:tblGrid>
              <a:tr h="82980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Key</a:t>
                      </a:r>
                      <a:r>
                        <a:rPr lang="en-US" baseline="0" dirty="0" smtClean="0"/>
                        <a:t> Element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Stake-holders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Decision Makers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(Principals)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Managers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(Agents)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Researchers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(Analysts)</a:t>
                      </a:r>
                      <a:endParaRPr lang="en-US" dirty="0"/>
                    </a:p>
                  </a:txBody>
                  <a:tcPr anchor="b"/>
                </a:tc>
              </a:tr>
              <a:tr h="470222">
                <a:tc>
                  <a:txBody>
                    <a:bodyPr/>
                    <a:lstStyle/>
                    <a:p>
                      <a:r>
                        <a:rPr lang="en-US" dirty="0" smtClean="0"/>
                        <a:t>Problem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28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28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70222"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28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28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70222">
                <a:tc>
                  <a:txBody>
                    <a:bodyPr/>
                    <a:lstStyle/>
                    <a:p>
                      <a:r>
                        <a:rPr lang="en-US" dirty="0" smtClean="0"/>
                        <a:t>Alternatives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28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28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92399">
                <a:tc>
                  <a:txBody>
                    <a:bodyPr/>
                    <a:lstStyle/>
                    <a:p>
                      <a:r>
                        <a:rPr lang="en-US" dirty="0" smtClean="0"/>
                        <a:t>Consequences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28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28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70222">
                <a:tc>
                  <a:txBody>
                    <a:bodyPr/>
                    <a:lstStyle/>
                    <a:p>
                      <a:r>
                        <a:rPr lang="en-US" dirty="0" smtClean="0"/>
                        <a:t>Tradeoffs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70222">
                <a:tc>
                  <a:txBody>
                    <a:bodyPr/>
                    <a:lstStyle/>
                    <a:p>
                      <a:r>
                        <a:rPr lang="en-US" dirty="0" smtClean="0"/>
                        <a:t>Uncertainty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70222">
                <a:tc>
                  <a:txBody>
                    <a:bodyPr/>
                    <a:lstStyle/>
                    <a:p>
                      <a:r>
                        <a:rPr lang="en-US" dirty="0" smtClean="0"/>
                        <a:t>Risk</a:t>
                      </a:r>
                      <a:r>
                        <a:rPr lang="en-US" baseline="0" dirty="0" smtClean="0"/>
                        <a:t> tolerance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80863">
                <a:tc>
                  <a:txBody>
                    <a:bodyPr/>
                    <a:lstStyle/>
                    <a:p>
                      <a:r>
                        <a:rPr lang="en-US" dirty="0" smtClean="0"/>
                        <a:t>Linked Decisions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SDM core elements -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PrOACT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219200"/>
            <a:ext cx="7848600" cy="49133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Pr</a:t>
            </a:r>
            <a:r>
              <a:rPr lang="en-US" dirty="0" smtClean="0"/>
              <a:t>oblem – Solve the right problem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bjectives – Describe the desired outcomes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lternatives – Consider any reasonable approach</a:t>
            </a:r>
          </a:p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onsequences – Predicting outcomes of alternatives</a:t>
            </a:r>
          </a:p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radeoffs – Incorporate values, uncertainty, and seek optimal solutions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Core of structured decision-making (Hammond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et al.,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1999).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the problem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 smtClean="0">
                <a:latin typeface="Cambria" pitchFamily="18" charset="0"/>
              </a:rPr>
              <a:t>Extra time to craft a concise yet comprehensive and accurate problem definition pays off</a:t>
            </a:r>
            <a:r>
              <a:rPr lang="en-US" dirty="0" smtClean="0"/>
              <a:t>… </a:t>
            </a:r>
            <a:r>
              <a:rPr lang="en-US" sz="1900" dirty="0" smtClean="0"/>
              <a:t>(R. Keeney)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Critical first step in structured decision making</a:t>
            </a:r>
          </a:p>
          <a:p>
            <a:pPr lvl="1"/>
            <a:r>
              <a:rPr lang="en-US" dirty="0" smtClean="0"/>
              <a:t>Make sure you’re solving the right problem!</a:t>
            </a:r>
          </a:p>
          <a:p>
            <a:pPr lvl="1"/>
            <a:r>
              <a:rPr lang="en-US" dirty="0" smtClean="0"/>
              <a:t>Guides process toward appropriate tools and information</a:t>
            </a:r>
          </a:p>
          <a:p>
            <a:pPr lvl="1"/>
            <a:r>
              <a:rPr lang="en-US" dirty="0" smtClean="0"/>
              <a:t>Determines appropriate level of investment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Requires input from many groups</a:t>
            </a:r>
          </a:p>
          <a:p>
            <a:pPr lvl="1"/>
            <a:r>
              <a:rPr lang="en-US" dirty="0" smtClean="0"/>
              <a:t>Stakeholders</a:t>
            </a:r>
          </a:p>
          <a:p>
            <a:pPr lvl="1"/>
            <a:r>
              <a:rPr lang="en-US" dirty="0" smtClean="0"/>
              <a:t>Decision-makers</a:t>
            </a:r>
          </a:p>
          <a:p>
            <a:pPr lvl="1"/>
            <a:r>
              <a:rPr lang="en-US" dirty="0" smtClean="0"/>
              <a:t>Managers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PROBLEM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E56444-F45B-49C5-BD08-22B1BFDB4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BE56444-F45B-49C5-BD08-22B1BFDB4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9A43A7-B14E-4ED3-99C3-4836A6E52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2F9A43A7-B14E-4ED3-99C3-4836A6E52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17FF02-C8EC-40B4-B7AE-25A0BC5E8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5917FF02-C8EC-40B4-B7AE-25A0BC5E8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222A98-A723-4937-8E54-91373DA9F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80222A98-A723-4937-8E54-91373DA9F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FC4392-E837-4679-A555-30614505E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9CFC4392-E837-4679-A555-30614505E7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69A250-8C1A-402C-AD8D-E8868C792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D769A250-8C1A-402C-AD8D-E8868C792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SDM core elements -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PrOACT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219200"/>
            <a:ext cx="7848600" cy="49133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Pr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oblem – Solve the right problem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bjectives – Describe the desired outcomes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lternatives – Consider any reasonable approach</a:t>
            </a:r>
          </a:p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onsequences – Predicting outcomes of alternatives</a:t>
            </a:r>
          </a:p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radeoffs – Incorporate values, uncertainty, and seek optimal solutions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Core of structured decision-making (Hammond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et al.,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1999).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SDM core elements -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PrOACT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219200"/>
            <a:ext cx="7848600" cy="49133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Pr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oblem – Solve the right problem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bjectives – Describe the desired outcomes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lternatives – Consider any reasonable approach</a:t>
            </a:r>
          </a:p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onsequences – Predicting outcomes of alternatives</a:t>
            </a:r>
          </a:p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radeoffs – Incorporate values, uncertainty, and seek optimal solutions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Core of structured decision-making (Hammond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et al.,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1999).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59125"/>
            <a:ext cx="7848600" cy="4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Creating alternatives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400" dirty="0" smtClean="0"/>
              <a:t>Ask how you can best achieve the objectives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/>
              <a:t>Challenge constraints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/>
              <a:t>Avoid “psychological traps”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dirty="0" smtClean="0"/>
              <a:t>Anchoring on initial values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dirty="0" smtClean="0"/>
              <a:t>Salient examples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dirty="0" smtClean="0"/>
              <a:t>Sunk costs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/>
              <a:t>Do we need to learn first?</a:t>
            </a:r>
            <a:endParaRPr lang="en-US" sz="2400" dirty="0" smtClean="0"/>
          </a:p>
          <a:p>
            <a:pPr lvl="1" eaLnBrk="1" hangingPunct="1">
              <a:lnSpc>
                <a:spcPct val="110000"/>
              </a:lnSpc>
            </a:pPr>
            <a:r>
              <a:rPr lang="en-US" sz="2000" dirty="0" smtClean="0"/>
              <a:t>Adaptive management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dirty="0" smtClean="0"/>
              <a:t>Requires monitoring &amp; evaluation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Stuctured</a:t>
            </a:r>
            <a:r>
              <a:rPr lang="en-US" sz="2400" dirty="0" smtClean="0"/>
              <a:t> Decision-making &amp;</a:t>
            </a:r>
            <a:br>
              <a:rPr lang="en-US" sz="2400" dirty="0" smtClean="0"/>
            </a:br>
            <a:r>
              <a:rPr lang="en-US" sz="2400" dirty="0" smtClean="0"/>
              <a:t>Adaptive Management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0"/>
            <a:r>
              <a:rPr lang="en-US" dirty="0" smtClean="0"/>
              <a:t>Terms have become </a:t>
            </a:r>
            <a:r>
              <a:rPr lang="en-US" dirty="0" smtClean="0"/>
              <a:t>commonplace</a:t>
            </a:r>
          </a:p>
          <a:p>
            <a:pPr marR="0" lvl="0" rtl="0"/>
            <a:r>
              <a:rPr lang="en-US" dirty="0" smtClean="0"/>
              <a:t>Over 300 papers 2000-2009 on Web of Science</a:t>
            </a:r>
            <a:br>
              <a:rPr lang="en-US" dirty="0" smtClean="0"/>
            </a:br>
            <a:r>
              <a:rPr lang="en-US" sz="1900" dirty="0" smtClean="0"/>
              <a:t> (Huang et al. 2011)</a:t>
            </a:r>
            <a:endParaRPr lang="en-US" dirty="0" smtClean="0"/>
          </a:p>
          <a:p>
            <a:pPr marR="0" lvl="0" rtl="0"/>
            <a:r>
              <a:rPr lang="en-US" dirty="0" smtClean="0"/>
              <a:t>Google scholar</a:t>
            </a:r>
          </a:p>
          <a:p>
            <a:pPr lvl="1"/>
            <a:r>
              <a:rPr lang="en-US" dirty="0" smtClean="0"/>
              <a:t>Adaptive Management &amp; Wildlife - &gt;55,000 hits</a:t>
            </a:r>
          </a:p>
          <a:p>
            <a:pPr lvl="1"/>
            <a:r>
              <a:rPr lang="en-US" dirty="0" smtClean="0"/>
              <a:t>Structured Decision-making &amp; Wildlife  &gt; 29,000 hits</a:t>
            </a:r>
          </a:p>
          <a:p>
            <a:r>
              <a:rPr lang="en-US" dirty="0" smtClean="0"/>
              <a:t>Documented </a:t>
            </a:r>
            <a:r>
              <a:rPr lang="en-US" dirty="0" smtClean="0"/>
              <a:t>successes are </a:t>
            </a:r>
            <a:r>
              <a:rPr lang="en-US" dirty="0" smtClean="0"/>
              <a:t>rare</a:t>
            </a:r>
          </a:p>
          <a:p>
            <a:r>
              <a:rPr lang="en-US" dirty="0" smtClean="0"/>
              <a:t>Barriers to implementation </a:t>
            </a:r>
            <a:r>
              <a:rPr lang="en-US" dirty="0" smtClean="0"/>
              <a:t>abound</a:t>
            </a:r>
            <a:br>
              <a:rPr lang="en-US" dirty="0" smtClean="0"/>
            </a:br>
            <a:endParaRPr lang="en-US" dirty="0" smtClean="0"/>
          </a:p>
          <a:p>
            <a:pPr algn="ctr">
              <a:buNone/>
            </a:pPr>
            <a:r>
              <a:rPr lang="en-US" sz="3200" b="1" dirty="0" smtClean="0"/>
              <a:t>What </a:t>
            </a:r>
            <a:r>
              <a:rPr lang="en-US" sz="3200" b="1" dirty="0" smtClean="0"/>
              <a:t>are they – really?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SDM core elements -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PrOACT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219200"/>
            <a:ext cx="7848600" cy="49133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Pr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oblem – Solve the right problem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bjectives – Describe the desired outcomes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lternatives – Consider any reasonable approach</a:t>
            </a:r>
          </a:p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onsequences – Predicting outcomes of alternatives</a:t>
            </a:r>
          </a:p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radeoffs – Incorporate values, uncertainty, and seek optimal solutions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Core of structured decision-making (Hammond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et al.,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1999).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48736"/>
            <a:ext cx="7848600" cy="405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 outcomes (objectives)</a:t>
            </a:r>
          </a:p>
          <a:p>
            <a:r>
              <a:rPr lang="en-US" dirty="0" smtClean="0"/>
              <a:t>Requires a model</a:t>
            </a:r>
          </a:p>
          <a:p>
            <a:pPr lvl="1"/>
            <a:r>
              <a:rPr lang="en-US" dirty="0" smtClean="0"/>
              <a:t>May be qualitative (initially)</a:t>
            </a:r>
          </a:p>
          <a:p>
            <a:pPr lvl="1"/>
            <a:r>
              <a:rPr lang="en-US" dirty="0" smtClean="0"/>
              <a:t>Usually quantitative</a:t>
            </a:r>
          </a:p>
          <a:p>
            <a:pPr lvl="1"/>
            <a:r>
              <a:rPr lang="en-US" dirty="0" smtClean="0"/>
              <a:t>Estimate uncertainty</a:t>
            </a:r>
          </a:p>
          <a:p>
            <a:r>
              <a:rPr lang="en-US" dirty="0" smtClean="0"/>
              <a:t>Strive for simplicity</a:t>
            </a:r>
          </a:p>
        </p:txBody>
      </p:sp>
      <p:graphicFrame>
        <p:nvGraphicFramePr>
          <p:cNvPr id="46" name="Content Placeholder 12"/>
          <p:cNvGraphicFramePr>
            <a:graphicFrameLocks/>
          </p:cNvGraphicFramePr>
          <p:nvPr/>
        </p:nvGraphicFramePr>
        <p:xfrm>
          <a:off x="4191000" y="3352800"/>
          <a:ext cx="4419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SDM core elements -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PrOACT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219200"/>
            <a:ext cx="7848600" cy="49133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Pr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oblem – Solve the right problem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bjectives – Describe the desired outcomes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lternatives – Consider any reasonable approach</a:t>
            </a:r>
          </a:p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onsequences – Predicting outcomes of alternatives</a:t>
            </a:r>
          </a:p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radeoffs – Incorporate values, uncertainty, and seek optimal solutions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Core of structured decision-making (Hammond </a:t>
            </a:r>
            <a:r>
              <a:rPr lang="en-US" sz="1800" i="1" dirty="0" smtClean="0"/>
              <a:t>et al., </a:t>
            </a:r>
            <a:r>
              <a:rPr lang="en-US" sz="1800" dirty="0" smtClean="0"/>
              <a:t>1999).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Grassland Bird Prototype</a:t>
            </a:r>
            <a:endParaRPr lang="en-US" dirty="0"/>
          </a:p>
        </p:txBody>
      </p:sp>
      <p:pic>
        <p:nvPicPr>
          <p:cNvPr id="78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43311"/>
            <a:ext cx="7848600" cy="486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Spectacled Eider Listing</a:t>
            </a:r>
            <a:endParaRPr lang="en-US" dirty="0"/>
          </a:p>
        </p:txBody>
      </p:sp>
      <p:pic>
        <p:nvPicPr>
          <p:cNvPr id="798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7556" y="1219200"/>
            <a:ext cx="2677988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7056" y="1219200"/>
            <a:ext cx="2677988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 weighting of </a:t>
            </a:r>
            <a:r>
              <a:rPr lang="en-US" dirty="0" smtClean="0"/>
              <a:t>objectives</a:t>
            </a:r>
          </a:p>
          <a:p>
            <a:r>
              <a:rPr lang="en-US" dirty="0" smtClean="0"/>
              <a:t>Relative value of the response to </a:t>
            </a:r>
            <a:r>
              <a:rPr lang="en-US" b="1" dirty="0" smtClean="0">
                <a:solidFill>
                  <a:srgbClr val="FF0000"/>
                </a:solidFill>
              </a:rPr>
              <a:t>STAKEHOLDERS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DECISION MAKERS</a:t>
            </a: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Value = reward * uncertainty * weight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Reward –</a:t>
            </a:r>
            <a:r>
              <a:rPr lang="en-US" dirty="0" smtClean="0">
                <a:sym typeface="Symbol"/>
              </a:rPr>
              <a:t> response</a:t>
            </a:r>
          </a:p>
          <a:p>
            <a:pPr lvl="1"/>
            <a:r>
              <a:rPr lang="en-US" dirty="0" smtClean="0">
                <a:sym typeface="Symbol"/>
              </a:rPr>
              <a:t>Uncertainty – confidence </a:t>
            </a:r>
          </a:p>
          <a:p>
            <a:pPr lvl="1"/>
            <a:r>
              <a:rPr lang="en-US" dirty="0" smtClean="0">
                <a:sym typeface="Symbol"/>
              </a:rPr>
              <a:t>Weight  - value of the response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5" name="Content Placeholder 13" descr="YKD_classif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91200" y="4191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model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57600" y="2590800"/>
            <a:ext cx="16954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/>
          <p:nvPr/>
        </p:nvGrpSpPr>
        <p:grpSpPr>
          <a:xfrm>
            <a:off x="168167" y="1905000"/>
            <a:ext cx="2101407" cy="3999131"/>
            <a:chOff x="168167" y="1905000"/>
            <a:chExt cx="2101407" cy="3999131"/>
          </a:xfrm>
        </p:grpSpPr>
        <p:sp>
          <p:nvSpPr>
            <p:cNvPr id="7" name="TextBox 6"/>
            <p:cNvSpPr txBox="1"/>
            <p:nvPr/>
          </p:nvSpPr>
          <p:spPr>
            <a:xfrm>
              <a:off x="168167" y="1905000"/>
              <a:ext cx="2065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Objective</a:t>
              </a:r>
            </a:p>
            <a:p>
              <a:pPr algn="ctr"/>
              <a:r>
                <a:rPr lang="en-US" dirty="0" smtClean="0"/>
                <a:t>“What’s important”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4799" y="5257800"/>
              <a:ext cx="19847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Means</a:t>
              </a:r>
              <a:br>
                <a:rPr lang="en-US" dirty="0" smtClean="0"/>
              </a:br>
              <a:r>
                <a:rPr lang="en-US" dirty="0" smtClean="0"/>
                <a:t>“How we get there”</a:t>
              </a:r>
              <a:endParaRPr lang="en-US" dirty="0"/>
            </a:p>
          </p:txBody>
        </p:sp>
        <p:sp>
          <p:nvSpPr>
            <p:cNvPr id="9" name="Down Arrow 8"/>
            <p:cNvSpPr/>
            <p:nvPr/>
          </p:nvSpPr>
          <p:spPr>
            <a:xfrm rot="10800000">
              <a:off x="1066800" y="2667000"/>
              <a:ext cx="304800" cy="2362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Left Arrow 9"/>
          <p:cNvSpPr/>
          <p:nvPr/>
        </p:nvSpPr>
        <p:spPr>
          <a:xfrm>
            <a:off x="6324600" y="4495800"/>
            <a:ext cx="2667000" cy="1143000"/>
          </a:xfrm>
          <a:prstGeom prst="leftArrow">
            <a:avLst>
              <a:gd name="adj1" fmla="val 50000"/>
              <a:gd name="adj2" fmla="val 526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Management Alternatives</a:t>
            </a:r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6324600" y="3352800"/>
            <a:ext cx="2362200" cy="1066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Monitor for success</a:t>
            </a: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6324600" y="2362200"/>
            <a:ext cx="2362200" cy="914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Tradeoffs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model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8167" y="2209800"/>
            <a:ext cx="2101407" cy="3999131"/>
            <a:chOff x="168167" y="1905000"/>
            <a:chExt cx="2101407" cy="3999131"/>
          </a:xfrm>
        </p:grpSpPr>
        <p:sp>
          <p:nvSpPr>
            <p:cNvPr id="5" name="TextBox 4"/>
            <p:cNvSpPr txBox="1"/>
            <p:nvPr/>
          </p:nvSpPr>
          <p:spPr>
            <a:xfrm>
              <a:off x="168167" y="1905000"/>
              <a:ext cx="2065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Objective</a:t>
              </a:r>
            </a:p>
            <a:p>
              <a:pPr algn="ctr"/>
              <a:r>
                <a:rPr lang="en-US" dirty="0" smtClean="0"/>
                <a:t>“What’s important”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4799" y="5257800"/>
              <a:ext cx="19847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Means</a:t>
              </a:r>
              <a:br>
                <a:rPr lang="en-US" dirty="0" smtClean="0"/>
              </a:br>
              <a:r>
                <a:rPr lang="en-US" dirty="0" smtClean="0"/>
                <a:t>“How we get there”</a:t>
              </a:r>
              <a:endParaRPr lang="en-US" dirty="0"/>
            </a:p>
          </p:txBody>
        </p:sp>
        <p:sp>
          <p:nvSpPr>
            <p:cNvPr id="7" name="Down Arrow 6"/>
            <p:cNvSpPr/>
            <p:nvPr/>
          </p:nvSpPr>
          <p:spPr>
            <a:xfrm rot="10800000">
              <a:off x="1066800" y="2667000"/>
              <a:ext cx="304800" cy="2362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Left Arrow 7"/>
          <p:cNvSpPr/>
          <p:nvPr/>
        </p:nvSpPr>
        <p:spPr>
          <a:xfrm>
            <a:off x="6248400" y="4724400"/>
            <a:ext cx="2667000" cy="1066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Management Alternatives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6553200" y="2971800"/>
            <a:ext cx="2362200" cy="1143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Monitoring for success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33600" y="2081549"/>
            <a:ext cx="4419600" cy="386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Left Arrow 9"/>
          <p:cNvSpPr/>
          <p:nvPr/>
        </p:nvSpPr>
        <p:spPr>
          <a:xfrm>
            <a:off x="6553200" y="1905000"/>
            <a:ext cx="2362200" cy="914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Tradeoffs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management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33600" y="2514600"/>
            <a:ext cx="51244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6"/>
          <p:cNvGrpSpPr/>
          <p:nvPr/>
        </p:nvGrpSpPr>
        <p:grpSpPr>
          <a:xfrm>
            <a:off x="168167" y="1905000"/>
            <a:ext cx="2101407" cy="3999131"/>
            <a:chOff x="168167" y="1905000"/>
            <a:chExt cx="2101407" cy="3999131"/>
          </a:xfrm>
        </p:grpSpPr>
        <p:sp>
          <p:nvSpPr>
            <p:cNvPr id="8" name="TextBox 7"/>
            <p:cNvSpPr txBox="1"/>
            <p:nvPr/>
          </p:nvSpPr>
          <p:spPr>
            <a:xfrm>
              <a:off x="168167" y="1905000"/>
              <a:ext cx="2065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Objective</a:t>
              </a:r>
            </a:p>
            <a:p>
              <a:pPr algn="ctr"/>
              <a:r>
                <a:rPr lang="en-US" dirty="0" smtClean="0"/>
                <a:t>“What’s important”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4799" y="5257800"/>
              <a:ext cx="19847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Means</a:t>
              </a:r>
              <a:br>
                <a:rPr lang="en-US" dirty="0" smtClean="0"/>
              </a:br>
              <a:r>
                <a:rPr lang="en-US" dirty="0" smtClean="0"/>
                <a:t>“How we get there”</a:t>
              </a:r>
              <a:endParaRPr lang="en-US" dirty="0"/>
            </a:p>
          </p:txBody>
        </p:sp>
        <p:sp>
          <p:nvSpPr>
            <p:cNvPr id="10" name="Down Arrow 9"/>
            <p:cNvSpPr/>
            <p:nvPr/>
          </p:nvSpPr>
          <p:spPr>
            <a:xfrm rot="10800000">
              <a:off x="1066800" y="2667000"/>
              <a:ext cx="304800" cy="2362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267200" y="586740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3276600" y="5486400"/>
            <a:ext cx="2819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Structured Decision-making and Adaptive Management</a:t>
            </a:r>
          </a:p>
          <a:p>
            <a:r>
              <a:rPr lang="en-US" dirty="0" smtClean="0"/>
              <a:t>Dismiss some common misconceptions</a:t>
            </a:r>
          </a:p>
          <a:p>
            <a:r>
              <a:rPr lang="en-US" dirty="0" smtClean="0"/>
              <a:t>Discuss </a:t>
            </a:r>
            <a:r>
              <a:rPr lang="en-US" dirty="0" smtClean="0"/>
              <a:t>the key elements of each</a:t>
            </a:r>
          </a:p>
          <a:p>
            <a:pPr lvl="1"/>
            <a:r>
              <a:rPr lang="en-US" dirty="0" smtClean="0"/>
              <a:t>Roles of stakeholders, decision-makers, biologists, and researchers</a:t>
            </a:r>
          </a:p>
          <a:p>
            <a:r>
              <a:rPr lang="en-US" dirty="0" smtClean="0"/>
              <a:t>Identify factors limiting implementation</a:t>
            </a:r>
          </a:p>
          <a:p>
            <a:r>
              <a:rPr lang="en-US" dirty="0" smtClean="0"/>
              <a:t>Answer the question:</a:t>
            </a:r>
          </a:p>
          <a:p>
            <a:pPr algn="ctr">
              <a:buNone/>
            </a:pPr>
            <a:r>
              <a:rPr lang="en-US" sz="2800" b="1" dirty="0" smtClean="0"/>
              <a:t>Is it really that easy?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dirty="0" smtClean="0"/>
              <a:t>Forms of 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R="0" lvl="0" rtl="0"/>
            <a:r>
              <a:rPr lang="en-US" dirty="0" smtClean="0"/>
              <a:t>Sequential decisions implemented uniformly over the system</a:t>
            </a:r>
          </a:p>
          <a:p>
            <a:pPr marR="0" lvl="1" rtl="0"/>
            <a:r>
              <a:rPr lang="en-US" dirty="0" smtClean="0"/>
              <a:t>A single population</a:t>
            </a:r>
          </a:p>
          <a:p>
            <a:pPr marR="0" lvl="0" rtl="0"/>
            <a:r>
              <a:rPr lang="en-US" dirty="0" smtClean="0"/>
              <a:t>Multiple populations</a:t>
            </a:r>
          </a:p>
          <a:p>
            <a:pPr marR="0" lvl="1" rtl="0"/>
            <a:r>
              <a:rPr lang="en-US" dirty="0" smtClean="0"/>
              <a:t>Treatment of multiple populations as </a:t>
            </a:r>
            <a:r>
              <a:rPr lang="en-US" dirty="0" err="1" smtClean="0"/>
              <a:t>pseudoreplicates</a:t>
            </a:r>
            <a:endParaRPr lang="en-US" dirty="0" smtClean="0"/>
          </a:p>
          <a:p>
            <a:pPr marR="0" lvl="1" rtl="0"/>
            <a:r>
              <a:rPr lang="en-US" dirty="0" smtClean="0"/>
              <a:t>Treatments differ between units according to an experiment design</a:t>
            </a:r>
          </a:p>
          <a:p>
            <a:pPr marR="0" lvl="0" rtl="0"/>
            <a:r>
              <a:rPr lang="en-US" dirty="0" smtClean="0"/>
              <a:t>Active or passive?</a:t>
            </a:r>
          </a:p>
          <a:p>
            <a:pPr marR="0" lvl="1" rtl="0"/>
            <a:r>
              <a:rPr lang="en-US" dirty="0" smtClean="0"/>
              <a:t>Active – decisions motivated by reducing uncertainty</a:t>
            </a:r>
          </a:p>
          <a:p>
            <a:pPr marR="0" lvl="1" rtl="0"/>
            <a:r>
              <a:rPr lang="en-US" dirty="0" smtClean="0"/>
              <a:t>Passive – decision motivated by meeting 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loop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Reconsider the setup</a:t>
            </a:r>
          </a:p>
          <a:p>
            <a:r>
              <a:rPr lang="en-US" dirty="0" smtClean="0"/>
              <a:t>Is the problem right?</a:t>
            </a:r>
          </a:p>
          <a:p>
            <a:r>
              <a:rPr lang="en-US" dirty="0" smtClean="0"/>
              <a:t>Are the objectives appropriate?</a:t>
            </a:r>
          </a:p>
          <a:p>
            <a:r>
              <a:rPr lang="en-US" dirty="0" smtClean="0"/>
              <a:t>Are additional objectives necessary?</a:t>
            </a:r>
          </a:p>
          <a:p>
            <a:r>
              <a:rPr lang="en-US" dirty="0" smtClean="0"/>
              <a:t>Are additional alternatives available?</a:t>
            </a:r>
          </a:p>
          <a:p>
            <a:r>
              <a:rPr lang="en-US" dirty="0" smtClean="0"/>
              <a:t>Were the decision criteria appropriate?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7" name="Content Placeholder 7"/>
          <p:cNvGraphicFramePr>
            <a:graphicFrameLocks/>
          </p:cNvGraphicFramePr>
          <p:nvPr/>
        </p:nvGraphicFramePr>
        <p:xfrm>
          <a:off x="4191000" y="3124200"/>
          <a:ext cx="5562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Content Placeholder 3"/>
          <p:cNvGraphicFramePr>
            <a:graphicFrameLocks/>
          </p:cNvGraphicFramePr>
          <p:nvPr/>
        </p:nvGraphicFramePr>
        <p:xfrm>
          <a:off x="4953000" y="609600"/>
          <a:ext cx="39624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9" name="Group 4"/>
          <p:cNvGrpSpPr/>
          <p:nvPr/>
        </p:nvGrpSpPr>
        <p:grpSpPr>
          <a:xfrm>
            <a:off x="6858000" y="3181518"/>
            <a:ext cx="205539" cy="171282"/>
            <a:chOff x="1878429" y="1856789"/>
            <a:chExt cx="205539" cy="171282"/>
          </a:xfrm>
        </p:grpSpPr>
        <p:sp>
          <p:nvSpPr>
            <p:cNvPr id="20" name="Right Arrow 19"/>
            <p:cNvSpPr/>
            <p:nvPr/>
          </p:nvSpPr>
          <p:spPr>
            <a:xfrm rot="5400000">
              <a:off x="1895558" y="1839660"/>
              <a:ext cx="171282" cy="20553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shade val="90000"/>
                <a:hueOff val="599863"/>
                <a:satOff val="-43375"/>
                <a:lumOff val="30902"/>
                <a:alphaOff val="0"/>
              </a:schemeClr>
            </a:lnRef>
            <a:fillRef idx="1">
              <a:schemeClr val="accent2">
                <a:shade val="90000"/>
                <a:hueOff val="599863"/>
                <a:satOff val="-43375"/>
                <a:lumOff val="30902"/>
                <a:alphaOff val="0"/>
              </a:schemeClr>
            </a:fillRef>
            <a:effectRef idx="0">
              <a:schemeClr val="accent2">
                <a:shade val="90000"/>
                <a:hueOff val="599863"/>
                <a:satOff val="-43375"/>
                <a:lumOff val="309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4"/>
            <p:cNvSpPr/>
            <p:nvPr/>
          </p:nvSpPr>
          <p:spPr>
            <a:xfrm>
              <a:off x="1919538" y="1856789"/>
              <a:ext cx="123323" cy="1198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kern="1200"/>
            </a:p>
          </p:txBody>
        </p:sp>
      </p:grpSp>
      <p:sp>
        <p:nvSpPr>
          <p:cNvPr id="22" name="Bent Arrow 21"/>
          <p:cNvSpPr/>
          <p:nvPr/>
        </p:nvSpPr>
        <p:spPr>
          <a:xfrm>
            <a:off x="5105400" y="609600"/>
            <a:ext cx="762000" cy="3581400"/>
          </a:xfrm>
          <a:prstGeom prst="ben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 rtlCol="0" anchor="ctr">
            <a:spAutoFit/>
          </a:bodyPr>
          <a:lstStyle/>
          <a:p>
            <a:pPr marL="6350" algn="ctr"/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Impediments and failures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Natural-resources researchers and managers lack training.</a:t>
            </a:r>
          </a:p>
          <a:p>
            <a:r>
              <a:rPr lang="en-US" dirty="0" smtClean="0"/>
              <a:t>Institutions are not amenable to adaptive management</a:t>
            </a:r>
          </a:p>
          <a:p>
            <a:r>
              <a:rPr lang="en-US" dirty="0" smtClean="0"/>
              <a:t>Distrust of and resistance to management agencies</a:t>
            </a:r>
          </a:p>
          <a:p>
            <a:r>
              <a:rPr lang="en-US" dirty="0" smtClean="0"/>
              <a:t>Misapplication to situations where AM is infeasible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Some interpret </a:t>
            </a:r>
            <a:r>
              <a:rPr lang="en-US" dirty="0" err="1" smtClean="0"/>
              <a:t>SDM</a:t>
            </a:r>
            <a:r>
              <a:rPr lang="en-US" dirty="0" smtClean="0"/>
              <a:t> &amp; AM to be one in the same</a:t>
            </a:r>
          </a:p>
          <a:p>
            <a:pPr lvl="1"/>
            <a:r>
              <a:rPr lang="en-US" dirty="0" smtClean="0"/>
              <a:t>AM may be a special case of </a:t>
            </a:r>
            <a:r>
              <a:rPr lang="en-US" dirty="0" err="1" smtClean="0"/>
              <a:t>SDM</a:t>
            </a:r>
            <a:endParaRPr lang="en-US" dirty="0" smtClean="0"/>
          </a:p>
          <a:p>
            <a:r>
              <a:rPr lang="en-US" dirty="0" smtClean="0"/>
              <a:t>Both </a:t>
            </a:r>
          </a:p>
          <a:p>
            <a:pPr lvl="1"/>
            <a:r>
              <a:rPr lang="en-US" dirty="0" smtClean="0"/>
              <a:t>Useful for decisions at multiple scales</a:t>
            </a:r>
          </a:p>
          <a:p>
            <a:pPr lvl="2"/>
            <a:r>
              <a:rPr lang="en-US" dirty="0" smtClean="0"/>
              <a:t>Local scales</a:t>
            </a:r>
          </a:p>
          <a:p>
            <a:pPr lvl="2"/>
            <a:r>
              <a:rPr lang="en-US" dirty="0" smtClean="0"/>
              <a:t>Landscape scales</a:t>
            </a:r>
          </a:p>
          <a:p>
            <a:pPr lvl="2"/>
            <a:r>
              <a:rPr lang="en-US" dirty="0" smtClean="0"/>
              <a:t>Continental scales</a:t>
            </a:r>
          </a:p>
          <a:p>
            <a:pPr lvl="1"/>
            <a:r>
              <a:rPr lang="en-US" dirty="0" smtClean="0"/>
              <a:t>Embrace and seek to reduce uncertainty </a:t>
            </a:r>
          </a:p>
          <a:p>
            <a:pPr lvl="1"/>
            <a:r>
              <a:rPr lang="en-US" dirty="0" smtClean="0"/>
              <a:t>Encourage and even require involvement by stakeholders, decision-makers, managers, and researchers</a:t>
            </a:r>
          </a:p>
          <a:p>
            <a:pPr lvl="1"/>
            <a:r>
              <a:rPr lang="en-US" dirty="0" smtClean="0"/>
              <a:t>Require an approach to research and management that requires additional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that easy?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Technically:</a:t>
            </a:r>
          </a:p>
          <a:p>
            <a:pPr lvl="1"/>
            <a:r>
              <a:rPr lang="en-US" dirty="0" smtClean="0"/>
              <a:t>Useful for decomposing problems of “wicked” complexity </a:t>
            </a:r>
            <a:r>
              <a:rPr lang="en-US" sz="1800" dirty="0" smtClean="0"/>
              <a:t>(Gunderson 2011)</a:t>
            </a:r>
            <a:endParaRPr lang="en-US" dirty="0" smtClean="0"/>
          </a:p>
          <a:p>
            <a:pPr lvl="1"/>
            <a:r>
              <a:rPr lang="en-US" dirty="0" smtClean="0"/>
              <a:t>Not appropriate for every problem </a:t>
            </a:r>
            <a:br>
              <a:rPr lang="en-US" dirty="0" smtClean="0"/>
            </a:br>
            <a:r>
              <a:rPr lang="en-US" sz="1800" dirty="0" smtClean="0"/>
              <a:t>(Gregory et al 2006)</a:t>
            </a:r>
            <a:endParaRPr lang="en-US" dirty="0" smtClean="0"/>
          </a:p>
          <a:p>
            <a:r>
              <a:rPr lang="en-US" dirty="0" smtClean="0"/>
              <a:t>Politically and socially</a:t>
            </a:r>
          </a:p>
          <a:p>
            <a:pPr lvl="1"/>
            <a:r>
              <a:rPr lang="en-US" dirty="0" smtClean="0"/>
              <a:t>Challenges are </a:t>
            </a:r>
            <a:r>
              <a:rPr lang="en-US" b="1" dirty="0" smtClean="0"/>
              <a:t>HUGE!!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decision-making (</a:t>
            </a:r>
            <a:r>
              <a:rPr lang="en-US" dirty="0" err="1" smtClean="0"/>
              <a:t>SDM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t" anchorCtr="1"/>
          <a:lstStyle/>
          <a:p>
            <a:pPr marL="0" indent="0" algn="ctr">
              <a:buFont typeface="Wingdings" pitchFamily="2" charset="2"/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What is it?</a:t>
            </a:r>
          </a:p>
          <a:p>
            <a:pPr marL="0" indent="0" algn="ctr">
              <a:buFont typeface="Wingdings" pitchFamily="2" charset="2"/>
              <a:buNone/>
            </a:pPr>
            <a:endParaRPr lang="en-US" dirty="0" smtClean="0"/>
          </a:p>
          <a:p>
            <a:pPr marL="0" indent="0" algn="ctr">
              <a:buFont typeface="Wingdings" pitchFamily="2" charset="2"/>
              <a:buNone/>
            </a:pPr>
            <a:r>
              <a:rPr lang="en-US" dirty="0" smtClean="0"/>
              <a:t>“A formal application of common sense for situations too complex for the informal use of common sense.”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dirty="0" err="1" smtClean="0"/>
              <a:t>R.L.</a:t>
            </a:r>
            <a:r>
              <a:rPr lang="en-US" dirty="0" smtClean="0"/>
              <a:t> Keeney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4028" t="7556" r="35972" b="17333"/>
          <a:stretch>
            <a:fillRect/>
          </a:stretch>
        </p:blipFill>
        <p:spPr bwMode="auto">
          <a:xfrm>
            <a:off x="7086600" y="4191000"/>
            <a:ext cx="141218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rtl="0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dirty="0" smtClean="0"/>
              <a:t>Concepts used in natural resources management since the late 1950's </a:t>
            </a:r>
            <a:r>
              <a:rPr lang="en-US" sz="1800" dirty="0" smtClean="0"/>
              <a:t>(</a:t>
            </a:r>
            <a:r>
              <a:rPr lang="en-US" sz="1800" dirty="0" err="1" smtClean="0"/>
              <a:t>Beverton</a:t>
            </a:r>
            <a:r>
              <a:rPr lang="en-US" sz="1800" dirty="0" smtClean="0"/>
              <a:t> and Holt </a:t>
            </a:r>
            <a:r>
              <a:rPr lang="en-US" sz="1800" dirty="0" smtClean="0"/>
              <a:t>1957)</a:t>
            </a:r>
            <a:endParaRPr lang="en-US" dirty="0" smtClean="0"/>
          </a:p>
          <a:p>
            <a:pPr marR="0" lvl="0" rtl="0"/>
            <a:r>
              <a:rPr lang="en-US" dirty="0" smtClean="0"/>
              <a:t>Formally </a:t>
            </a:r>
            <a:r>
              <a:rPr lang="en-US" dirty="0" smtClean="0"/>
              <a:t>introduced in 1978</a:t>
            </a:r>
          </a:p>
          <a:p>
            <a:pPr lvl="1"/>
            <a:r>
              <a:rPr lang="en-US" dirty="0" smtClean="0"/>
              <a:t>Hollings (1978) </a:t>
            </a:r>
          </a:p>
          <a:p>
            <a:pPr lvl="1"/>
            <a:r>
              <a:rPr lang="en-US" dirty="0" smtClean="0"/>
              <a:t>Walters and </a:t>
            </a:r>
            <a:r>
              <a:rPr lang="en-US" dirty="0" err="1" smtClean="0"/>
              <a:t>Hilborn</a:t>
            </a:r>
            <a:r>
              <a:rPr lang="en-US" dirty="0" smtClean="0"/>
              <a:t> (1978</a:t>
            </a:r>
            <a:r>
              <a:rPr lang="en-US" dirty="0" smtClean="0"/>
              <a:t>)</a:t>
            </a:r>
            <a:endParaRPr lang="en-US" dirty="0" smtClean="0"/>
          </a:p>
          <a:p>
            <a:pPr marR="0" lvl="0" rtl="0"/>
            <a:r>
              <a:rPr lang="en-US" dirty="0" smtClean="0"/>
              <a:t>More explicit treatment by Walters (</a:t>
            </a:r>
            <a:r>
              <a:rPr lang="en-US" dirty="0" smtClean="0"/>
              <a:t>1986)</a:t>
            </a:r>
            <a:endParaRPr lang="en-US" dirty="0" smtClean="0"/>
          </a:p>
          <a:p>
            <a:pPr marR="0" lvl="0" rtl="0"/>
            <a:r>
              <a:rPr lang="en-US" dirty="0" smtClean="0"/>
              <a:t>Socio-political </a:t>
            </a:r>
            <a:r>
              <a:rPr lang="en-US" dirty="0" smtClean="0"/>
              <a:t>treatment by Lee (</a:t>
            </a:r>
            <a:r>
              <a:rPr lang="en-US" dirty="0" smtClean="0"/>
              <a:t>1993)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recent cast of characters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114800"/>
            <a:ext cx="2237591" cy="19812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905000"/>
            <a:ext cx="1428750" cy="214312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905000"/>
            <a:ext cx="1866900" cy="245745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447800"/>
            <a:ext cx="1905000" cy="24003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1905000"/>
            <a:ext cx="1428750" cy="1905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3733800"/>
            <a:ext cx="1485900" cy="1905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/>
          <a:srcRect r="33333"/>
          <a:stretch>
            <a:fillRect/>
          </a:stretch>
        </p:blipFill>
        <p:spPr bwMode="auto">
          <a:xfrm>
            <a:off x="1143000" y="3352800"/>
            <a:ext cx="2286000" cy="227647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" y="4191000"/>
            <a:ext cx="1333500" cy="18669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34200" y="4724400"/>
            <a:ext cx="1333500" cy="18669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decision-making (</a:t>
            </a:r>
            <a:r>
              <a:rPr lang="en-US" dirty="0" err="1" smtClean="0"/>
              <a:t>SDM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t" anchorCtr="1"/>
          <a:lstStyle/>
          <a:p>
            <a:pPr marL="0" indent="0" algn="ctr">
              <a:buFont typeface="Wingdings" pitchFamily="2" charset="2"/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What is it?</a:t>
            </a:r>
          </a:p>
          <a:p>
            <a:pPr marL="0" indent="0" algn="ctr">
              <a:buFont typeface="Wingdings" pitchFamily="2" charset="2"/>
              <a:buNone/>
            </a:pPr>
            <a:endParaRPr lang="en-US" dirty="0" smtClean="0"/>
          </a:p>
          <a:p>
            <a:pPr marL="0" indent="0" algn="ctr">
              <a:buFont typeface="Wingdings" pitchFamily="2" charset="2"/>
              <a:buNone/>
            </a:pPr>
            <a:r>
              <a:rPr lang="en-US" dirty="0" smtClean="0"/>
              <a:t>“A formal application of common sense for situations too complex for the informal use of common sense.”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dirty="0" err="1" smtClean="0"/>
              <a:t>R.L.</a:t>
            </a:r>
            <a:r>
              <a:rPr lang="en-US" dirty="0" smtClean="0"/>
              <a:t> Keeney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4028" t="7556" r="35972" b="17333"/>
          <a:stretch>
            <a:fillRect/>
          </a:stretch>
        </p:blipFill>
        <p:spPr bwMode="auto">
          <a:xfrm>
            <a:off x="7086600" y="4191000"/>
            <a:ext cx="141218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decision-making (</a:t>
            </a:r>
            <a:r>
              <a:rPr lang="en-US" dirty="0" err="1" smtClean="0"/>
              <a:t>SDM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 used to describe the application of decision analysis to natural resources management</a:t>
            </a:r>
            <a:br>
              <a:rPr lang="en-US" dirty="0" smtClean="0"/>
            </a:br>
            <a:endParaRPr lang="en-US" dirty="0" smtClean="0"/>
          </a:p>
          <a:p>
            <a:pPr marR="0" lvl="0" rtl="0"/>
            <a:r>
              <a:rPr lang="en-US" dirty="0" smtClean="0"/>
              <a:t>Generalized approach</a:t>
            </a:r>
          </a:p>
          <a:p>
            <a:pPr lvl="1"/>
            <a:r>
              <a:rPr lang="en-US" dirty="0" smtClean="0"/>
              <a:t>One-off decisions</a:t>
            </a:r>
          </a:p>
          <a:p>
            <a:pPr lvl="1"/>
            <a:r>
              <a:rPr lang="en-US" dirty="0" smtClean="0"/>
              <a:t>Iterative decisions (Adaptive management)</a:t>
            </a:r>
            <a:br>
              <a:rPr lang="en-US" dirty="0" smtClean="0"/>
            </a:br>
            <a:endParaRPr lang="en-US" dirty="0" smtClean="0"/>
          </a:p>
          <a:p>
            <a:pPr marR="0" lvl="0" rtl="0"/>
            <a:r>
              <a:rPr lang="en-US" dirty="0" smtClean="0"/>
              <a:t>Values-Focused Thinking by </a:t>
            </a:r>
            <a:r>
              <a:rPr lang="en-US" dirty="0" err="1" smtClean="0"/>
              <a:t>R.L.</a:t>
            </a:r>
            <a:r>
              <a:rPr lang="en-US" dirty="0" smtClean="0"/>
              <a:t> Keeney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3333" t="7111" r="35000" b="17333"/>
          <a:stretch>
            <a:fillRect/>
          </a:stretch>
        </p:blipFill>
        <p:spPr bwMode="auto">
          <a:xfrm>
            <a:off x="7162800" y="4038600"/>
            <a:ext cx="1561652" cy="2328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good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Gregory, </a:t>
            </a:r>
            <a:r>
              <a:rPr lang="en-US" sz="1800" dirty="0" err="1" smtClean="0"/>
              <a:t>R.S.</a:t>
            </a:r>
            <a:r>
              <a:rPr lang="en-US" sz="1800" dirty="0" smtClean="0"/>
              <a:t>, and </a:t>
            </a:r>
            <a:r>
              <a:rPr lang="en-US" sz="1800" dirty="0" err="1" smtClean="0"/>
              <a:t>R.L.</a:t>
            </a:r>
            <a:r>
              <a:rPr lang="en-US" sz="1800" dirty="0" smtClean="0"/>
              <a:t> Keeney. 2002. Making smarter environmental decisions. Journal American Water Resources Association.  38(6):1601-1612.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Lyons, </a:t>
            </a:r>
            <a:r>
              <a:rPr lang="en-US" sz="1800" dirty="0" err="1" smtClean="0"/>
              <a:t>J.E.</a:t>
            </a:r>
            <a:r>
              <a:rPr lang="en-US" sz="1800" dirty="0" smtClean="0"/>
              <a:t>, </a:t>
            </a:r>
            <a:r>
              <a:rPr lang="en-US" sz="1800" dirty="0" err="1" smtClean="0"/>
              <a:t>M.C.</a:t>
            </a:r>
            <a:r>
              <a:rPr lang="en-US" sz="1800" dirty="0" smtClean="0"/>
              <a:t> </a:t>
            </a:r>
            <a:r>
              <a:rPr lang="en-US" sz="1800" dirty="0" err="1" smtClean="0"/>
              <a:t>Runge</a:t>
            </a:r>
            <a:r>
              <a:rPr lang="en-US" sz="1800" dirty="0" smtClean="0"/>
              <a:t>, </a:t>
            </a:r>
            <a:r>
              <a:rPr lang="en-US" sz="1800" dirty="0" err="1" smtClean="0"/>
              <a:t>H.P.</a:t>
            </a:r>
            <a:r>
              <a:rPr lang="en-US" sz="1800" dirty="0" smtClean="0"/>
              <a:t> </a:t>
            </a:r>
            <a:r>
              <a:rPr lang="en-US" sz="1800" dirty="0" err="1" smtClean="0"/>
              <a:t>Laskowski</a:t>
            </a:r>
            <a:r>
              <a:rPr lang="en-US" sz="1800" dirty="0" smtClean="0"/>
              <a:t>, </a:t>
            </a:r>
            <a:r>
              <a:rPr lang="en-US" sz="1800" dirty="0" err="1" smtClean="0"/>
              <a:t>W.L.</a:t>
            </a:r>
            <a:r>
              <a:rPr lang="en-US" sz="1800" dirty="0" smtClean="0"/>
              <a:t> Kendall. 2008. Monitoring in the context of structured decision-making and adaptive management.  Journal of Wildlife Management. 72(8):1683–1692.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3076" name="Picture 4" descr="C:\Users\grandjb\Desktop\ARM\pngs\Gregory_and_Keeney_2002_smart choices_Page_01.png"/>
          <p:cNvPicPr>
            <a:picLocks noChangeAspect="1" noChangeArrowheads="1"/>
          </p:cNvPicPr>
          <p:nvPr/>
        </p:nvPicPr>
        <p:blipFill>
          <a:blip r:embed="rId3" cstate="print"/>
          <a:srcRect b="41650"/>
          <a:stretch>
            <a:fillRect/>
          </a:stretch>
        </p:blipFill>
        <p:spPr bwMode="auto">
          <a:xfrm>
            <a:off x="1371600" y="3657600"/>
            <a:ext cx="4238067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grandjb\Desktop\ARM\pngs\Lyons et al 2005_Page_01.png"/>
          <p:cNvPicPr>
            <a:picLocks noChangeAspect="1" noChangeArrowheads="1"/>
          </p:cNvPicPr>
          <p:nvPr/>
        </p:nvPicPr>
        <p:blipFill>
          <a:blip r:embed="rId4" cstate="print"/>
          <a:srcRect b="54533"/>
          <a:stretch>
            <a:fillRect/>
          </a:stretch>
        </p:blipFill>
        <p:spPr bwMode="auto">
          <a:xfrm>
            <a:off x="4382937" y="4191000"/>
            <a:ext cx="4532463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CFWRU 2010_3">
  <a:themeElements>
    <a:clrScheme name="1_Blends 8">
      <a:dk1>
        <a:srgbClr val="000000"/>
      </a:dk1>
      <a:lt1>
        <a:srgbClr val="FFFFFF"/>
      </a:lt1>
      <a:dk2>
        <a:srgbClr val="0051B6"/>
      </a:dk2>
      <a:lt2>
        <a:srgbClr val="1C1C1C"/>
      </a:lt2>
      <a:accent1>
        <a:srgbClr val="396C00"/>
      </a:accent1>
      <a:accent2>
        <a:srgbClr val="0051B6"/>
      </a:accent2>
      <a:accent3>
        <a:srgbClr val="FFFFFF"/>
      </a:accent3>
      <a:accent4>
        <a:srgbClr val="000000"/>
      </a:accent4>
      <a:accent5>
        <a:srgbClr val="AEBAAA"/>
      </a:accent5>
      <a:accent6>
        <a:srgbClr val="0049A5"/>
      </a:accent6>
      <a:hlink>
        <a:srgbClr val="FF0000"/>
      </a:hlink>
      <a:folHlink>
        <a:srgbClr val="396C00"/>
      </a:folHlink>
    </a:clrScheme>
    <a:fontScheme name="1_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2">
              <a:lumMod val="50000"/>
              <a:lumOff val="50000"/>
            </a:schemeClr>
          </a:solidFill>
        </a:ln>
      </a:spPr>
      <a:bodyPr>
        <a:spAutoFit/>
      </a:bodyPr>
      <a:lstStyle>
        <a:defPPr marL="6350" algn="ctr">
          <a:defRPr sz="1400" dirty="0" smtClean="0"/>
        </a:defPPr>
      </a:lstStyle>
    </a:spDef>
    <a:lnDef>
      <a:spPr>
        <a:ln w="5715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solidFill>
            <a:schemeClr val="bg2">
              <a:lumMod val="50000"/>
              <a:lumOff val="50000"/>
            </a:schemeClr>
          </a:solidFill>
        </a:ln>
      </a:spPr>
      <a:bodyPr wrap="none" rtlCol="0">
        <a:spAutoFit/>
      </a:bodyPr>
      <a:lstStyle>
        <a:defPPr>
          <a:defRPr sz="1400" dirty="0" smtClean="0"/>
        </a:defPPr>
      </a:lstStyle>
    </a:tx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0051B6"/>
        </a:dk2>
        <a:lt2>
          <a:srgbClr val="1C1C1C"/>
        </a:lt2>
        <a:accent1>
          <a:srgbClr val="396C00"/>
        </a:accent1>
        <a:accent2>
          <a:srgbClr val="0051B6"/>
        </a:accent2>
        <a:accent3>
          <a:srgbClr val="FFFFFF"/>
        </a:accent3>
        <a:accent4>
          <a:srgbClr val="000000"/>
        </a:accent4>
        <a:accent5>
          <a:srgbClr val="AEBAAA"/>
        </a:accent5>
        <a:accent6>
          <a:srgbClr val="0049A5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8">
        <a:dk1>
          <a:srgbClr val="000000"/>
        </a:dk1>
        <a:lt1>
          <a:srgbClr val="FFFFFF"/>
        </a:lt1>
        <a:dk2>
          <a:srgbClr val="0051B6"/>
        </a:dk2>
        <a:lt2>
          <a:srgbClr val="1C1C1C"/>
        </a:lt2>
        <a:accent1>
          <a:srgbClr val="396C00"/>
        </a:accent1>
        <a:accent2>
          <a:srgbClr val="0051B6"/>
        </a:accent2>
        <a:accent3>
          <a:srgbClr val="FFFFFF"/>
        </a:accent3>
        <a:accent4>
          <a:srgbClr val="000000"/>
        </a:accent4>
        <a:accent5>
          <a:srgbClr val="AEBAAA"/>
        </a:accent5>
        <a:accent6>
          <a:srgbClr val="0049A5"/>
        </a:accent6>
        <a:hlink>
          <a:srgbClr val="FF0000"/>
        </a:hlink>
        <a:folHlink>
          <a:srgbClr val="396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9">
        <a:dk1>
          <a:srgbClr val="000000"/>
        </a:dk1>
        <a:lt1>
          <a:srgbClr val="FFFFFF"/>
        </a:lt1>
        <a:dk2>
          <a:srgbClr val="0051B6"/>
        </a:dk2>
        <a:lt2>
          <a:srgbClr val="1C1C1C"/>
        </a:lt2>
        <a:accent1>
          <a:srgbClr val="396C00"/>
        </a:accent1>
        <a:accent2>
          <a:srgbClr val="0051B6"/>
        </a:accent2>
        <a:accent3>
          <a:srgbClr val="FFFFFF"/>
        </a:accent3>
        <a:accent4>
          <a:srgbClr val="000000"/>
        </a:accent4>
        <a:accent5>
          <a:srgbClr val="AEBAAA"/>
        </a:accent5>
        <a:accent6>
          <a:srgbClr val="0049A5"/>
        </a:accent6>
        <a:hlink>
          <a:srgbClr val="0051B6"/>
        </a:hlink>
        <a:folHlink>
          <a:srgbClr val="396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10">
        <a:dk1>
          <a:srgbClr val="000000"/>
        </a:dk1>
        <a:lt1>
          <a:srgbClr val="FFFFFF"/>
        </a:lt1>
        <a:dk2>
          <a:srgbClr val="0051B6"/>
        </a:dk2>
        <a:lt2>
          <a:srgbClr val="1C1C1C"/>
        </a:lt2>
        <a:accent1>
          <a:srgbClr val="396C00"/>
        </a:accent1>
        <a:accent2>
          <a:srgbClr val="0051B6"/>
        </a:accent2>
        <a:accent3>
          <a:srgbClr val="FFFFFF"/>
        </a:accent3>
        <a:accent4>
          <a:srgbClr val="000000"/>
        </a:accent4>
        <a:accent5>
          <a:srgbClr val="AEBAAA"/>
        </a:accent5>
        <a:accent6>
          <a:srgbClr val="0049A5"/>
        </a:accent6>
        <a:hlink>
          <a:srgbClr val="FFFF66"/>
        </a:hlink>
        <a:folHlink>
          <a:srgbClr val="396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4B6CBD1238A44A01CFB00299E8417" ma:contentTypeVersion="0" ma:contentTypeDescription="Create a new document." ma:contentTypeScope="" ma:versionID="6cec03a45135842321bb40604d71da5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A2615C-4006-4DD0-9574-17A4BBF726C1}"/>
</file>

<file path=customXml/itemProps2.xml><?xml version="1.0" encoding="utf-8"?>
<ds:datastoreItem xmlns:ds="http://schemas.openxmlformats.org/officeDocument/2006/customXml" ds:itemID="{F6675B3F-AB20-4A53-9C78-89AD67203E9F}"/>
</file>

<file path=customXml/itemProps3.xml><?xml version="1.0" encoding="utf-8"?>
<ds:datastoreItem xmlns:ds="http://schemas.openxmlformats.org/officeDocument/2006/customXml" ds:itemID="{F930665B-61B6-4C04-9471-D492A43AAFBF}"/>
</file>

<file path=docProps/app.xml><?xml version="1.0" encoding="utf-8"?>
<Properties xmlns="http://schemas.openxmlformats.org/officeDocument/2006/extended-properties" xmlns:vt="http://schemas.openxmlformats.org/officeDocument/2006/docPropsVTypes">
  <Template>ALCFWRU 2010_3</Template>
  <TotalTime>731</TotalTime>
  <Words>1585</Words>
  <Application>Microsoft Office PowerPoint</Application>
  <PresentationFormat>On-screen Show (4:3)</PresentationFormat>
  <Paragraphs>406</Paragraphs>
  <Slides>45</Slides>
  <Notes>45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ALCFWRU 2010_3</vt:lpstr>
      <vt:lpstr>Structured Decision-Making in Avian Conservation  </vt:lpstr>
      <vt:lpstr>Transparency in decision-making…</vt:lpstr>
      <vt:lpstr>Stuctured Decision-making &amp; Adaptive Management</vt:lpstr>
      <vt:lpstr>Presentation outline</vt:lpstr>
      <vt:lpstr>Background</vt:lpstr>
      <vt:lpstr>The recent cast of characters</vt:lpstr>
      <vt:lpstr>Structured decision-making (SDM)</vt:lpstr>
      <vt:lpstr>Structured decision-making (SDM)</vt:lpstr>
      <vt:lpstr>Two good examples</vt:lpstr>
      <vt:lpstr>SDM core elements - PrOACT</vt:lpstr>
      <vt:lpstr>Three additional elements - URL</vt:lpstr>
      <vt:lpstr>Adaptive management (AM)</vt:lpstr>
      <vt:lpstr>Definitions</vt:lpstr>
      <vt:lpstr>Learning and Adaptive Management</vt:lpstr>
      <vt:lpstr>Management &amp; experimentation</vt:lpstr>
      <vt:lpstr>How SDM &amp; AM work</vt:lpstr>
      <vt:lpstr>SDM and Adaptive Management (AM)</vt:lpstr>
      <vt:lpstr>General features of AM</vt:lpstr>
      <vt:lpstr>Misconceptions</vt:lpstr>
      <vt:lpstr>Misconceptions</vt:lpstr>
      <vt:lpstr>Roles in SDM &amp; AM</vt:lpstr>
      <vt:lpstr>SDM core elements - PrOACT</vt:lpstr>
      <vt:lpstr>Get the problem right</vt:lpstr>
      <vt:lpstr>Describe the PROBLEM</vt:lpstr>
      <vt:lpstr>SDM core elements - PrOACT</vt:lpstr>
      <vt:lpstr>Objectives</vt:lpstr>
      <vt:lpstr>SDM core elements - PrOACT</vt:lpstr>
      <vt:lpstr>Slide 28</vt:lpstr>
      <vt:lpstr>Creating alternatives</vt:lpstr>
      <vt:lpstr>SDM core elements - PrOACT</vt:lpstr>
      <vt:lpstr>Slide 31</vt:lpstr>
      <vt:lpstr>Consequences</vt:lpstr>
      <vt:lpstr>SDM core elements - PrOACT</vt:lpstr>
      <vt:lpstr>Grassland Bird Prototype</vt:lpstr>
      <vt:lpstr>Spectacled Eider Listing</vt:lpstr>
      <vt:lpstr>Tradeoffs</vt:lpstr>
      <vt:lpstr>Decision model</vt:lpstr>
      <vt:lpstr>Decision model</vt:lpstr>
      <vt:lpstr>Adaptive management</vt:lpstr>
      <vt:lpstr>Forms of AM</vt:lpstr>
      <vt:lpstr>Double loop</vt:lpstr>
      <vt:lpstr>Impediments and failures</vt:lpstr>
      <vt:lpstr>Conclusions</vt:lpstr>
      <vt:lpstr>Is it that easy?</vt:lpstr>
      <vt:lpstr>Structured decision-making (SDM)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 grand</dc:creator>
  <cp:lastModifiedBy>barry grand</cp:lastModifiedBy>
  <cp:revision>114</cp:revision>
  <dcterms:created xsi:type="dcterms:W3CDTF">2012-01-09T02:25:07Z</dcterms:created>
  <dcterms:modified xsi:type="dcterms:W3CDTF">2012-01-10T14:10:42Z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0x0101000814B6CBD1238A44A01CFB00299E8417</vt:lpwstr>
  </property>
</Properties>
</file>