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xls" ContentType="application/vnd.ms-excel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77" r:id="rId3"/>
    <p:sldId id="286" r:id="rId4"/>
    <p:sldId id="318" r:id="rId5"/>
    <p:sldId id="323" r:id="rId6"/>
    <p:sldId id="340" r:id="rId7"/>
    <p:sldId id="395" r:id="rId8"/>
    <p:sldId id="341" r:id="rId9"/>
    <p:sldId id="342" r:id="rId10"/>
    <p:sldId id="343" r:id="rId11"/>
    <p:sldId id="347" r:id="rId12"/>
    <p:sldId id="354" r:id="rId13"/>
    <p:sldId id="344" r:id="rId14"/>
    <p:sldId id="345" r:id="rId15"/>
    <p:sldId id="348" r:id="rId16"/>
    <p:sldId id="355" r:id="rId17"/>
    <p:sldId id="346" r:id="rId18"/>
    <p:sldId id="350" r:id="rId19"/>
    <p:sldId id="351" r:id="rId20"/>
    <p:sldId id="356" r:id="rId21"/>
    <p:sldId id="352" r:id="rId22"/>
    <p:sldId id="353" r:id="rId23"/>
    <p:sldId id="349" r:id="rId24"/>
    <p:sldId id="357" r:id="rId25"/>
    <p:sldId id="358" r:id="rId26"/>
    <p:sldId id="359" r:id="rId27"/>
    <p:sldId id="360" r:id="rId28"/>
    <p:sldId id="361" r:id="rId29"/>
    <p:sldId id="362" r:id="rId30"/>
    <p:sldId id="326" r:id="rId31"/>
    <p:sldId id="328" r:id="rId32"/>
    <p:sldId id="327" r:id="rId33"/>
    <p:sldId id="329" r:id="rId34"/>
    <p:sldId id="330" r:id="rId35"/>
    <p:sldId id="334" r:id="rId36"/>
    <p:sldId id="393" r:id="rId37"/>
    <p:sldId id="396" r:id="rId38"/>
    <p:sldId id="397" r:id="rId39"/>
    <p:sldId id="390" r:id="rId40"/>
    <p:sldId id="391" r:id="rId4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78" autoAdjust="0"/>
  </p:normalViewPr>
  <p:slideViewPr>
    <p:cSldViewPr>
      <p:cViewPr varScale="1">
        <p:scale>
          <a:sx n="63" d="100"/>
          <a:sy n="63" d="100"/>
        </p:scale>
        <p:origin x="-94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9C48A88-DF27-4327-A2E1-7EB7AB30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C23D2A6-1CA3-428D-93B9-5876974B9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94BE2-2795-408A-8325-9CA34D5767F2}" type="slidenum">
              <a:rPr lang="en-US"/>
              <a:pPr/>
              <a:t>1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6E6B3-C3FE-4324-9E1C-37ECD1B91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26C02-D0D7-4B73-A875-66F453636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F8C96-9946-4B48-A8E5-FFC3AFD8D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8E29-5C9D-45A6-87D4-858A25AC7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DF316-11EA-4A93-A687-532DC9B62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25C69-76E3-42AF-A244-D118122B6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09B28-6DEC-4B06-B49E-FCA23BEA5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7F005-5F14-473A-976C-1508ED70E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2C630-33F2-49D3-9912-D8B134E1D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A8507-0E6E-4240-8A72-FA8E16DCA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32D8-FB24-48A5-9C49-18CF8FE66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F339D-A902-4362-911C-B268F3835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0999F-114F-451E-8E11-4EE3D4518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61D05-98AE-44E5-92B2-861345731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2EB3B67-685F-4033-A751-D2AD6A65B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1"/>
            <a:ext cx="7772400" cy="11430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Annual Variation in Northern Bobwhite Survival and Cause-specific Mortality in Relation to Ground Cover and </a:t>
            </a:r>
            <a:r>
              <a:rPr lang="en-US" sz="1800" dirty="0" err="1" smtClean="0"/>
              <a:t>Phenology</a:t>
            </a:r>
            <a:r>
              <a:rPr lang="en-US" sz="1800" dirty="0" smtClean="0"/>
              <a:t> of Raptor Migration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447800"/>
          </a:xfrm>
        </p:spPr>
        <p:txBody>
          <a:bodyPr/>
          <a:lstStyle/>
          <a:p>
            <a:pPr eaLnBrk="1" hangingPunct="1"/>
            <a:r>
              <a:rPr lang="en-US" sz="1400" b="1" dirty="0" smtClean="0"/>
              <a:t>R. Douglas Holt, L. Wes Burger, Jr., Bruce D. Leopold</a:t>
            </a:r>
          </a:p>
          <a:p>
            <a:pPr eaLnBrk="1" hangingPunct="1"/>
            <a:r>
              <a:rPr lang="en-US" sz="1200" dirty="0" smtClean="0"/>
              <a:t>Mississippi State University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1400" b="1" dirty="0" smtClean="0"/>
              <a:t>K. David Godwin</a:t>
            </a:r>
          </a:p>
          <a:p>
            <a:pPr eaLnBrk="1" hangingPunct="1"/>
            <a:r>
              <a:rPr lang="en-US" sz="1200" dirty="0" smtClean="0"/>
              <a:t>Mississippi Department of Wildlife, Fisheries, and Parks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</p:txBody>
      </p:sp>
      <p:pic>
        <p:nvPicPr>
          <p:cNvPr id="7172" name="Picture 4" descr="BW_ART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5" y="1689101"/>
            <a:ext cx="585628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pic>
        <p:nvPicPr>
          <p:cNvPr id="90115" name="Picture 4" descr="coha2001(co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2114" y="1600201"/>
            <a:ext cx="58197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pic>
        <p:nvPicPr>
          <p:cNvPr id="91139" name="Picture 4" descr="cohamean(co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2114" y="1600201"/>
            <a:ext cx="58197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pic>
        <p:nvPicPr>
          <p:cNvPr id="92163" name="Picture 4" descr="cohadiff(co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2114" y="1600201"/>
            <a:ext cx="58197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pic>
        <p:nvPicPr>
          <p:cNvPr id="93187" name="Picture 4" descr="noha2000(co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9726" y="1600201"/>
            <a:ext cx="5924551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pic>
        <p:nvPicPr>
          <p:cNvPr id="94211" name="Picture 4" descr="noha2001(co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2114" y="1600201"/>
            <a:ext cx="58197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pic>
        <p:nvPicPr>
          <p:cNvPr id="95235" name="Picture 4" descr="nohamean(co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2114" y="1600201"/>
            <a:ext cx="58197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pic>
        <p:nvPicPr>
          <p:cNvPr id="96259" name="Picture 4" descr="nohadiff(co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2114" y="1600201"/>
            <a:ext cx="58197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pic>
        <p:nvPicPr>
          <p:cNvPr id="97283" name="Picture 4" descr="rtha2000(co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9726" y="1600201"/>
            <a:ext cx="5924551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pic>
        <p:nvPicPr>
          <p:cNvPr id="98307" name="Picture 4" descr="rtha2001(co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9726" y="1600201"/>
            <a:ext cx="5924551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pic>
        <p:nvPicPr>
          <p:cNvPr id="99331" name="Picture 4" descr="rthamean(co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9726" y="1600201"/>
            <a:ext cx="5924551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1" y="36302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948801" y="1371600"/>
          <a:ext cx="4860239" cy="5105400"/>
        </p:xfrm>
        <a:graphic>
          <a:graphicData uri="http://schemas.openxmlformats.org/presentationml/2006/ole">
            <p:oleObj spid="_x0000_s1026" name="Bitmap Image" r:id="rId3" imgW="6219048" imgH="5229955" progId="PBrus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286001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2-year Over-winter ecology study (1 September-28 February 2000-2002)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Black Prairie Wildlife Management Area in the </a:t>
            </a:r>
            <a:r>
              <a:rPr lang="en-US" sz="2000" dirty="0" err="1" smtClean="0"/>
              <a:t>Blackland</a:t>
            </a:r>
            <a:r>
              <a:rPr lang="en-US" sz="2000" dirty="0" smtClean="0"/>
              <a:t> Prairie </a:t>
            </a:r>
            <a:r>
              <a:rPr lang="en-US" sz="2000" dirty="0" smtClean="0"/>
              <a:t>physiographic region of </a:t>
            </a:r>
            <a:r>
              <a:rPr lang="en-US" sz="2000" dirty="0" smtClean="0"/>
              <a:t>northeast Mississippi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pic>
        <p:nvPicPr>
          <p:cNvPr id="100355" name="Picture 4" descr="rthadiff(co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2114" y="1600201"/>
            <a:ext cx="58197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pic>
        <p:nvPicPr>
          <p:cNvPr id="101379" name="Picture 4" descr="ssha2000(co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9726" y="1600201"/>
            <a:ext cx="5924551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pic>
        <p:nvPicPr>
          <p:cNvPr id="102403" name="Picture 4" descr="ssha2001(co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9726" y="1600201"/>
            <a:ext cx="5924551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pic>
        <p:nvPicPr>
          <p:cNvPr id="103427" name="Picture 4" descr="sshamean(co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9726" y="1600201"/>
            <a:ext cx="5924551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pic>
        <p:nvPicPr>
          <p:cNvPr id="104451" name="Picture 4" descr="sshadiff(co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2114" y="1600201"/>
            <a:ext cx="58197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45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/>
              <a:t>Year-specific spatial patterns of relative raptor abundance</a:t>
            </a:r>
          </a:p>
        </p:txBody>
      </p:sp>
      <p:pic>
        <p:nvPicPr>
          <p:cNvPr id="105476" name="Picture 4" descr="degreeban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2362200"/>
            <a:ext cx="6096000" cy="4294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45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/>
              <a:t>Mean relative abundance of Cooper’s hawks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1" y="10535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33400" y="2209800"/>
          <a:ext cx="8077200" cy="4381500"/>
        </p:xfrm>
        <a:graphic>
          <a:graphicData uri="http://schemas.openxmlformats.org/presentationml/2006/ole">
            <p:oleObj spid="_x0000_s2050" name="Chart" r:id="rId3" imgW="8077200" imgH="43815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45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/>
              <a:t>Mean relative abundance of northern harriers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" y="8630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533401" y="1981200"/>
          <a:ext cx="8039100" cy="4572000"/>
        </p:xfrm>
        <a:graphic>
          <a:graphicData uri="http://schemas.openxmlformats.org/presentationml/2006/ole">
            <p:oleObj spid="_x0000_s3074" name="Chart" r:id="rId3" imgW="8039100" imgH="47625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45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/>
              <a:t>Mean relative abundance of red-tailed hawks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" y="9011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533400" y="2057400"/>
          <a:ext cx="8001000" cy="4686300"/>
        </p:xfrm>
        <a:graphic>
          <a:graphicData uri="http://schemas.openxmlformats.org/presentationml/2006/ole">
            <p:oleObj spid="_x0000_s4098" name="Chart" r:id="rId3" imgW="8001000" imgH="46863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45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/>
              <a:t>Mean relative abundance of sharp-shinned hawks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1" y="94881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533400" y="2057400"/>
          <a:ext cx="8077200" cy="4591050"/>
        </p:xfrm>
        <a:graphic>
          <a:graphicData uri="http://schemas.openxmlformats.org/presentationml/2006/ole">
            <p:oleObj spid="_x0000_s5122" name="Chart" r:id="rId3" imgW="8077200" imgH="45910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</p:txBody>
      </p:sp>
      <p:pic>
        <p:nvPicPr>
          <p:cNvPr id="34820" name="Picture 4" descr="TR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00201"/>
            <a:ext cx="3886200" cy="3809999"/>
          </a:xfrm>
          <a:noFill/>
        </p:spPr>
      </p:pic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</a:rPr>
              <a:t>Bird capture in September and November each year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Birds fitted with 5-6 g necklace style transmitter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Birds relocated ≥ 5 days/week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Survival estimated using Kaplan- Meier method modified for staggered entry</a:t>
            </a:r>
            <a:endParaRPr lang="en-US" sz="2000" dirty="0">
              <a:latin typeface="+mj-lt"/>
            </a:endParaRPr>
          </a:p>
        </p:txBody>
      </p:sp>
      <p:pic>
        <p:nvPicPr>
          <p:cNvPr id="6" name="Picture 10" descr="collared quai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962400"/>
            <a:ext cx="3886200" cy="216946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Growing Season Precipitation and </a:t>
            </a:r>
            <a:r>
              <a:rPr lang="en-US" dirty="0" smtClean="0"/>
              <a:t>Over-winter </a:t>
            </a:r>
            <a:r>
              <a:rPr lang="en-US" dirty="0" smtClean="0"/>
              <a:t>Temperature</a:t>
            </a:r>
          </a:p>
        </p:txBody>
      </p:sp>
      <p:pic>
        <p:nvPicPr>
          <p:cNvPr id="73731" name="Picture 3" descr="m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600201"/>
            <a:ext cx="3005139" cy="4525963"/>
          </a:xfrm>
          <a:noFill/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762000" y="1752601"/>
            <a:ext cx="403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 Long-term </a:t>
            </a:r>
            <a:r>
              <a:rPr lang="en-US" sz="2000" dirty="0"/>
              <a:t>weather data for Mississippi Division 6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 Data </a:t>
            </a:r>
            <a:r>
              <a:rPr lang="en-US" sz="2000" dirty="0"/>
              <a:t>from Jan. 1895 – May 2002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 Data </a:t>
            </a:r>
            <a:r>
              <a:rPr lang="en-US" sz="2000" dirty="0"/>
              <a:t>collected for mean monthly precipitation, Modified Palmer Drought Severity Index, and mean monthly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Growing Season Precipitation and Over Winter Temperature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/>
              <a:t>Growing Season Precipitation</a:t>
            </a:r>
          </a:p>
        </p:txBody>
      </p:sp>
      <p:pic>
        <p:nvPicPr>
          <p:cNvPr id="757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676400"/>
            <a:ext cx="80772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Growing Season Precipitation and Over Winter Temperature</a:t>
            </a:r>
          </a:p>
        </p:txBody>
      </p:sp>
      <p:sp>
        <p:nvSpPr>
          <p:cNvPr id="74755" name="Text Box 6"/>
          <p:cNvSpPr txBox="1">
            <a:spLocks noChangeArrowheads="1"/>
          </p:cNvSpPr>
          <p:nvPr/>
        </p:nvSpPr>
        <p:spPr bwMode="auto">
          <a:xfrm>
            <a:off x="914400" y="1752601"/>
            <a:ext cx="73914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Modified Palmer Drought Severity Index</a:t>
            </a:r>
          </a:p>
          <a:p>
            <a:pPr algn="ctr">
              <a:spcBef>
                <a:spcPct val="50000"/>
              </a:spcBef>
            </a:pPr>
            <a:r>
              <a:rPr lang="en-US" sz="2000" dirty="0"/>
              <a:t>(PMDI)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 Calculated </a:t>
            </a:r>
            <a:r>
              <a:rPr lang="en-US" sz="2000" dirty="0"/>
              <a:t>using precipitation, temperature, </a:t>
            </a:r>
            <a:r>
              <a:rPr lang="en-US" sz="2000" dirty="0" err="1"/>
              <a:t>Thornwaite’s</a:t>
            </a:r>
            <a:r>
              <a:rPr lang="en-US" sz="2000" dirty="0"/>
              <a:t> </a:t>
            </a:r>
            <a:r>
              <a:rPr lang="en-US" sz="2000" dirty="0" err="1"/>
              <a:t>evapotranspiration</a:t>
            </a:r>
            <a:r>
              <a:rPr lang="en-US" sz="2000" dirty="0"/>
              <a:t> index, runoff, soil recharge, and average regional weather conditions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 Values </a:t>
            </a:r>
            <a:r>
              <a:rPr lang="en-US" sz="2000" dirty="0"/>
              <a:t>range from &gt; 4 (extreme moisture) to &lt; -4 (extreme dryness)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 Normal </a:t>
            </a:r>
            <a:r>
              <a:rPr lang="en-US" sz="2000" dirty="0"/>
              <a:t>values range from 1.5 to -1.5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Growing Season Precipitation and Over Winter Temperature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/>
              <a:t>Growing Season PMDI Values</a:t>
            </a:r>
          </a:p>
        </p:txBody>
      </p:sp>
      <p:pic>
        <p:nvPicPr>
          <p:cNvPr id="768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752600"/>
            <a:ext cx="83058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Growing Season Precipitation and Over Winter Temperature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/>
              <a:t>Over Winter Temperature</a:t>
            </a:r>
          </a:p>
        </p:txBody>
      </p:sp>
      <p:pic>
        <p:nvPicPr>
          <p:cNvPr id="778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05000"/>
            <a:ext cx="8001000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Growing Season Vegetation Structure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7620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Vegetative data collected at nest and brood locations during nesting seasons of 2000 and 2001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Used to index vegetation conditions going into winter season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% grass canopy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% forb canopy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Visual obstruction index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Compared using General Linear Models Procedure in SAS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Vegetation characteristics as dependent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Year and type (brood and nest) as fixed effects</a:t>
            </a:r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Grass structure was sparser at brood sites (</a:t>
            </a:r>
            <a:r>
              <a:rPr lang="en-US" sz="1800" i="1" smtClean="0"/>
              <a:t>F</a:t>
            </a:r>
            <a:r>
              <a:rPr lang="en-US" sz="1800" i="1" baseline="-25000" smtClean="0"/>
              <a:t>1,245</a:t>
            </a:r>
            <a:r>
              <a:rPr lang="en-US" sz="1800" smtClean="0"/>
              <a:t> = 6.00, </a:t>
            </a:r>
            <a:r>
              <a:rPr lang="en-US" sz="1800" i="1" smtClean="0"/>
              <a:t>P</a:t>
            </a:r>
            <a:r>
              <a:rPr lang="en-US" sz="1800" smtClean="0"/>
              <a:t> = 0.015) in 2000 (13.09%) vs. 2001 (42.39%)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2000-2001 vs. 2001-2002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/>
            <a:r>
              <a:rPr lang="en-US" sz="1800" dirty="0" smtClean="0"/>
              <a:t>Increased mortality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Most attributed to avian predation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Colder winter temperatures coupled with decreased growing season precipitation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Sparser vegetative ground cover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Higher relative abundance of wintering migratory raptors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</a:t>
            </a:r>
            <a:endParaRPr lang="en-US" dirty="0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Low sample size</a:t>
            </a:r>
          </a:p>
          <a:p>
            <a:pPr eaLnBrk="1" hangingPunct="1"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	1 site</a:t>
            </a:r>
          </a:p>
          <a:p>
            <a:pPr eaLnBrk="1" hangingPunct="1"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	2 years</a:t>
            </a:r>
          </a:p>
          <a:p>
            <a:pPr eaLnBrk="1" hangingPunct="1">
              <a:buNone/>
            </a:pPr>
            <a:endParaRPr lang="en-US" sz="1800" dirty="0" smtClean="0"/>
          </a:p>
          <a:p>
            <a:pPr eaLnBrk="1" hangingPunct="1"/>
            <a:r>
              <a:rPr lang="en-US" sz="1800" dirty="0" smtClean="0"/>
              <a:t>Confounding effects of vegetative cover and relative raptor abundance</a:t>
            </a:r>
          </a:p>
          <a:p>
            <a:pPr eaLnBrk="1" hangingPunct="1"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	this study 	“bad” growing season, high relative abundance of 			raptors</a:t>
            </a:r>
          </a:p>
          <a:p>
            <a:pPr eaLnBrk="1" hangingPunct="1">
              <a:buNone/>
            </a:pPr>
            <a:endParaRPr lang="en-US" sz="1800" dirty="0" smtClean="0"/>
          </a:p>
          <a:p>
            <a:pPr eaLnBrk="1" hangingPunct="1">
              <a:buNone/>
            </a:pPr>
            <a:r>
              <a:rPr lang="en-US" sz="1800" dirty="0" smtClean="0"/>
              <a:t>				“good“ growing season, low relative abundance of 			raptors</a:t>
            </a:r>
          </a:p>
          <a:p>
            <a:pPr eaLnBrk="1" hangingPunct="1">
              <a:buNone/>
            </a:pPr>
            <a:endParaRPr lang="en-US" sz="1800" dirty="0" smtClean="0"/>
          </a:p>
          <a:p>
            <a:pPr eaLnBrk="1" hangingPunct="1">
              <a:buNone/>
            </a:pPr>
            <a:r>
              <a:rPr lang="en-US" sz="1800" dirty="0" smtClean="0"/>
              <a:t>	What happens when we have “good” growing season with high relative abundance of raptors or “bad” growing season low relative abundance of raptors?</a:t>
            </a:r>
            <a:r>
              <a:rPr lang="en-US" sz="1800" dirty="0" smtClean="0"/>
              <a:t>	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</a:t>
            </a:r>
            <a:endParaRPr lang="en-US" dirty="0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No independent local raptor surveys to validate migration </a:t>
            </a:r>
            <a:r>
              <a:rPr lang="en-US" sz="1800" dirty="0" err="1" smtClean="0"/>
              <a:t>phenology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>
              <a:buNone/>
            </a:pPr>
            <a:r>
              <a:rPr lang="en-US" sz="1800" dirty="0" smtClean="0"/>
              <a:t>	Additional data is needed to validate estimates of raptor migration and to answer questions with respect to habitat vs. predation as driving factors of over-winter northern bobwhite survival.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Acknowledgements</a:t>
            </a:r>
          </a:p>
        </p:txBody>
      </p:sp>
      <p:sp>
        <p:nvSpPr>
          <p:cNvPr id="1341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600201"/>
            <a:ext cx="7772400" cy="4525963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endParaRPr lang="en-US" sz="700" dirty="0" smtClean="0"/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endParaRPr lang="en-US" sz="2400" b="1" dirty="0" smtClean="0"/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Mississippi Department of Wildlife, Fisheries, and Parks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BPWMA Staff</a:t>
            </a:r>
            <a:endParaRPr lang="en-US" sz="2000" b="1" dirty="0" smtClean="0"/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Ricky Flint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Robert Miller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Technicians</a:t>
            </a:r>
            <a:r>
              <a:rPr lang="en-US" sz="2000" b="1" dirty="0" smtClean="0"/>
              <a:t>, Volunteers, and Other Graduate Students</a:t>
            </a:r>
          </a:p>
        </p:txBody>
      </p:sp>
      <p:pic>
        <p:nvPicPr>
          <p:cNvPr id="5" name="Picture 4" descr="ms_mdwfp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971800"/>
            <a:ext cx="1447800" cy="1230630"/>
          </a:xfrm>
          <a:prstGeom prst="rect">
            <a:avLst/>
          </a:prstGeom>
        </p:spPr>
      </p:pic>
      <p:pic>
        <p:nvPicPr>
          <p:cNvPr id="6" name="Picture 5" descr="headertitl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5181600"/>
            <a:ext cx="4413250" cy="539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Survival Estimates</a:t>
            </a:r>
          </a:p>
        </p:txBody>
      </p:sp>
      <p:sp>
        <p:nvSpPr>
          <p:cNvPr id="67624" name="Text Box 42"/>
          <p:cNvSpPr txBox="1">
            <a:spLocks noChangeArrowheads="1"/>
          </p:cNvSpPr>
          <p:nvPr/>
        </p:nvSpPr>
        <p:spPr bwMode="auto">
          <a:xfrm>
            <a:off x="762000" y="2057401"/>
            <a:ext cx="80772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dirty="0" smtClean="0"/>
              <a:t>2000-2001 (n = 173)		</a:t>
            </a:r>
            <a:r>
              <a:rPr lang="en-US" dirty="0" smtClean="0"/>
              <a:t>0.027 </a:t>
            </a:r>
            <a:r>
              <a:rPr lang="en-US" dirty="0" smtClean="0"/>
              <a:t>(SE </a:t>
            </a:r>
            <a:r>
              <a:rPr lang="en-US" dirty="0"/>
              <a:t>= 0.0087</a:t>
            </a:r>
            <a:r>
              <a:rPr lang="en-US" dirty="0" smtClean="0"/>
              <a:t>)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2001-2002 (n = 71)	</a:t>
            </a:r>
            <a:r>
              <a:rPr lang="en-US" dirty="0"/>
              <a:t>	</a:t>
            </a:r>
            <a:r>
              <a:rPr lang="en-US" dirty="0" smtClean="0"/>
              <a:t>0.362 </a:t>
            </a:r>
            <a:r>
              <a:rPr lang="en-US" dirty="0"/>
              <a:t>(SE = 0.0765</a:t>
            </a:r>
            <a:r>
              <a:rPr lang="en-US" dirty="0" smtClean="0"/>
              <a:t>)</a:t>
            </a:r>
          </a:p>
        </p:txBody>
      </p:sp>
      <p:pic>
        <p:nvPicPr>
          <p:cNvPr id="9" name="Picture 5" descr="BW_ART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00200" y="4114800"/>
            <a:ext cx="5856288" cy="259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4" descr="en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31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 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Cause-specific Mortality</a:t>
            </a:r>
          </a:p>
        </p:txBody>
      </p:sp>
      <p:graphicFrame>
        <p:nvGraphicFramePr>
          <p:cNvPr id="100434" name="Group 82"/>
          <p:cNvGraphicFramePr>
            <a:graphicFrameLocks noGrp="1"/>
          </p:cNvGraphicFramePr>
          <p:nvPr>
            <p:ph sz="half" idx="2"/>
          </p:nvPr>
        </p:nvGraphicFramePr>
        <p:xfrm>
          <a:off x="457200" y="2438400"/>
          <a:ext cx="8153400" cy="2743200"/>
        </p:xfrm>
        <a:graphic>
          <a:graphicData uri="http://schemas.openxmlformats.org/drawingml/2006/table">
            <a:tbl>
              <a:tblPr/>
              <a:tblGrid>
                <a:gridCol w="1630363"/>
                <a:gridCol w="1630363"/>
                <a:gridCol w="1631951"/>
                <a:gridCol w="1630363"/>
                <a:gridCol w="1630363"/>
              </a:tblGrid>
              <a:tr h="969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Avian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Mammalian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Unknown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8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2000-2001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49.6%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(SE = 0.040)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37.1%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(SE = 0.039)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(SE = 0.023)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(SE = 0.009)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8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2001-2002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(SE = 0.071)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(SE = 0.067)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(SE = 0.053)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4876800"/>
          </a:xfrm>
        </p:spPr>
        <p:txBody>
          <a:bodyPr/>
          <a:lstStyle/>
          <a:p>
            <a:pPr eaLnBrk="1" hangingPunct="1"/>
            <a:r>
              <a:rPr lang="en-US" sz="1600" dirty="0" smtClean="0"/>
              <a:t>Christmas Bird Count (CBC) data downloaded from the National Audubon Society (conducted between 14 December and 5 January each year)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Downloaded </a:t>
            </a:r>
            <a:r>
              <a:rPr lang="en-US" sz="1600" dirty="0" smtClean="0"/>
              <a:t>data for </a:t>
            </a:r>
            <a:r>
              <a:rPr lang="en-US" sz="1600" dirty="0" smtClean="0"/>
              <a:t>the years 1985-2001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Downloaded </a:t>
            </a:r>
            <a:r>
              <a:rPr lang="en-US" sz="1600" dirty="0" smtClean="0"/>
              <a:t>data for </a:t>
            </a:r>
            <a:r>
              <a:rPr lang="en-US" sz="1600" dirty="0" smtClean="0"/>
              <a:t>a 14 state region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Downloaded data for </a:t>
            </a:r>
            <a:r>
              <a:rPr lang="en-US" sz="1600" dirty="0" smtClean="0"/>
              <a:t>181 locations</a:t>
            </a:r>
          </a:p>
          <a:p>
            <a:pPr lvl="1" eaLnBrk="1" hangingPunct="1"/>
            <a:r>
              <a:rPr lang="en-US" sz="1600" dirty="0" smtClean="0"/>
              <a:t>Ranging from 120 in 1985 to 177 in 1998</a:t>
            </a:r>
          </a:p>
          <a:p>
            <a:pPr lvl="1" eaLnBrk="1" hangingPunct="1"/>
            <a:r>
              <a:rPr lang="en-US" sz="1600" dirty="0" smtClean="0"/>
              <a:t>176 in 2000</a:t>
            </a:r>
          </a:p>
          <a:p>
            <a:pPr lvl="1" eaLnBrk="1" hangingPunct="1"/>
            <a:r>
              <a:rPr lang="en-US" sz="1600" dirty="0" smtClean="0"/>
              <a:t>173 in 2001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Data downloaded for 4 species of migratory raptors</a:t>
            </a:r>
          </a:p>
          <a:p>
            <a:pPr lvl="1" eaLnBrk="1" hangingPunct="1"/>
            <a:r>
              <a:rPr lang="en-US" sz="1600" dirty="0" smtClean="0"/>
              <a:t>Sharp-shinned hawks</a:t>
            </a:r>
          </a:p>
          <a:p>
            <a:pPr lvl="1" eaLnBrk="1" hangingPunct="1"/>
            <a:r>
              <a:rPr lang="en-US" sz="1600" dirty="0" smtClean="0"/>
              <a:t>Cooper’s hawks</a:t>
            </a:r>
          </a:p>
          <a:p>
            <a:pPr lvl="1" eaLnBrk="1" hangingPunct="1"/>
            <a:r>
              <a:rPr lang="en-US" sz="1600" dirty="0" smtClean="0"/>
              <a:t>Northern harriers</a:t>
            </a:r>
          </a:p>
          <a:p>
            <a:pPr lvl="1" eaLnBrk="1" hangingPunct="1"/>
            <a:r>
              <a:rPr lang="en-US" sz="1600" dirty="0" smtClean="0"/>
              <a:t>Red-tailed hawks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" y="1371600"/>
            <a:ext cx="7762875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err="1" smtClean="0"/>
              <a:t>Kriging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Interpolation procedure that uses a set of points with z values to generate an estimated surface that incorporates spatial structure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Universal </a:t>
            </a:r>
            <a:r>
              <a:rPr lang="en-US" sz="2000" dirty="0" err="1" smtClean="0"/>
              <a:t>kriging</a:t>
            </a:r>
            <a:r>
              <a:rPr lang="en-US" sz="2000" dirty="0" smtClean="0"/>
              <a:t> allows for trends in the spatial data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err="1" smtClean="0"/>
              <a:t>Kriged</a:t>
            </a:r>
            <a:r>
              <a:rPr lang="en-US" sz="2000" dirty="0" smtClean="0"/>
              <a:t> surfaces developed with a cell size of 0.1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decimal degrees (~ 10424 ha)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Raptor Migration Phenology</a:t>
            </a:r>
          </a:p>
        </p:txBody>
      </p:sp>
      <p:pic>
        <p:nvPicPr>
          <p:cNvPr id="89091" name="Picture 10" descr="coha2000(co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2114" y="1600201"/>
            <a:ext cx="58197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4B6CBD1238A44A01CFB00299E8417" ma:contentTypeVersion="0" ma:contentTypeDescription="Create a new document." ma:contentTypeScope="" ma:versionID="6cec03a45135842321bb40604d71da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5B62FE-3A61-478B-BAE6-BA0374689E84}"/>
</file>

<file path=customXml/itemProps2.xml><?xml version="1.0" encoding="utf-8"?>
<ds:datastoreItem xmlns:ds="http://schemas.openxmlformats.org/officeDocument/2006/customXml" ds:itemID="{9B8B91CF-DD09-4D3E-8290-A2706213266D}"/>
</file>

<file path=customXml/itemProps3.xml><?xml version="1.0" encoding="utf-8"?>
<ds:datastoreItem xmlns:ds="http://schemas.openxmlformats.org/officeDocument/2006/customXml" ds:itemID="{F91A0F36-B649-4687-B4F8-C03FB4E6AFC7}"/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696</Words>
  <Application>Microsoft Office PowerPoint</Application>
  <PresentationFormat>On-screen Show (4:3)</PresentationFormat>
  <Paragraphs>173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Default Design</vt:lpstr>
      <vt:lpstr>Bitmap Image</vt:lpstr>
      <vt:lpstr>Chart</vt:lpstr>
      <vt:lpstr>Annual Variation in Northern Bobwhite Survival and Cause-specific Mortality in Relation to Ground Cover and Phenology of Raptor Migration</vt:lpstr>
      <vt:lpstr>Introduction</vt:lpstr>
      <vt:lpstr>Introduction</vt:lpstr>
      <vt:lpstr>Survival Estimates</vt:lpstr>
      <vt:lpstr>Cause-specific Mortality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Raptor Migration Phenology</vt:lpstr>
      <vt:lpstr>Growing Season Precipitation and Over-winter Temperature</vt:lpstr>
      <vt:lpstr>Growing Season Precipitation and Over Winter Temperature</vt:lpstr>
      <vt:lpstr>Growing Season Precipitation and Over Winter Temperature</vt:lpstr>
      <vt:lpstr>Growing Season Precipitation and Over Winter Temperature</vt:lpstr>
      <vt:lpstr>Growing Season Precipitation and Over Winter Temperature</vt:lpstr>
      <vt:lpstr>Growing Season Vegetation Structure</vt:lpstr>
      <vt:lpstr>Conclusions</vt:lpstr>
      <vt:lpstr>Problems</vt:lpstr>
      <vt:lpstr>Problems</vt:lpstr>
      <vt:lpstr>Acknowledgements</vt:lpstr>
      <vt:lpstr>Questions ?</vt:lpstr>
    </vt:vector>
  </TitlesOfParts>
  <Company>W&amp;F GIS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 Among Over Winter Survival, Habitat Use, and Home Range Characteristics of Northern Bobwhite Quail on a Managed Prairie Site in Mississippi</dc:title>
  <dc:creator>dholt</dc:creator>
  <cp:lastModifiedBy>Doug</cp:lastModifiedBy>
  <cp:revision>35</cp:revision>
  <dcterms:created xsi:type="dcterms:W3CDTF">2003-03-08T19:02:16Z</dcterms:created>
  <dcterms:modified xsi:type="dcterms:W3CDTF">2012-01-11T06:32:36Z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0x0101000814B6CBD1238A44A01CFB00299E8417</vt:lpwstr>
  </property>
</Properties>
</file>