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1.xml" ContentType="application/vnd.openxmlformats-officedocument.drawingml.chart+xml"/>
  <Override PartName="/ppt/theme/theme1.xml" ContentType="application/vnd.openxmlformats-officedocument.theme+xml"/>
  <Override PartName="/ppt/charts/chart5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8" r:id="rId3"/>
    <p:sldId id="265" r:id="rId4"/>
    <p:sldId id="279" r:id="rId5"/>
    <p:sldId id="283" r:id="rId6"/>
    <p:sldId id="282" r:id="rId7"/>
    <p:sldId id="259" r:id="rId8"/>
    <p:sldId id="269" r:id="rId9"/>
    <p:sldId id="270" r:id="rId10"/>
    <p:sldId id="280" r:id="rId11"/>
    <p:sldId id="281" r:id="rId12"/>
    <p:sldId id="285" r:id="rId13"/>
    <p:sldId id="286" r:id="rId14"/>
    <p:sldId id="287" r:id="rId15"/>
    <p:sldId id="272" r:id="rId16"/>
    <p:sldId id="273" r:id="rId17"/>
    <p:sldId id="274" r:id="rId18"/>
    <p:sldId id="262" r:id="rId19"/>
    <p:sldId id="290" r:id="rId20"/>
    <p:sldId id="275" r:id="rId21"/>
    <p:sldId id="263" r:id="rId22"/>
    <p:sldId id="276" r:id="rId23"/>
    <p:sldId id="277" r:id="rId24"/>
    <p:sldId id="284" r:id="rId25"/>
    <p:sldId id="28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1230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ln>
          <a:solidFill>
            <a:srgbClr val="000000"/>
          </a:solidFill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5"/>
          <c:order val="0"/>
          <c:tx>
            <c:strRef>
              <c:f>Sheet1!$G$1</c:f>
              <c:strCache>
                <c:ptCount val="1"/>
                <c:pt idx="0">
                  <c:v>Row Crop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Fee</c:v>
                </c:pt>
                <c:pt idx="1">
                  <c:v>Thurner</c:v>
                </c:pt>
                <c:pt idx="2">
                  <c:v>Peach</c:v>
                </c:pt>
                <c:pt idx="3">
                  <c:v>Wildcat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72.082629095699104</c:v>
                </c:pt>
                <c:pt idx="1">
                  <c:v>53.539475583974003</c:v>
                </c:pt>
                <c:pt idx="2">
                  <c:v>39.740931536127512</c:v>
                </c:pt>
                <c:pt idx="3">
                  <c:v>38.487729363986894</c:v>
                </c:pt>
              </c:numCache>
            </c:numRef>
          </c:val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Forest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Fee</c:v>
                </c:pt>
                <c:pt idx="1">
                  <c:v>Thurner</c:v>
                </c:pt>
                <c:pt idx="2">
                  <c:v>Peach</c:v>
                </c:pt>
                <c:pt idx="3">
                  <c:v>Wildcat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8.3547389790787214</c:v>
                </c:pt>
                <c:pt idx="1">
                  <c:v>16.051317857355599</c:v>
                </c:pt>
                <c:pt idx="2">
                  <c:v>28.610221068716235</c:v>
                </c:pt>
                <c:pt idx="3">
                  <c:v>10.406215706311398</c:v>
                </c:pt>
              </c:numCache>
            </c:numRef>
          </c:val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ES Herbaceous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Fee</c:v>
                </c:pt>
                <c:pt idx="1">
                  <c:v>Thurner</c:v>
                </c:pt>
                <c:pt idx="2">
                  <c:v>Peach</c:v>
                </c:pt>
                <c:pt idx="3">
                  <c:v>Wildcat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9.0983903346347219</c:v>
                </c:pt>
                <c:pt idx="1">
                  <c:v>9.9334535502651526</c:v>
                </c:pt>
                <c:pt idx="2">
                  <c:v>20.966320995826987</c:v>
                </c:pt>
                <c:pt idx="3">
                  <c:v>19.620030702272899</c:v>
                </c:pt>
              </c:numCache>
            </c:numRef>
          </c:val>
        </c:ser>
        <c:ser>
          <c:idx val="4"/>
          <c:order val="3"/>
          <c:tx>
            <c:strRef>
              <c:f>Sheet1!$F$1</c:f>
              <c:strCache>
                <c:ptCount val="1"/>
                <c:pt idx="0">
                  <c:v>Pasture Hay</c:v>
                </c:pt>
              </c:strCache>
            </c:strRef>
          </c:tx>
          <c:spPr>
            <a:solidFill>
              <a:srgbClr val="47EA1A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Fee</c:v>
                </c:pt>
                <c:pt idx="1">
                  <c:v>Thurner</c:v>
                </c:pt>
                <c:pt idx="2">
                  <c:v>Peach</c:v>
                </c:pt>
                <c:pt idx="3">
                  <c:v>Wildcat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3.2826519920212101</c:v>
                </c:pt>
                <c:pt idx="1">
                  <c:v>6.58070935877792</c:v>
                </c:pt>
                <c:pt idx="2">
                  <c:v>1.9594597382186199</c:v>
                </c:pt>
                <c:pt idx="3">
                  <c:v>23.321461346519001</c:v>
                </c:pt>
              </c:numCache>
            </c:numRef>
          </c:val>
        </c:ser>
        <c:ser>
          <c:idx val="1"/>
          <c:order val="4"/>
          <c:tx>
            <c:strRef>
              <c:f>Sheet1!$C$1</c:f>
              <c:strCache>
                <c:ptCount val="1"/>
                <c:pt idx="0">
                  <c:v>ES Woody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Fee</c:v>
                </c:pt>
                <c:pt idx="1">
                  <c:v>Thurner</c:v>
                </c:pt>
                <c:pt idx="2">
                  <c:v>Peach</c:v>
                </c:pt>
                <c:pt idx="3">
                  <c:v>Wildcat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3.1093899365986197</c:v>
                </c:pt>
                <c:pt idx="1">
                  <c:v>6.52478960982282</c:v>
                </c:pt>
                <c:pt idx="2">
                  <c:v>4.6715059103342398</c:v>
                </c:pt>
                <c:pt idx="3">
                  <c:v>4.1936840473378671</c:v>
                </c:pt>
              </c:numCache>
            </c:numRef>
          </c:val>
        </c:ser>
        <c:ser>
          <c:idx val="3"/>
          <c:order val="5"/>
          <c:tx>
            <c:strRef>
              <c:f>Sheet1!$E$1</c:f>
              <c:strCache>
                <c:ptCount val="1"/>
                <c:pt idx="0">
                  <c:v>Non-habitat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Fee</c:v>
                </c:pt>
                <c:pt idx="1">
                  <c:v>Thurner</c:v>
                </c:pt>
                <c:pt idx="2">
                  <c:v>Peach</c:v>
                </c:pt>
                <c:pt idx="3">
                  <c:v>Wildcat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4.0721996619676704</c:v>
                </c:pt>
                <c:pt idx="1">
                  <c:v>7.37025403980455</c:v>
                </c:pt>
                <c:pt idx="2">
                  <c:v>4.0515607507762486</c:v>
                </c:pt>
                <c:pt idx="3">
                  <c:v>3.9708788335718119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5054592"/>
        <c:axId val="25068672"/>
        <c:axId val="0"/>
      </c:bar3DChart>
      <c:catAx>
        <c:axId val="2505459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000000"/>
            </a:solidFill>
          </a:ln>
        </c:spPr>
        <c:crossAx val="25068672"/>
        <c:crosses val="autoZero"/>
        <c:auto val="1"/>
        <c:lblAlgn val="ctr"/>
        <c:lblOffset val="100"/>
        <c:noMultiLvlLbl val="0"/>
      </c:catAx>
      <c:valAx>
        <c:axId val="25068672"/>
        <c:scaling>
          <c:orientation val="minMax"/>
        </c:scaling>
        <c:delete val="0"/>
        <c:axPos val="l"/>
        <c:majorGridlines>
          <c:spPr>
            <a:ln>
              <a:solidFill>
                <a:srgbClr val="000000"/>
              </a:solidFill>
            </a:ln>
          </c:spPr>
        </c:majorGridlines>
        <c:numFmt formatCode="0%" sourceLinked="1"/>
        <c:majorTickMark val="out"/>
        <c:minorTickMark val="none"/>
        <c:tickLblPos val="nextTo"/>
        <c:spPr>
          <a:ln>
            <a:solidFill>
              <a:srgbClr val="000000"/>
            </a:solidFill>
          </a:ln>
        </c:spPr>
        <c:crossAx val="25054592"/>
        <c:crosses val="autoZero"/>
        <c:crossBetween val="between"/>
      </c:valAx>
      <c:spPr>
        <a:ln>
          <a:noFill/>
        </a:ln>
      </c:spPr>
    </c:plotArea>
    <c:legend>
      <c:legendPos val="r"/>
      <c:layout/>
      <c:overlay val="0"/>
      <c:spPr>
        <a:solidFill>
          <a:schemeClr val="bg1"/>
        </a:solidFill>
      </c:spPr>
    </c:legend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Sheet1!$A$2:$A$4</c:f>
              <c:strCache>
                <c:ptCount val="1"/>
                <c:pt idx="0">
                  <c:v>2008-09* 2009-10 2010-11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Sheet1!$F$2:$F$4</c:f>
                <c:numCache>
                  <c:formatCode>General</c:formatCode>
                  <c:ptCount val="3"/>
                  <c:pt idx="0">
                    <c:v>0.1792565155914963</c:v>
                  </c:pt>
                  <c:pt idx="1">
                    <c:v>6.0000000000000032E-2</c:v>
                  </c:pt>
                  <c:pt idx="2">
                    <c:v>8.0000000000000043E-2</c:v>
                  </c:pt>
                </c:numCache>
              </c:numRef>
            </c:plus>
            <c:minus>
              <c:numRef>
                <c:f>Sheet1!$E$2:$E$4</c:f>
                <c:numCache>
                  <c:formatCode>General</c:formatCode>
                  <c:ptCount val="3"/>
                  <c:pt idx="0">
                    <c:v>0.13465757873162365</c:v>
                  </c:pt>
                  <c:pt idx="1">
                    <c:v>2.0000000000000011E-2</c:v>
                  </c:pt>
                  <c:pt idx="2">
                    <c:v>0.05</c:v>
                  </c:pt>
                </c:numCache>
              </c:numRef>
            </c:minus>
          </c:errBars>
          <c:cat>
            <c:strRef>
              <c:f>Sheet1!$A$2:$A$4</c:f>
              <c:strCache>
                <c:ptCount val="3"/>
                <c:pt idx="0">
                  <c:v>2008-09*</c:v>
                </c:pt>
                <c:pt idx="1">
                  <c:v>2009-10</c:v>
                </c:pt>
                <c:pt idx="2">
                  <c:v>2010-11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0.27220763613369725</c:v>
                </c:pt>
                <c:pt idx="1">
                  <c:v>0.05</c:v>
                </c:pt>
                <c:pt idx="2">
                  <c:v>0.12000000000000002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833280"/>
        <c:axId val="30843264"/>
      </c:barChart>
      <c:catAx>
        <c:axId val="30833280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30843264"/>
        <c:crosses val="autoZero"/>
        <c:auto val="1"/>
        <c:lblAlgn val="ctr"/>
        <c:lblOffset val="100"/>
        <c:noMultiLvlLbl val="0"/>
      </c:catAx>
      <c:valAx>
        <c:axId val="3084326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 b="0"/>
                </a:pPr>
                <a:r>
                  <a:rPr lang="en-US" sz="1800" b="0"/>
                  <a:t>Survival (+- 95% CI)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cross"/>
        <c:tickLblPos val="nextTo"/>
        <c:spPr>
          <a:ln>
            <a:solidFill>
              <a:schemeClr val="tx1"/>
            </a:solidFill>
          </a:ln>
        </c:spPr>
        <c:crossAx val="30833280"/>
        <c:crosses val="autoZero"/>
        <c:crossBetween val="between"/>
        <c:majorUnit val="0.1"/>
        <c:minorUnit val="0.05"/>
      </c:valAx>
    </c:plotArea>
    <c:plotVisOnly val="1"/>
    <c:dispBlanksAs val="gap"/>
    <c:showDLblsOverMax val="0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autoTitleDeleted val="1"/>
    <c:view3D>
      <c:rotX val="6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728507732380976E-2"/>
          <c:y val="9.8757296805615527E-2"/>
          <c:w val="0.79451260041305971"/>
          <c:h val="0.87771507861376052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Lbls>
            <c:dLbl>
              <c:idx val="0"/>
              <c:layout>
                <c:manualLayout>
                  <c:x val="-2.3011680683994251E-3"/>
                  <c:y val="4.4966639710287432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2.8052719897771639E-2"/>
                  <c:y val="-2.274267468654360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3.9746278073992981E-2"/>
                  <c:y val="6.305969303718145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20070984561035771"/>
                  <c:y val="6.768966362120952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0.14618265791287688"/>
                  <c:y val="-0.173862804303767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322342787233422"/>
                  <c:y val="-9.192402691483540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9.441741138700549E-2"/>
                  <c:y val="0.1240123272325051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8.8829035522688227E-2"/>
                  <c:y val="0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0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Sheet1!$A$2:$A$9</c:f>
              <c:strCache>
                <c:ptCount val="8"/>
                <c:pt idx="0">
                  <c:v>Harvest</c:v>
                </c:pt>
                <c:pt idx="1">
                  <c:v>Investigator</c:v>
                </c:pt>
                <c:pt idx="2">
                  <c:v>Other</c:v>
                </c:pt>
                <c:pt idx="3">
                  <c:v>Avian Predator</c:v>
                </c:pt>
                <c:pt idx="4">
                  <c:v>Mammalian Predator</c:v>
                </c:pt>
                <c:pt idx="5">
                  <c:v>Unknown Predator</c:v>
                </c:pt>
                <c:pt idx="6">
                  <c:v>Unknown</c:v>
                </c:pt>
                <c:pt idx="7">
                  <c:v>Weather</c:v>
                </c:pt>
              </c:strCache>
            </c:strRef>
          </c:cat>
          <c:val>
            <c:numRef>
              <c:f>Sheet1!$B$2:$B$9</c:f>
              <c:numCache>
                <c:formatCode>0.0</c:formatCode>
                <c:ptCount val="8"/>
                <c:pt idx="0">
                  <c:v>5.3763440860215086</c:v>
                </c:pt>
                <c:pt idx="1">
                  <c:v>2.6881720430107543</c:v>
                </c:pt>
                <c:pt idx="2">
                  <c:v>1.0752688172043003</c:v>
                </c:pt>
                <c:pt idx="3">
                  <c:v>23.655913978494631</c:v>
                </c:pt>
                <c:pt idx="4">
                  <c:v>16.129032258064516</c:v>
                </c:pt>
                <c:pt idx="5">
                  <c:v>38.70967741935484</c:v>
                </c:pt>
                <c:pt idx="6">
                  <c:v>10.215053763440851</c:v>
                </c:pt>
                <c:pt idx="7">
                  <c:v>2.1505376344086025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Sheet1!$A$2:$A$4</c:f>
              <c:strCache>
                <c:ptCount val="1"/>
                <c:pt idx="0">
                  <c:v>2008-09* 2009-10 2010-11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Sheet1!$F$2:$F$4</c:f>
                <c:numCache>
                  <c:formatCode>General</c:formatCode>
                  <c:ptCount val="3"/>
                  <c:pt idx="0">
                    <c:v>0.17925651559149641</c:v>
                  </c:pt>
                  <c:pt idx="1">
                    <c:v>6.0000000000000032E-2</c:v>
                  </c:pt>
                  <c:pt idx="2">
                    <c:v>8.0000000000000043E-2</c:v>
                  </c:pt>
                </c:numCache>
              </c:numRef>
            </c:plus>
            <c:minus>
              <c:numRef>
                <c:f>Sheet1!$E$2:$E$4</c:f>
                <c:numCache>
                  <c:formatCode>General</c:formatCode>
                  <c:ptCount val="3"/>
                  <c:pt idx="0">
                    <c:v>0.13465757873162365</c:v>
                  </c:pt>
                  <c:pt idx="1">
                    <c:v>2.0000000000000011E-2</c:v>
                  </c:pt>
                  <c:pt idx="2">
                    <c:v>0.05</c:v>
                  </c:pt>
                </c:numCache>
              </c:numRef>
            </c:minus>
          </c:errBars>
          <c:cat>
            <c:strRef>
              <c:f>Sheet1!$A$2:$A$4</c:f>
              <c:strCache>
                <c:ptCount val="3"/>
                <c:pt idx="0">
                  <c:v>2008-09*</c:v>
                </c:pt>
                <c:pt idx="1">
                  <c:v>2009-10</c:v>
                </c:pt>
                <c:pt idx="2">
                  <c:v>2010-11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0.27220763613369725</c:v>
                </c:pt>
                <c:pt idx="1">
                  <c:v>0.05</c:v>
                </c:pt>
                <c:pt idx="2">
                  <c:v>0.12000000000000002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077312"/>
        <c:axId val="32078848"/>
      </c:barChart>
      <c:catAx>
        <c:axId val="320773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32078848"/>
        <c:crosses val="autoZero"/>
        <c:auto val="1"/>
        <c:lblAlgn val="ctr"/>
        <c:lblOffset val="100"/>
        <c:noMultiLvlLbl val="0"/>
      </c:catAx>
      <c:valAx>
        <c:axId val="3207884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 b="0"/>
                </a:pPr>
                <a:r>
                  <a:rPr lang="en-US" sz="1800" b="0"/>
                  <a:t>Survival (+- 95% CI)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cross"/>
        <c:tickLblPos val="nextTo"/>
        <c:spPr>
          <a:ln>
            <a:solidFill>
              <a:schemeClr val="tx1"/>
            </a:solidFill>
          </a:ln>
        </c:spPr>
        <c:crossAx val="32077312"/>
        <c:crosses val="autoZero"/>
        <c:crossBetween val="between"/>
        <c:majorUnit val="0.1"/>
        <c:minorUnit val="0.05"/>
      </c:valAx>
    </c:plotArea>
    <c:plotVisOnly val="1"/>
    <c:dispBlanksAs val="gap"/>
    <c:showDLblsOverMax val="0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ln>
          <a:solidFill>
            <a:srgbClr val="000000"/>
          </a:solidFill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5"/>
          <c:order val="0"/>
          <c:tx>
            <c:strRef>
              <c:f>Sheet1!$G$1</c:f>
              <c:strCache>
                <c:ptCount val="1"/>
                <c:pt idx="0">
                  <c:v>Row Crop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Fee</c:v>
                </c:pt>
                <c:pt idx="1">
                  <c:v>Thurner</c:v>
                </c:pt>
                <c:pt idx="2">
                  <c:v>Peach</c:v>
                </c:pt>
                <c:pt idx="3">
                  <c:v>Wildcat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72.082629095699104</c:v>
                </c:pt>
                <c:pt idx="1">
                  <c:v>53.539475583974003</c:v>
                </c:pt>
                <c:pt idx="2">
                  <c:v>39.740931536127512</c:v>
                </c:pt>
                <c:pt idx="3">
                  <c:v>38.487729363986894</c:v>
                </c:pt>
              </c:numCache>
            </c:numRef>
          </c:val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Forest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Fee</c:v>
                </c:pt>
                <c:pt idx="1">
                  <c:v>Thurner</c:v>
                </c:pt>
                <c:pt idx="2">
                  <c:v>Peach</c:v>
                </c:pt>
                <c:pt idx="3">
                  <c:v>Wildcat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8.3547389790787179</c:v>
                </c:pt>
                <c:pt idx="1">
                  <c:v>16.051317857355599</c:v>
                </c:pt>
                <c:pt idx="2">
                  <c:v>28.610221068716235</c:v>
                </c:pt>
                <c:pt idx="3">
                  <c:v>10.406215706311398</c:v>
                </c:pt>
              </c:numCache>
            </c:numRef>
          </c:val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ES Herbaceous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Fee</c:v>
                </c:pt>
                <c:pt idx="1">
                  <c:v>Thurner</c:v>
                </c:pt>
                <c:pt idx="2">
                  <c:v>Peach</c:v>
                </c:pt>
                <c:pt idx="3">
                  <c:v>Wildcat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9.0983903346347219</c:v>
                </c:pt>
                <c:pt idx="1">
                  <c:v>9.9334535502651526</c:v>
                </c:pt>
                <c:pt idx="2">
                  <c:v>20.966320995826994</c:v>
                </c:pt>
                <c:pt idx="3">
                  <c:v>19.620030702272899</c:v>
                </c:pt>
              </c:numCache>
            </c:numRef>
          </c:val>
        </c:ser>
        <c:ser>
          <c:idx val="4"/>
          <c:order val="3"/>
          <c:tx>
            <c:strRef>
              <c:f>Sheet1!$F$1</c:f>
              <c:strCache>
                <c:ptCount val="1"/>
                <c:pt idx="0">
                  <c:v>Pasture Hay</c:v>
                </c:pt>
              </c:strCache>
            </c:strRef>
          </c:tx>
          <c:spPr>
            <a:solidFill>
              <a:srgbClr val="47EA1A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Fee</c:v>
                </c:pt>
                <c:pt idx="1">
                  <c:v>Thurner</c:v>
                </c:pt>
                <c:pt idx="2">
                  <c:v>Peach</c:v>
                </c:pt>
                <c:pt idx="3">
                  <c:v>Wildcat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3.2826519920212101</c:v>
                </c:pt>
                <c:pt idx="1">
                  <c:v>6.58070935877792</c:v>
                </c:pt>
                <c:pt idx="2">
                  <c:v>1.9594597382186201</c:v>
                </c:pt>
                <c:pt idx="3">
                  <c:v>23.321461346519001</c:v>
                </c:pt>
              </c:numCache>
            </c:numRef>
          </c:val>
        </c:ser>
        <c:ser>
          <c:idx val="1"/>
          <c:order val="4"/>
          <c:tx>
            <c:strRef>
              <c:f>Sheet1!$C$1</c:f>
              <c:strCache>
                <c:ptCount val="1"/>
                <c:pt idx="0">
                  <c:v>ES Woody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Fee</c:v>
                </c:pt>
                <c:pt idx="1">
                  <c:v>Thurner</c:v>
                </c:pt>
                <c:pt idx="2">
                  <c:v>Peach</c:v>
                </c:pt>
                <c:pt idx="3">
                  <c:v>Wildcat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3.1093899365986197</c:v>
                </c:pt>
                <c:pt idx="1">
                  <c:v>6.52478960982282</c:v>
                </c:pt>
                <c:pt idx="2">
                  <c:v>4.6715059103342398</c:v>
                </c:pt>
                <c:pt idx="3">
                  <c:v>4.193684047337868</c:v>
                </c:pt>
              </c:numCache>
            </c:numRef>
          </c:val>
        </c:ser>
        <c:ser>
          <c:idx val="3"/>
          <c:order val="5"/>
          <c:tx>
            <c:strRef>
              <c:f>Sheet1!$E$1</c:f>
              <c:strCache>
                <c:ptCount val="1"/>
                <c:pt idx="0">
                  <c:v>Non-habitat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Fee</c:v>
                </c:pt>
                <c:pt idx="1">
                  <c:v>Thurner</c:v>
                </c:pt>
                <c:pt idx="2">
                  <c:v>Peach</c:v>
                </c:pt>
                <c:pt idx="3">
                  <c:v>Wildcat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4.0721996619676704</c:v>
                </c:pt>
                <c:pt idx="1">
                  <c:v>7.37025403980455</c:v>
                </c:pt>
                <c:pt idx="2">
                  <c:v>4.0515607507762486</c:v>
                </c:pt>
                <c:pt idx="3">
                  <c:v>3.9708788335718124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2291840"/>
        <c:axId val="32293632"/>
        <c:axId val="0"/>
      </c:bar3DChart>
      <c:catAx>
        <c:axId val="32291840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000000"/>
            </a:solidFill>
          </a:ln>
        </c:spPr>
        <c:crossAx val="32293632"/>
        <c:crosses val="autoZero"/>
        <c:auto val="1"/>
        <c:lblAlgn val="ctr"/>
        <c:lblOffset val="100"/>
        <c:noMultiLvlLbl val="0"/>
      </c:catAx>
      <c:valAx>
        <c:axId val="32293632"/>
        <c:scaling>
          <c:orientation val="minMax"/>
        </c:scaling>
        <c:delete val="0"/>
        <c:axPos val="l"/>
        <c:majorGridlines>
          <c:spPr>
            <a:ln>
              <a:solidFill>
                <a:srgbClr val="000000"/>
              </a:solidFill>
            </a:ln>
          </c:spPr>
        </c:majorGridlines>
        <c:numFmt formatCode="0%" sourceLinked="1"/>
        <c:majorTickMark val="out"/>
        <c:minorTickMark val="none"/>
        <c:tickLblPos val="nextTo"/>
        <c:spPr>
          <a:ln>
            <a:solidFill>
              <a:srgbClr val="000000"/>
            </a:solidFill>
          </a:ln>
        </c:spPr>
        <c:crossAx val="32291840"/>
        <c:crosses val="autoZero"/>
        <c:crossBetween val="between"/>
      </c:valAx>
      <c:spPr>
        <a:ln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4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41210-B1CA-4E81-B313-9B176D83A0D3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8A03D3-27C0-49DA-A9F4-6E12EC695D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67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Variance estimates sensitive to sampling effort and dependency (Burnham et al. 1987, </a:t>
            </a:r>
            <a:r>
              <a:rPr lang="en-US" sz="1200" dirty="0" err="1" smtClean="0"/>
              <a:t>Schmutz</a:t>
            </a:r>
            <a:r>
              <a:rPr lang="en-US" sz="1200" dirty="0" smtClean="0"/>
              <a:t> et al. 1995, Gould and Nichols 1998)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8A03D3-27C0-49DA-A9F4-6E12EC695DD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2EDF5D-DEB4-4668-A4D4-1DCB596FE960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9717C5-2A96-4107-9449-EA2EA7489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2EDF5D-DEB4-4668-A4D4-1DCB596FE960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9717C5-2A96-4107-9449-EA2EA7489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2EDF5D-DEB4-4668-A4D4-1DCB596FE960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9717C5-2A96-4107-9449-EA2EA7489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2EDF5D-DEB4-4668-A4D4-1DCB596FE960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9717C5-2A96-4107-9449-EA2EA7489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2EDF5D-DEB4-4668-A4D4-1DCB596FE960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9717C5-2A96-4107-9449-EA2EA7489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2EDF5D-DEB4-4668-A4D4-1DCB596FE960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9717C5-2A96-4107-9449-EA2EA7489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2EDF5D-DEB4-4668-A4D4-1DCB596FE960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9717C5-2A96-4107-9449-EA2EA7489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2EDF5D-DEB4-4668-A4D4-1DCB596FE960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9717C5-2A96-4107-9449-EA2EA7489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2EDF5D-DEB4-4668-A4D4-1DCB596FE960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9717C5-2A96-4107-9449-EA2EA7489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2EDF5D-DEB4-4668-A4D4-1DCB596FE960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9717C5-2A96-4107-9449-EA2EA7489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2EDF5D-DEB4-4668-A4D4-1DCB596FE960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9717C5-2A96-4107-9449-EA2EA7489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MG_2166.JPG"/>
          <p:cNvPicPr>
            <a:picLocks noChangeAspect="1"/>
          </p:cNvPicPr>
          <p:nvPr userDrawn="1"/>
        </p:nvPicPr>
        <p:blipFill>
          <a:blip r:embed="rId13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 bwMode="auto">
          <a:xfrm rot="5400000" flipH="1" flipV="1">
            <a:off x="1143000" y="-1143000"/>
            <a:ext cx="6858000" cy="9144000"/>
          </a:xfrm>
          <a:prstGeom prst="rect">
            <a:avLst/>
          </a:prstGeom>
          <a:gradFill flip="none" rotWithShape="1">
            <a:gsLst>
              <a:gs pos="2000">
                <a:schemeClr val="bg1"/>
              </a:gs>
              <a:gs pos="18000">
                <a:schemeClr val="bg1">
                  <a:alpha val="91000"/>
                </a:schemeClr>
              </a:gs>
              <a:gs pos="43000">
                <a:schemeClr val="bg1">
                  <a:alpha val="72000"/>
                </a:schemeClr>
              </a:gs>
              <a:gs pos="66000">
                <a:schemeClr val="bg1">
                  <a:alpha val="68000"/>
                </a:schemeClr>
              </a:gs>
              <a:gs pos="91000">
                <a:schemeClr val="bg1">
                  <a:alpha val="26000"/>
                </a:schemeClr>
              </a:gs>
              <a:gs pos="97000">
                <a:schemeClr val="bg1">
                  <a:alpha val="11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200025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Temporal Variability in Survival of Non-Breeding Northern Bobwhites in Ohio</a:t>
            </a:r>
            <a:endParaRPr lang="en-US" dirty="0"/>
          </a:p>
        </p:txBody>
      </p:sp>
      <p:sp>
        <p:nvSpPr>
          <p:cNvPr id="4" name="Title 2"/>
          <p:cNvSpPr txBox="1">
            <a:spLocks/>
          </p:cNvSpPr>
          <p:nvPr/>
        </p:nvSpPr>
        <p:spPr bwMode="auto">
          <a:xfrm>
            <a:off x="0" y="2743200"/>
            <a:ext cx="9144000" cy="2552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-----------------------------------------------------------------------------------------------</a:t>
            </a:r>
            <a:endParaRPr kumimoji="0" lang="en-US" sz="320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Adam Janke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defRPr/>
            </a:pPr>
            <a:r>
              <a:rPr lang="en-US" sz="3200" kern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Robert Gates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 smtClean="0">
                <a:solidFill>
                  <a:srgbClr val="000000"/>
                </a:solidFill>
                <a:effectLst/>
                <a:latin typeface="Times New Roman" pitchFamily="18" charset="0"/>
                <a:ea typeface="+mj-ea"/>
                <a:cs typeface="Times New Roman" pitchFamily="18" charset="0"/>
              </a:rPr>
              <a:t>-----------------------------------------------------------------------------------------------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kern="0" dirty="0" smtClean="0">
              <a:solidFill>
                <a:srgbClr val="000000"/>
              </a:solidFill>
              <a:effectLst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School</a:t>
            </a:r>
            <a:r>
              <a:rPr kumimoji="0" lang="en-US" sz="20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of Environment and Natural Resources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baseline="0" dirty="0" smtClean="0">
                <a:solidFill>
                  <a:srgbClr val="000000"/>
                </a:solidFill>
                <a:effectLst/>
                <a:latin typeface="Times New Roman" pitchFamily="18" charset="0"/>
                <a:ea typeface="+mj-ea"/>
                <a:cs typeface="Times New Roman" pitchFamily="18" charset="0"/>
              </a:rPr>
              <a:t>Terrestrial Wildlife Ecology Laboratory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Ohio State University</a:t>
            </a:r>
            <a:endParaRPr lang="en-US" sz="2000" kern="0" baseline="0" dirty="0" smtClean="0">
              <a:solidFill>
                <a:srgbClr val="000000"/>
              </a:solidFill>
              <a:effectLst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5" name="Group 10"/>
          <p:cNvGrpSpPr/>
          <p:nvPr/>
        </p:nvGrpSpPr>
        <p:grpSpPr>
          <a:xfrm>
            <a:off x="2564297" y="5475106"/>
            <a:ext cx="4015406" cy="934608"/>
            <a:chOff x="2496906" y="5917066"/>
            <a:chExt cx="4015406" cy="934608"/>
          </a:xfrm>
        </p:grpSpPr>
        <p:pic>
          <p:nvPicPr>
            <p:cNvPr id="6" name="Picture 5" descr="PR Logo.jpg"/>
            <p:cNvPicPr>
              <a:picLocks noChangeAspect="1"/>
            </p:cNvPicPr>
            <p:nvPr/>
          </p:nvPicPr>
          <p:blipFill>
            <a:blip r:embed="rId2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753901" y="6028082"/>
              <a:ext cx="758411" cy="749218"/>
            </a:xfrm>
            <a:prstGeom prst="rect">
              <a:avLst/>
            </a:prstGeom>
          </p:spPr>
        </p:pic>
        <p:pic>
          <p:nvPicPr>
            <p:cNvPr id="7" name="Picture 6" descr="TWEL Logo Good.png"/>
            <p:cNvPicPr>
              <a:picLocks noChangeAspect="1"/>
            </p:cNvPicPr>
            <p:nvPr/>
          </p:nvPicPr>
          <p:blipFill>
            <a:blip r:embed="rId3" cstate="screen"/>
            <a:stretch>
              <a:fillRect/>
            </a:stretch>
          </p:blipFill>
          <p:spPr>
            <a:xfrm>
              <a:off x="3829506" y="6099800"/>
              <a:ext cx="1339376" cy="629456"/>
            </a:xfrm>
            <a:prstGeom prst="rect">
              <a:avLst/>
            </a:prstGeom>
          </p:spPr>
        </p:pic>
        <p:pic>
          <p:nvPicPr>
            <p:cNvPr id="8" name="Picture 7" descr="DOW2.png"/>
            <p:cNvPicPr>
              <a:picLocks noChangeAspect="1"/>
            </p:cNvPicPr>
            <p:nvPr/>
          </p:nvPicPr>
          <p:blipFill>
            <a:blip r:embed="rId4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>
            <a:xfrm>
              <a:off x="2496906" y="5917066"/>
              <a:ext cx="747581" cy="934608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Mortality causes</a:t>
            </a:r>
            <a:endParaRPr lang="en-US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0" y="1209368"/>
          <a:ext cx="8155858" cy="564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42155" y="2453149"/>
            <a:ext cx="37018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Harvest CIF = 0.068 (0.012, 0.123)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Heterogeneous temporal models within and among years </a:t>
            </a:r>
          </a:p>
          <a:p>
            <a:r>
              <a:rPr lang="en-US" dirty="0" smtClean="0"/>
              <a:t>Slight dependency among covey members</a:t>
            </a:r>
          </a:p>
          <a:p>
            <a:pPr lvl="1"/>
            <a:r>
              <a:rPr lang="en-US" i="1" dirty="0" smtClean="0"/>
              <a:t>ĉ </a:t>
            </a:r>
            <a:r>
              <a:rPr lang="en-US" dirty="0" smtClean="0"/>
              <a:t>= 1.54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75188" y="4114799"/>
          <a:ext cx="7860890" cy="2227007"/>
        </p:xfrm>
        <a:graphic>
          <a:graphicData uri="http://schemas.openxmlformats.org/drawingml/2006/table">
            <a:tbl>
              <a:tblPr/>
              <a:tblGrid>
                <a:gridCol w="3869605"/>
                <a:gridCol w="121684"/>
                <a:gridCol w="1222940"/>
                <a:gridCol w="121684"/>
                <a:gridCol w="1076918"/>
                <a:gridCol w="121684"/>
                <a:gridCol w="784874"/>
                <a:gridCol w="121684"/>
                <a:gridCol w="419817"/>
              </a:tblGrid>
              <a:tr h="63267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Model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AIC</a:t>
                      </a:r>
                      <a:r>
                        <a:rPr lang="en-US" sz="2000" b="0" i="0" u="none" strike="noStrike" baseline="-25000">
                          <a:solidFill>
                            <a:srgbClr val="000000"/>
                          </a:solidFill>
                          <a:latin typeface="Times New Roman"/>
                        </a:rPr>
                        <a:t>c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Δ</a:t>
                      </a: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AIC</a:t>
                      </a:r>
                      <a:r>
                        <a:rPr lang="en-US" sz="2000" b="0" i="0" u="none" strike="noStrike" baseline="-25000">
                          <a:solidFill>
                            <a:srgbClr val="000000"/>
                          </a:solidFill>
                          <a:latin typeface="Times New Roman"/>
                        </a:rPr>
                        <a:t>c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</a:t>
                      </a:r>
                      <a:r>
                        <a:rPr lang="en-US" sz="2000" b="0" i="1" u="none" strike="noStrike" baseline="-25000">
                          <a:solidFill>
                            <a:srgbClr val="000000"/>
                          </a:solidFill>
                          <a:latin typeface="Times New Roman"/>
                        </a:rPr>
                        <a:t>i</a:t>
                      </a:r>
                      <a:endParaRPr lang="en-US" sz="2000" b="0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44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S(Week)Year+Week*Year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1585.479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0.000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0.935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3144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S(BiWeek) Year+BiWeek*Year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1590.822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5.343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0.065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144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S(Month)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Year+Month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*Year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1617.168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31.689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0.000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0" y="1120233"/>
            <a:ext cx="9144000" cy="444398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rcRect/>
          <a:stretch>
            <a:fillRect/>
          </a:stretch>
        </p:blipFill>
        <p:spPr bwMode="auto">
          <a:xfrm>
            <a:off x="1966913" y="1315844"/>
            <a:ext cx="5210175" cy="4148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884133" y="1869703"/>
            <a:ext cx="1538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2008-09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085303" y="3510116"/>
            <a:ext cx="1932039" cy="119523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066503" y="2792361"/>
            <a:ext cx="1932039" cy="195662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31100" y="4175367"/>
            <a:ext cx="15441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S*=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0.294</a:t>
            </a:r>
            <a:endParaRPr lang="en-US" sz="2000" dirty="0" smtClean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00790" y="5286412"/>
            <a:ext cx="3943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*extrapolated to 182 d. interval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0" y="1120233"/>
            <a:ext cx="9144000" cy="444398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rcRect/>
          <a:stretch>
            <a:fillRect/>
          </a:stretch>
        </p:blipFill>
        <p:spPr bwMode="auto">
          <a:xfrm>
            <a:off x="1966913" y="1427356"/>
            <a:ext cx="5210175" cy="4081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884133" y="1869703"/>
            <a:ext cx="1538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2009-10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111910" y="3274142"/>
            <a:ext cx="2920180" cy="141215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066503" y="2792361"/>
            <a:ext cx="1932039" cy="195662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31099" y="4175367"/>
            <a:ext cx="48625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S=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0.055 (0.026, 0.113)</a:t>
            </a:r>
            <a:endParaRPr lang="en-US" sz="2000" dirty="0" smtClean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0" y="1120233"/>
            <a:ext cx="9144000" cy="444398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rcRect/>
          <a:stretch>
            <a:fillRect/>
          </a:stretch>
        </p:blipFill>
        <p:spPr bwMode="auto">
          <a:xfrm>
            <a:off x="1966913" y="1427356"/>
            <a:ext cx="5210175" cy="4081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884133" y="1869703"/>
            <a:ext cx="1538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2010-11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170904" y="2875935"/>
            <a:ext cx="2831690" cy="182941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066503" y="2792361"/>
            <a:ext cx="1932039" cy="195662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31099" y="4175367"/>
            <a:ext cx="48625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S=0.121 (0.069, 0.203)</a:t>
            </a:r>
            <a:endParaRPr lang="en-US" sz="2000" dirty="0" smtClean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0" y="1120233"/>
            <a:ext cx="9144000" cy="444398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rcRect/>
          <a:stretch>
            <a:fillRect/>
          </a:stretch>
        </p:blipFill>
        <p:spPr bwMode="auto">
          <a:xfrm>
            <a:off x="1966913" y="1315844"/>
            <a:ext cx="5210175" cy="4148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884133" y="1869703"/>
            <a:ext cx="1538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2008-09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667250" y="1984916"/>
            <a:ext cx="685800" cy="2720433"/>
          </a:xfrm>
          <a:prstGeom prst="rect">
            <a:avLst/>
          </a:prstGeom>
          <a:solidFill>
            <a:schemeClr val="accent1">
              <a:alpha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0" y="1120233"/>
            <a:ext cx="9144000" cy="444398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rcRect/>
          <a:stretch>
            <a:fillRect/>
          </a:stretch>
        </p:blipFill>
        <p:spPr bwMode="auto">
          <a:xfrm>
            <a:off x="1966913" y="1427356"/>
            <a:ext cx="5210175" cy="4081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884133" y="1869703"/>
            <a:ext cx="1538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2009-10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352925" y="1965866"/>
            <a:ext cx="1352550" cy="2720433"/>
          </a:xfrm>
          <a:prstGeom prst="rect">
            <a:avLst/>
          </a:prstGeom>
          <a:solidFill>
            <a:schemeClr val="accent1">
              <a:alpha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0" y="1120233"/>
            <a:ext cx="9144000" cy="444398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rcRect/>
          <a:stretch>
            <a:fillRect/>
          </a:stretch>
        </p:blipFill>
        <p:spPr bwMode="auto">
          <a:xfrm>
            <a:off x="1966913" y="1427356"/>
            <a:ext cx="5210175" cy="4081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884133" y="1869703"/>
            <a:ext cx="1538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2010-11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124324" y="1984916"/>
            <a:ext cx="1323975" cy="2720433"/>
          </a:xfrm>
          <a:prstGeom prst="rect">
            <a:avLst/>
          </a:prstGeom>
          <a:solidFill>
            <a:schemeClr val="accent1">
              <a:alpha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Variable survival among years consistent with previous long-term studies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2138517" y="2732383"/>
          <a:ext cx="4881716" cy="3874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Highly variable survival among years consistent with previous long-term studies</a:t>
            </a:r>
          </a:p>
          <a:p>
            <a:r>
              <a:rPr lang="en-US" dirty="0" smtClean="0"/>
              <a:t>Survival influenced primarily by predation</a:t>
            </a:r>
          </a:p>
          <a:p>
            <a:pPr lvl="1"/>
            <a:r>
              <a:rPr lang="en-US" dirty="0" smtClean="0"/>
              <a:t>Harvest not highly influential</a:t>
            </a:r>
          </a:p>
          <a:p>
            <a:pPr lvl="1"/>
            <a:r>
              <a:rPr lang="en-US" dirty="0" smtClean="0"/>
              <a:t>Covey-level Allee Effects</a:t>
            </a:r>
          </a:p>
          <a:p>
            <a:r>
              <a:rPr lang="en-US" dirty="0" smtClean="0"/>
              <a:t>Survival during periods of snow cover most variable</a:t>
            </a:r>
          </a:p>
          <a:p>
            <a:pPr lvl="1"/>
            <a:r>
              <a:rPr lang="en-US" dirty="0" smtClean="0"/>
              <a:t>Predation, rather than freezing or starvation (e.g. Leopold 1937, </a:t>
            </a:r>
            <a:r>
              <a:rPr lang="en-US" dirty="0" err="1" smtClean="0"/>
              <a:t>Trautman</a:t>
            </a:r>
            <a:r>
              <a:rPr lang="en-US" dirty="0" smtClean="0"/>
              <a:t> et al. 1939)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8373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Survival important vital rate in declining bobwhite populations (</a:t>
            </a:r>
            <a:r>
              <a:rPr lang="en-US" dirty="0" err="1" smtClean="0"/>
              <a:t>Sandercock</a:t>
            </a:r>
            <a:r>
              <a:rPr lang="en-US" dirty="0" smtClean="0"/>
              <a:t> et al. 2008)</a:t>
            </a:r>
          </a:p>
          <a:p>
            <a:pPr lvl="1"/>
            <a:r>
              <a:rPr lang="en-US" dirty="0" smtClean="0"/>
              <a:t>Seasonal variation important determinant of population growth rates (Folk et al. 2007, </a:t>
            </a:r>
            <a:r>
              <a:rPr lang="en-US" dirty="0" err="1" smtClean="0"/>
              <a:t>Sandercock</a:t>
            </a:r>
            <a:r>
              <a:rPr lang="en-US" dirty="0" smtClean="0"/>
              <a:t> et al. 2008)</a:t>
            </a:r>
          </a:p>
          <a:p>
            <a:pPr lvl="1"/>
            <a:r>
              <a:rPr lang="en-US" dirty="0" smtClean="0"/>
              <a:t>Non-breeding season survival is important vital rate in northern populations</a:t>
            </a:r>
          </a:p>
          <a:p>
            <a:pPr lvl="2"/>
            <a:r>
              <a:rPr lang="en-US" dirty="0" err="1" smtClean="0"/>
              <a:t>Guthery</a:t>
            </a:r>
            <a:r>
              <a:rPr lang="en-US" dirty="0" smtClean="0"/>
              <a:t> 2000, Folk et al. 2007, </a:t>
            </a:r>
            <a:r>
              <a:rPr lang="en-US" dirty="0" err="1" smtClean="0"/>
              <a:t>Sandercock</a:t>
            </a:r>
            <a:r>
              <a:rPr lang="en-US" dirty="0" smtClean="0"/>
              <a:t> et al. 2008, Gates et al. </a:t>
            </a:r>
            <a:r>
              <a:rPr lang="en-US" i="1" dirty="0" smtClean="0"/>
              <a:t>This Session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PC190123.JPG"/>
          <p:cNvPicPr>
            <a:picLocks noChangeAspect="1"/>
          </p:cNvPicPr>
          <p:nvPr/>
        </p:nvPicPr>
        <p:blipFill>
          <a:blip r:embed="rId2" cstate="screen">
            <a:lum contrast="40000"/>
          </a:blip>
          <a:stretch>
            <a:fillRect/>
          </a:stretch>
        </p:blipFill>
        <p:spPr>
          <a:xfrm>
            <a:off x="2030706" y="40608"/>
            <a:ext cx="5082589" cy="6776785"/>
          </a:xfrm>
          <a:prstGeom prst="rect">
            <a:avLst/>
          </a:prstGeom>
        </p:spPr>
      </p:pic>
      <p:grpSp>
        <p:nvGrpSpPr>
          <p:cNvPr id="2" name="Group 13"/>
          <p:cNvGrpSpPr/>
          <p:nvPr/>
        </p:nvGrpSpPr>
        <p:grpSpPr>
          <a:xfrm>
            <a:off x="2451447" y="4148255"/>
            <a:ext cx="1852924" cy="897008"/>
            <a:chOff x="2765503" y="4148255"/>
            <a:chExt cx="1538868" cy="897008"/>
          </a:xfrm>
        </p:grpSpPr>
        <p:cxnSp>
          <p:nvCxnSpPr>
            <p:cNvPr id="7" name="Straight Arrow Connector 6"/>
            <p:cNvCxnSpPr>
              <a:stCxn id="9" idx="3"/>
            </p:cNvCxnSpPr>
            <p:nvPr/>
          </p:nvCxnSpPr>
          <p:spPr bwMode="auto">
            <a:xfrm flipV="1">
              <a:off x="3858322" y="4148255"/>
              <a:ext cx="446049" cy="604621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2765503" y="4460488"/>
              <a:ext cx="109281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Food</a:t>
              </a:r>
            </a:p>
          </p:txBody>
        </p:sp>
      </p:grpSp>
      <p:cxnSp>
        <p:nvCxnSpPr>
          <p:cNvPr id="12" name="Straight Arrow Connector 11"/>
          <p:cNvCxnSpPr>
            <a:stCxn id="13" idx="3"/>
          </p:cNvCxnSpPr>
          <p:nvPr/>
        </p:nvCxnSpPr>
        <p:spPr bwMode="auto">
          <a:xfrm flipV="1">
            <a:off x="5125845" y="665358"/>
            <a:ext cx="446048" cy="60462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3810001" y="977590"/>
            <a:ext cx="13158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 survival  (decrease predation) during periods with snow accumulation to improve non-breeding season survival, population growth rates</a:t>
            </a:r>
          </a:p>
          <a:p>
            <a:r>
              <a:rPr lang="en-US" dirty="0" smtClean="0"/>
              <a:t>Providing suitable woody cover close to food resources may reduce vulnerability to avian predators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948" y="1752600"/>
            <a:ext cx="4862052" cy="4442601"/>
          </a:xfrm>
        </p:spPr>
        <p:txBody>
          <a:bodyPr numCol="2">
            <a:normAutofit/>
          </a:bodyPr>
          <a:lstStyle/>
          <a:p>
            <a:pPr marL="0" lvl="1" indent="0" eaLnBrk="1" hangingPunct="1">
              <a:lnSpc>
                <a:spcPct val="90000"/>
              </a:lnSpc>
              <a:buNone/>
              <a:defRPr/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0" lvl="1" indent="0" eaLnBrk="1" hangingPunct="1">
              <a:lnSpc>
                <a:spcPct val="90000"/>
              </a:lnSpc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Landowners</a:t>
            </a:r>
          </a:p>
          <a:p>
            <a:pPr marL="0" lvl="1" indent="0" eaLnBrk="1" hangingPunct="1">
              <a:lnSpc>
                <a:spcPct val="90000"/>
              </a:lnSpc>
              <a:buNone/>
              <a:defRPr/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0" lvl="1" indent="0" eaLnBrk="1" hangingPunct="1">
              <a:lnSpc>
                <a:spcPct val="90000"/>
              </a:lnSpc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Division of Wildlife</a:t>
            </a:r>
          </a:p>
          <a:p>
            <a:pPr marL="0" lvl="1" indent="0" eaLnBrk="1" hangingPunct="1">
              <a:lnSpc>
                <a:spcPct val="90000"/>
              </a:lnSpc>
              <a:buNone/>
              <a:defRPr/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0" lvl="1" indent="0" eaLnBrk="1" hangingPunct="1">
              <a:lnSpc>
                <a:spcPct val="90000"/>
              </a:lnSpc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Dennis Hull</a:t>
            </a:r>
          </a:p>
          <a:p>
            <a:pPr marL="0" lvl="1" indent="0" eaLnBrk="1" hangingPunct="1">
              <a:lnSpc>
                <a:spcPct val="90000"/>
              </a:lnSpc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Heidi Devine</a:t>
            </a:r>
          </a:p>
          <a:p>
            <a:pPr marL="0" lvl="1" indent="0" eaLnBrk="1" hangingPunct="1">
              <a:lnSpc>
                <a:spcPct val="90000"/>
              </a:lnSpc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Barb Graves</a:t>
            </a:r>
          </a:p>
          <a:p>
            <a:pPr marL="0" lvl="1" indent="0" eaLnBrk="1" hangingPunct="1">
              <a:lnSpc>
                <a:spcPct val="90000"/>
              </a:lnSpc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George Fee</a:t>
            </a:r>
          </a:p>
          <a:p>
            <a:pPr marL="0" lvl="1" indent="0" eaLnBrk="1" hangingPunct="1">
              <a:lnSpc>
                <a:spcPct val="90000"/>
              </a:lnSpc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Mark Wiley</a:t>
            </a:r>
          </a:p>
          <a:p>
            <a:pPr marL="0" lvl="1" indent="0" eaLnBrk="1" hangingPunct="1">
              <a:lnSpc>
                <a:spcPct val="90000"/>
              </a:lnSpc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Mauri </a:t>
            </a:r>
            <a:r>
              <a:rPr lang="en-US" sz="1800" dirty="0" err="1" smtClean="0">
                <a:solidFill>
                  <a:srgbClr val="000000"/>
                </a:solidFill>
              </a:rPr>
              <a:t>Liberait</a:t>
            </a:r>
            <a:endParaRPr lang="en-US" sz="1800" dirty="0" smtClean="0">
              <a:solidFill>
                <a:srgbClr val="000000"/>
              </a:solidFill>
            </a:endParaRPr>
          </a:p>
          <a:p>
            <a:pPr marL="0" lvl="1" indent="0">
              <a:lnSpc>
                <a:spcPct val="90000"/>
              </a:lnSpc>
              <a:buNone/>
              <a:defRPr/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0" lvl="1" indent="0">
              <a:lnSpc>
                <a:spcPct val="90000"/>
              </a:lnSpc>
              <a:buNone/>
              <a:defRPr/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0" lvl="1" indent="0">
              <a:lnSpc>
                <a:spcPct val="90000"/>
              </a:lnSpc>
              <a:buNone/>
              <a:defRPr/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0" lvl="1" indent="0">
              <a:lnSpc>
                <a:spcPct val="90000"/>
              </a:lnSpc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Dr. Amanda Rodewald</a:t>
            </a:r>
          </a:p>
          <a:p>
            <a:pPr marL="0" lvl="1" indent="0">
              <a:lnSpc>
                <a:spcPct val="90000"/>
              </a:lnSpc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Dr. Stan </a:t>
            </a:r>
            <a:r>
              <a:rPr lang="en-US" sz="1800" dirty="0" err="1" smtClean="0">
                <a:solidFill>
                  <a:srgbClr val="000000"/>
                </a:solidFill>
              </a:rPr>
              <a:t>Gehrt</a:t>
            </a:r>
            <a:endParaRPr lang="en-US" sz="1800" dirty="0" smtClean="0">
              <a:solidFill>
                <a:srgbClr val="000000"/>
              </a:solidFill>
            </a:endParaRPr>
          </a:p>
          <a:p>
            <a:pPr marL="0" lvl="1" indent="0" eaLnBrk="1" hangingPunct="1">
              <a:lnSpc>
                <a:spcPct val="90000"/>
              </a:lnSpc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Bret Graves</a:t>
            </a:r>
          </a:p>
          <a:p>
            <a:pPr marL="0" lvl="1" indent="0" eaLnBrk="1" hangingPunct="1">
              <a:lnSpc>
                <a:spcPct val="90000"/>
              </a:lnSpc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Jay Jordan</a:t>
            </a:r>
          </a:p>
          <a:p>
            <a:pPr marL="0" lvl="1" indent="0" eaLnBrk="1" hangingPunct="1">
              <a:lnSpc>
                <a:spcPct val="90000"/>
              </a:lnSpc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Bryce Adams</a:t>
            </a:r>
          </a:p>
          <a:p>
            <a:pPr marL="0" lvl="1" indent="0" eaLnBrk="1" hangingPunct="1">
              <a:lnSpc>
                <a:spcPct val="90000"/>
              </a:lnSpc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Chris Grimm</a:t>
            </a:r>
          </a:p>
          <a:p>
            <a:pPr marL="0" lvl="1" indent="0" eaLnBrk="1" hangingPunct="1">
              <a:lnSpc>
                <a:spcPct val="90000"/>
              </a:lnSpc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Matt Crowell</a:t>
            </a:r>
          </a:p>
          <a:p>
            <a:pPr marL="0" lvl="1" indent="0" eaLnBrk="1" hangingPunct="1">
              <a:lnSpc>
                <a:spcPct val="90000"/>
              </a:lnSpc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Les Murray</a:t>
            </a:r>
          </a:p>
          <a:p>
            <a:pPr marL="0" lvl="1" indent="0" eaLnBrk="1" hangingPunct="1">
              <a:lnSpc>
                <a:spcPct val="90000"/>
              </a:lnSpc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Nan </a:t>
            </a:r>
            <a:r>
              <a:rPr lang="en-US" sz="1800" dirty="0" err="1" smtClean="0">
                <a:solidFill>
                  <a:srgbClr val="000000"/>
                </a:solidFill>
              </a:rPr>
              <a:t>Radabaugh</a:t>
            </a:r>
            <a:endParaRPr lang="en-US" sz="1800" dirty="0" smtClean="0">
              <a:solidFill>
                <a:srgbClr val="000000"/>
              </a:solidFill>
            </a:endParaRPr>
          </a:p>
          <a:p>
            <a:pPr marL="0" lvl="1" indent="0" eaLnBrk="1" hangingPunct="1">
              <a:lnSpc>
                <a:spcPct val="90000"/>
              </a:lnSpc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Mark Peugeot</a:t>
            </a:r>
          </a:p>
          <a:p>
            <a:pPr marL="0" lvl="1" indent="0" eaLnBrk="1" hangingPunct="1">
              <a:lnSpc>
                <a:spcPct val="90000"/>
              </a:lnSpc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Laura Jenkins</a:t>
            </a:r>
          </a:p>
          <a:p>
            <a:pPr marL="0" lvl="1" indent="0" eaLnBrk="1" hangingPunct="1">
              <a:lnSpc>
                <a:spcPct val="90000"/>
              </a:lnSpc>
              <a:buNone/>
              <a:defRPr/>
            </a:pPr>
            <a:endParaRPr lang="en-US" sz="1800" dirty="0" smtClean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/>
          <p:nvPr/>
        </p:nvGrpSpPr>
        <p:grpSpPr>
          <a:xfrm>
            <a:off x="792647" y="5475106"/>
            <a:ext cx="4015406" cy="934608"/>
            <a:chOff x="2496906" y="5917066"/>
            <a:chExt cx="4015406" cy="934608"/>
          </a:xfrm>
        </p:grpSpPr>
        <p:pic>
          <p:nvPicPr>
            <p:cNvPr id="9" name="Picture 8" descr="PR Logo.jpg"/>
            <p:cNvPicPr>
              <a:picLocks noChangeAspect="1"/>
            </p:cNvPicPr>
            <p:nvPr/>
          </p:nvPicPr>
          <p:blipFill>
            <a:blip r:embed="rId2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753901" y="6028082"/>
              <a:ext cx="758411" cy="749218"/>
            </a:xfrm>
            <a:prstGeom prst="rect">
              <a:avLst/>
            </a:prstGeom>
          </p:spPr>
        </p:pic>
        <p:pic>
          <p:nvPicPr>
            <p:cNvPr id="10" name="Picture 9" descr="TWEL Logo Good.png"/>
            <p:cNvPicPr>
              <a:picLocks noChangeAspect="1"/>
            </p:cNvPicPr>
            <p:nvPr/>
          </p:nvPicPr>
          <p:blipFill>
            <a:blip r:embed="rId3" cstate="screen"/>
            <a:stretch>
              <a:fillRect/>
            </a:stretch>
          </p:blipFill>
          <p:spPr>
            <a:xfrm>
              <a:off x="3829506" y="6099800"/>
              <a:ext cx="1339376" cy="629456"/>
            </a:xfrm>
            <a:prstGeom prst="rect">
              <a:avLst/>
            </a:prstGeom>
          </p:spPr>
        </p:pic>
        <p:pic>
          <p:nvPicPr>
            <p:cNvPr id="11" name="Picture 10" descr="DOW2.png"/>
            <p:cNvPicPr>
              <a:picLocks noChangeAspect="1"/>
            </p:cNvPicPr>
            <p:nvPr/>
          </p:nvPicPr>
          <p:blipFill>
            <a:blip r:embed="rId4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>
            <a:xfrm>
              <a:off x="2496906" y="5917066"/>
              <a:ext cx="747581" cy="934608"/>
            </a:xfrm>
            <a:prstGeom prst="rect">
              <a:avLst/>
            </a:prstGeom>
          </p:spPr>
        </p:pic>
      </p:grpSp>
      <p:pic>
        <p:nvPicPr>
          <p:cNvPr id="12" name="Picture 11" descr="Fall2010NOBO (112)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5853699" y="4554793"/>
            <a:ext cx="2507227" cy="167148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3" name="Picture 12" descr="P1290436.JPG"/>
          <p:cNvPicPr>
            <a:picLocks noChangeAspect="1"/>
          </p:cNvPicPr>
          <p:nvPr/>
        </p:nvPicPr>
        <p:blipFill>
          <a:blip r:embed="rId6" cstate="screen"/>
          <a:srcRect/>
          <a:stretch>
            <a:fillRect/>
          </a:stretch>
        </p:blipFill>
        <p:spPr>
          <a:xfrm flipH="1">
            <a:off x="5852629" y="1059768"/>
            <a:ext cx="2509367" cy="16581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4" name="Picture 13" descr="PC170101.JPG"/>
          <p:cNvPicPr>
            <a:picLocks noChangeAspect="1"/>
          </p:cNvPicPr>
          <p:nvPr/>
        </p:nvPicPr>
        <p:blipFill>
          <a:blip r:embed="rId7" cstate="screen"/>
          <a:srcRect/>
          <a:stretch>
            <a:fillRect/>
          </a:stretch>
        </p:blipFill>
        <p:spPr>
          <a:xfrm>
            <a:off x="5859664" y="2802024"/>
            <a:ext cx="2495296" cy="166868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70496" y="2926981"/>
            <a:ext cx="64579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800" dirty="0" smtClean="0">
                <a:solidFill>
                  <a:srgbClr val="000000"/>
                </a:solidFill>
                <a:latin typeface="Georgia" pitchFamily="18" charset="0"/>
              </a:rPr>
              <a:t>Questions</a:t>
            </a:r>
            <a:endParaRPr lang="en-US" sz="8800" dirty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643217" y="4380300"/>
            <a:ext cx="6172199" cy="14859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Adam Janke</a:t>
            </a: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adam.janke@sdstate.edu</a:t>
            </a: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560178"/>
          <a:ext cx="8686800" cy="5737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0" y="1120233"/>
            <a:ext cx="9144000" cy="444398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966913" y="1561171"/>
            <a:ext cx="5210175" cy="3992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8"/>
          <p:cNvGrpSpPr/>
          <p:nvPr/>
        </p:nvGrpSpPr>
        <p:grpSpPr>
          <a:xfrm>
            <a:off x="3103295" y="1981173"/>
            <a:ext cx="2923309" cy="1507919"/>
            <a:chOff x="9658350" y="930481"/>
            <a:chExt cx="2923309" cy="1507919"/>
          </a:xfrm>
          <a:solidFill>
            <a:schemeClr val="bg1"/>
          </a:solidFill>
        </p:grpSpPr>
        <p:sp>
          <p:nvSpPr>
            <p:cNvPr id="7" name="Rectangle 6"/>
            <p:cNvSpPr/>
            <p:nvPr/>
          </p:nvSpPr>
          <p:spPr bwMode="auto">
            <a:xfrm>
              <a:off x="9658350" y="933450"/>
              <a:ext cx="2895600" cy="150495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666267" y="930481"/>
              <a:ext cx="2915392" cy="127659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9"/>
          <p:cNvGrpSpPr/>
          <p:nvPr/>
        </p:nvGrpSpPr>
        <p:grpSpPr>
          <a:xfrm>
            <a:off x="3113164" y="1967205"/>
            <a:ext cx="2902689" cy="1274758"/>
            <a:chOff x="5155720" y="1848452"/>
            <a:chExt cx="2902689" cy="1274758"/>
          </a:xfrm>
          <a:solidFill>
            <a:schemeClr val="bg1"/>
          </a:solidFill>
        </p:grpSpPr>
        <p:sp>
          <p:nvSpPr>
            <p:cNvPr id="11" name="Rectangle 10"/>
            <p:cNvSpPr/>
            <p:nvPr/>
          </p:nvSpPr>
          <p:spPr bwMode="auto">
            <a:xfrm>
              <a:off x="5160061" y="1861045"/>
              <a:ext cx="2895600" cy="1262165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4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155720" y="1848452"/>
              <a:ext cx="2902689" cy="101513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TextBox 12"/>
          <p:cNvSpPr txBox="1"/>
          <p:nvPr/>
        </p:nvSpPr>
        <p:spPr>
          <a:xfrm>
            <a:off x="5887844" y="1873401"/>
            <a:ext cx="1538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2008-09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84130" y="1869687"/>
            <a:ext cx="1538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2009-10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884133" y="1869703"/>
            <a:ext cx="1538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2010-11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4" grpId="1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83510" cy="4525963"/>
          </a:xfrm>
        </p:spPr>
        <p:txBody>
          <a:bodyPr>
            <a:noAutofit/>
          </a:bodyPr>
          <a:lstStyle/>
          <a:p>
            <a:r>
              <a:rPr lang="en-US" sz="2200" dirty="0" smtClean="0"/>
              <a:t>Intra-seasonal variation may additionally be important (</a:t>
            </a:r>
            <a:r>
              <a:rPr lang="en-US" sz="2200" dirty="0" err="1" smtClean="0"/>
              <a:t>Moynahan</a:t>
            </a:r>
            <a:r>
              <a:rPr lang="en-US" sz="2200" dirty="0" smtClean="0"/>
              <a:t> et al. 2006 – </a:t>
            </a:r>
            <a:r>
              <a:rPr lang="en-US" sz="2200" dirty="0" err="1" smtClean="0"/>
              <a:t>GRSG</a:t>
            </a:r>
            <a:r>
              <a:rPr lang="en-US" sz="2200" dirty="0" smtClean="0"/>
              <a:t>)	</a:t>
            </a:r>
          </a:p>
          <a:p>
            <a:pPr lvl="1"/>
            <a:r>
              <a:rPr lang="en-US" sz="1800" dirty="0" smtClean="0"/>
              <a:t>Target limiting periods</a:t>
            </a:r>
          </a:p>
          <a:p>
            <a:r>
              <a:rPr lang="en-US" sz="2200" dirty="0" smtClean="0"/>
              <a:t>Investigated non-breeding season (October – March) survival on private lands in Ohio – 2008-2011</a:t>
            </a:r>
          </a:p>
        </p:txBody>
      </p:sp>
      <p:pic>
        <p:nvPicPr>
          <p:cNvPr id="8" name="Picture 7" descr="COHA_NOBO1.jp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5088199" y="1519081"/>
            <a:ext cx="3805085" cy="44500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Study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23360" cy="4525963"/>
          </a:xfrm>
        </p:spPr>
        <p:txBody>
          <a:bodyPr>
            <a:noAutofit/>
          </a:bodyPr>
          <a:lstStyle/>
          <a:p>
            <a:r>
              <a:rPr lang="en-US" sz="3000" dirty="0" smtClean="0"/>
              <a:t>Private land in core of bobwhite range in Ohio</a:t>
            </a:r>
          </a:p>
        </p:txBody>
      </p:sp>
      <p:pic>
        <p:nvPicPr>
          <p:cNvPr id="7" name="Picture 6" descr="Fall2010NOBO (44)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4663440" y="1607574"/>
            <a:ext cx="4023360" cy="451174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Study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23360" cy="4525963"/>
          </a:xfrm>
        </p:spPr>
        <p:txBody>
          <a:bodyPr>
            <a:noAutofit/>
          </a:bodyPr>
          <a:lstStyle/>
          <a:p>
            <a:r>
              <a:rPr lang="en-US" sz="3000" dirty="0" smtClean="0"/>
              <a:t>Private land in core of bobwhite range in Ohio</a:t>
            </a:r>
          </a:p>
          <a:p>
            <a:r>
              <a:rPr lang="en-US" sz="3000" dirty="0" smtClean="0"/>
              <a:t>Habitat composition representative of land-use in region</a:t>
            </a: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336025" y="1814052"/>
          <a:ext cx="4807975" cy="4188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Study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23360" cy="4525963"/>
          </a:xfrm>
        </p:spPr>
        <p:txBody>
          <a:bodyPr>
            <a:noAutofit/>
          </a:bodyPr>
          <a:lstStyle/>
          <a:p>
            <a:r>
              <a:rPr lang="en-US" sz="3000" dirty="0" smtClean="0"/>
              <a:t>Private land in core of bobwhite range in Ohio</a:t>
            </a:r>
          </a:p>
          <a:p>
            <a:r>
              <a:rPr lang="en-US" sz="3000" dirty="0" smtClean="0"/>
              <a:t>Habitat composition representative of land-use in region</a:t>
            </a:r>
          </a:p>
          <a:p>
            <a:r>
              <a:rPr lang="en-US" sz="3000" dirty="0" smtClean="0"/>
              <a:t>Primarily used woody cover along fencerows and ditches</a:t>
            </a:r>
          </a:p>
        </p:txBody>
      </p:sp>
      <p:pic>
        <p:nvPicPr>
          <p:cNvPr id="5" name="Picture 4" descr="Overstake fence (1)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4901726" y="1858297"/>
            <a:ext cx="3801668" cy="40410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Located coveys</a:t>
            </a:r>
          </a:p>
          <a:p>
            <a:r>
              <a:rPr lang="en-US" dirty="0" smtClean="0"/>
              <a:t>Captured and radiomarked 2-5 individuals/ covey</a:t>
            </a:r>
          </a:p>
          <a:p>
            <a:r>
              <a:rPr lang="en-US" dirty="0" smtClean="0"/>
              <a:t>Located individuals daily to record habitat use and cause-specific mortality</a:t>
            </a:r>
          </a:p>
        </p:txBody>
      </p:sp>
      <p:pic>
        <p:nvPicPr>
          <p:cNvPr id="4" name="Picture 3" descr="P1040275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 flipH="1">
            <a:off x="4646792" y="1600200"/>
            <a:ext cx="4023360" cy="45262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 descr="PC170102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614904" y="2330664"/>
            <a:ext cx="4087136" cy="306535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Picture 5" descr="OHNOBO1 (10)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 flipH="1">
            <a:off x="5157272" y="1611541"/>
            <a:ext cx="3002400" cy="45035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Survival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168640" cy="4904117"/>
          </a:xfrm>
        </p:spPr>
        <p:txBody>
          <a:bodyPr>
            <a:normAutofit fontScale="85000" lnSpcReduction="10000"/>
          </a:bodyPr>
          <a:lstStyle/>
          <a:p>
            <a:r>
              <a:rPr lang="en-US" sz="3000" dirty="0" smtClean="0"/>
              <a:t>Known-fates model in Program MARK</a:t>
            </a:r>
            <a:endParaRPr lang="en-US" sz="2200" dirty="0" smtClean="0"/>
          </a:p>
          <a:p>
            <a:pPr lvl="1"/>
            <a:r>
              <a:rPr lang="en-US" sz="2200" dirty="0" smtClean="0"/>
              <a:t>Daily intervals for 1 October – 31 March</a:t>
            </a:r>
          </a:p>
          <a:p>
            <a:pPr lvl="2"/>
            <a:r>
              <a:rPr lang="en-US" sz="1800" dirty="0" smtClean="0"/>
              <a:t>2008-09 Season 10 December – 31 March, extrapolated to entire interval following </a:t>
            </a:r>
            <a:r>
              <a:rPr lang="en-US" sz="1800" dirty="0" err="1" smtClean="0"/>
              <a:t>Sandercock</a:t>
            </a:r>
            <a:r>
              <a:rPr lang="en-US" sz="1800" dirty="0" smtClean="0"/>
              <a:t> et al. 2008</a:t>
            </a:r>
          </a:p>
          <a:p>
            <a:pPr lvl="1"/>
            <a:r>
              <a:rPr lang="en-US" sz="2200" dirty="0" smtClean="0"/>
              <a:t>7 day exclusion period (</a:t>
            </a:r>
            <a:r>
              <a:rPr lang="en-US" sz="2200" dirty="0" err="1" smtClean="0"/>
              <a:t>Guthery</a:t>
            </a:r>
            <a:r>
              <a:rPr lang="en-US" sz="2200" dirty="0" smtClean="0"/>
              <a:t> and Lusk 2004, Holt et al. 2009)</a:t>
            </a:r>
            <a:endParaRPr lang="en-US" sz="1800" dirty="0" smtClean="0"/>
          </a:p>
          <a:p>
            <a:r>
              <a:rPr lang="en-US" sz="3000" dirty="0" smtClean="0"/>
              <a:t>Temporal models (</a:t>
            </a:r>
            <a:r>
              <a:rPr lang="en-US" sz="3000" i="1" dirty="0" smtClean="0"/>
              <a:t>n </a:t>
            </a:r>
            <a:r>
              <a:rPr lang="en-US" sz="3000" dirty="0" smtClean="0"/>
              <a:t> = 17)</a:t>
            </a:r>
          </a:p>
          <a:p>
            <a:pPr lvl="1"/>
            <a:r>
              <a:rPr lang="en-US" sz="2200" dirty="0" smtClean="0"/>
              <a:t>constant, weekly, bi-weekly, monthly</a:t>
            </a:r>
          </a:p>
          <a:p>
            <a:pPr lvl="1"/>
            <a:r>
              <a:rPr lang="en-US" sz="2200" dirty="0" smtClean="0"/>
              <a:t>Additive effects and interactions with year</a:t>
            </a:r>
          </a:p>
          <a:p>
            <a:pPr lvl="2"/>
            <a:r>
              <a:rPr lang="en-US" sz="1800" dirty="0" smtClean="0"/>
              <a:t>e.g. Week, Week + Year, Week + Year + Week x Year</a:t>
            </a:r>
          </a:p>
          <a:p>
            <a:pPr lvl="1"/>
            <a:r>
              <a:rPr lang="en-US" sz="2200" dirty="0" smtClean="0"/>
              <a:t>Selected most parsimonious model with </a:t>
            </a:r>
            <a:r>
              <a:rPr lang="en-US" sz="2200" dirty="0" err="1" smtClean="0"/>
              <a:t>AICc</a:t>
            </a:r>
            <a:endParaRPr lang="en-US" sz="2200" dirty="0" smtClean="0"/>
          </a:p>
          <a:p>
            <a:r>
              <a:rPr lang="en-US" sz="2600" dirty="0" smtClean="0"/>
              <a:t>Data bootstrapping procedure to improve variance estimate with </a:t>
            </a:r>
            <a:r>
              <a:rPr lang="en-US" sz="2600" i="1" dirty="0" smtClean="0"/>
              <a:t>ĉ</a:t>
            </a:r>
            <a:r>
              <a:rPr lang="en-US" sz="2600" dirty="0" smtClean="0"/>
              <a:t> (Bishop et al. 2008)</a:t>
            </a:r>
          </a:p>
          <a:p>
            <a:pPr lvl="1"/>
            <a:r>
              <a:rPr lang="en-US" sz="2200" dirty="0" err="1" smtClean="0"/>
              <a:t>Resampled</a:t>
            </a:r>
            <a:r>
              <a:rPr lang="en-US" sz="2200" dirty="0" smtClean="0"/>
              <a:t> based on covey affiliation (Williams et al. 2003)</a:t>
            </a:r>
          </a:p>
          <a:p>
            <a:r>
              <a:rPr lang="en-US" sz="2600" dirty="0" smtClean="0"/>
              <a:t>Cumulative incidence function (CIF) for harvest mortality  (</a:t>
            </a:r>
            <a:r>
              <a:rPr lang="en-US" sz="2600" dirty="0" err="1" smtClean="0"/>
              <a:t>Heisey</a:t>
            </a:r>
            <a:r>
              <a:rPr lang="en-US" sz="2600" dirty="0" smtClean="0"/>
              <a:t> and Patterson 2006)</a:t>
            </a:r>
          </a:p>
          <a:p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5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0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1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4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7" dur="indefinit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4" dur="indefinit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7" dur="indefinite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1" y="1799303"/>
            <a:ext cx="3952567" cy="4641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10000"/>
                  </a:schemeClr>
                </a:solidFill>
                <a:effectLst/>
                <a:uLnTx/>
                <a:uFillTx/>
                <a:latin typeface="Georgia" pitchFamily="18" charset="0"/>
                <a:cs typeface="David" pitchFamily="34" charset="-79"/>
              </a:rPr>
              <a:t>Low survival in each non-breeding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accent4">
                    <a:lumMod val="10000"/>
                  </a:schemeClr>
                </a:solidFill>
                <a:effectLst/>
                <a:uLnTx/>
                <a:uFillTx/>
                <a:latin typeface="Georgia" pitchFamily="18" charset="0"/>
                <a:cs typeface="David" pitchFamily="34" charset="-79"/>
              </a:rPr>
              <a:t> season (Oct. – Mar)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Arial" pitchFamily="34" charset="0"/>
              <a:buChar char="•"/>
              <a:defRPr/>
            </a:pPr>
            <a:r>
              <a:rPr lang="en-US" sz="3200" kern="0" dirty="0" smtClean="0">
                <a:solidFill>
                  <a:schemeClr val="accent4">
                    <a:lumMod val="10000"/>
                  </a:schemeClr>
                </a:solidFill>
                <a:latin typeface="Georgia" pitchFamily="18" charset="0"/>
                <a:cs typeface="David" pitchFamily="34" charset="-79"/>
              </a:rPr>
              <a:t>311 individuals from 73 coveys</a:t>
            </a:r>
          </a:p>
          <a:p>
            <a:pPr marL="800100" lvl="1" indent="-3429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chemeClr val="accent4">
                    <a:lumMod val="10000"/>
                  </a:schemeClr>
                </a:solidFill>
                <a:latin typeface="Georgia" pitchFamily="18" charset="0"/>
                <a:cs typeface="David" pitchFamily="34" charset="-79"/>
              </a:rPr>
              <a:t>(08-09 </a:t>
            </a:r>
            <a:r>
              <a:rPr lang="en-US" sz="2000" i="1" kern="0" dirty="0" smtClean="0">
                <a:solidFill>
                  <a:schemeClr val="accent4">
                    <a:lumMod val="10000"/>
                  </a:schemeClr>
                </a:solidFill>
                <a:latin typeface="Georgia" pitchFamily="18" charset="0"/>
                <a:cs typeface="David" pitchFamily="34" charset="-79"/>
              </a:rPr>
              <a:t>n</a:t>
            </a:r>
            <a:r>
              <a:rPr lang="en-US" sz="2000" kern="0" dirty="0" smtClean="0">
                <a:solidFill>
                  <a:schemeClr val="accent4">
                    <a:lumMod val="10000"/>
                  </a:schemeClr>
                </a:solidFill>
                <a:latin typeface="Georgia" pitchFamily="18" charset="0"/>
                <a:cs typeface="David" pitchFamily="34" charset="-79"/>
              </a:rPr>
              <a:t>=55, 09-10 </a:t>
            </a:r>
            <a:r>
              <a:rPr lang="en-US" sz="2000" i="1" kern="0" dirty="0" smtClean="0">
                <a:solidFill>
                  <a:schemeClr val="accent4">
                    <a:lumMod val="10000"/>
                  </a:schemeClr>
                </a:solidFill>
                <a:latin typeface="Georgia" pitchFamily="18" charset="0"/>
                <a:cs typeface="David" pitchFamily="34" charset="-79"/>
              </a:rPr>
              <a:t>n</a:t>
            </a:r>
            <a:r>
              <a:rPr lang="en-US" sz="2000" kern="0" dirty="0" smtClean="0">
                <a:solidFill>
                  <a:schemeClr val="accent4">
                    <a:lumMod val="10000"/>
                  </a:schemeClr>
                </a:solidFill>
                <a:latin typeface="Georgia" pitchFamily="18" charset="0"/>
                <a:cs typeface="David" pitchFamily="34" charset="-79"/>
              </a:rPr>
              <a:t>=130, 10-11 </a:t>
            </a:r>
            <a:r>
              <a:rPr lang="en-US" sz="2000" i="1" kern="0" dirty="0" smtClean="0">
                <a:solidFill>
                  <a:schemeClr val="accent4">
                    <a:lumMod val="10000"/>
                  </a:schemeClr>
                </a:solidFill>
                <a:latin typeface="Georgia" pitchFamily="18" charset="0"/>
                <a:cs typeface="David" pitchFamily="34" charset="-79"/>
              </a:rPr>
              <a:t>n</a:t>
            </a:r>
            <a:r>
              <a:rPr lang="en-US" sz="2000" kern="0" dirty="0" smtClean="0">
                <a:solidFill>
                  <a:schemeClr val="accent4">
                    <a:lumMod val="10000"/>
                  </a:schemeClr>
                </a:solidFill>
                <a:latin typeface="Georgia" pitchFamily="18" charset="0"/>
                <a:cs typeface="David" pitchFamily="34" charset="-79"/>
              </a:rPr>
              <a:t>=126)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itchFamily="34" charset="0"/>
              <a:buChar char="•"/>
              <a:tabLst/>
              <a:defRPr/>
            </a:pP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chemeClr val="accent4">
                  <a:lumMod val="10000"/>
                </a:schemeClr>
              </a:solidFill>
              <a:effectLst/>
              <a:uLnTx/>
              <a:uFillTx/>
              <a:latin typeface="Georgia" pitchFamily="18" charset="0"/>
              <a:cs typeface="David" pitchFamily="34" charset="-79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itchFamily="34" charset="0"/>
              <a:buChar char="•"/>
              <a:tabLst/>
              <a:defRPr/>
            </a:pP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chemeClr val="accent4">
                  <a:lumMod val="10000"/>
                </a:schemeClr>
              </a:solidFill>
              <a:effectLst/>
              <a:uLnTx/>
              <a:uFillTx/>
              <a:latin typeface="Georgia" pitchFamily="18" charset="0"/>
              <a:cs typeface="David" pitchFamily="34" charset="-79"/>
            </a:endParaRP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4262285" y="1950719"/>
          <a:ext cx="4881716" cy="3874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14B6CBD1238A44A01CFB00299E8417" ma:contentTypeVersion="0" ma:contentTypeDescription="Create a new document." ma:contentTypeScope="" ma:versionID="6cec03a45135842321bb40604d71da5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1F1D344-7E75-40AE-B735-0E02C5AF5E61}"/>
</file>

<file path=customXml/itemProps2.xml><?xml version="1.0" encoding="utf-8"?>
<ds:datastoreItem xmlns:ds="http://schemas.openxmlformats.org/officeDocument/2006/customXml" ds:itemID="{1210D7C0-B8C4-4D40-926D-DA5E88F1EB55}"/>
</file>

<file path=customXml/itemProps3.xml><?xml version="1.0" encoding="utf-8"?>
<ds:datastoreItem xmlns:ds="http://schemas.openxmlformats.org/officeDocument/2006/customXml" ds:itemID="{CB1DC63F-470F-4576-9358-DF0FED3D5CFA}"/>
</file>

<file path=docProps/app.xml><?xml version="1.0" encoding="utf-8"?>
<Properties xmlns="http://schemas.openxmlformats.org/officeDocument/2006/extended-properties" xmlns:vt="http://schemas.openxmlformats.org/officeDocument/2006/docPropsVTypes">
  <TotalTime>1912</TotalTime>
  <Words>627</Words>
  <Application>Microsoft Office PowerPoint</Application>
  <PresentationFormat>On-screen Show (4:3)</PresentationFormat>
  <Paragraphs>148</Paragraphs>
  <Slides>25</Slides>
  <Notes>1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Temporal Variability in Survival of Non-Breeding Northern Bobwhites in Ohio</vt:lpstr>
      <vt:lpstr>Introduction</vt:lpstr>
      <vt:lpstr>Introduction</vt:lpstr>
      <vt:lpstr>Study Area</vt:lpstr>
      <vt:lpstr>Study Area</vt:lpstr>
      <vt:lpstr>Study Area</vt:lpstr>
      <vt:lpstr>Methods</vt:lpstr>
      <vt:lpstr>Survival analysis</vt:lpstr>
      <vt:lpstr>Results</vt:lpstr>
      <vt:lpstr>Mortality causes</vt:lpstr>
      <vt:lpstr>Results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Discussion</vt:lpstr>
      <vt:lpstr>Discussion</vt:lpstr>
      <vt:lpstr>PowerPoint Presentation</vt:lpstr>
      <vt:lpstr>Management Implications</vt:lpstr>
      <vt:lpstr>Acknowledgements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Adam K. Janke</dc:creator>
  <cp:lastModifiedBy>User</cp:lastModifiedBy>
  <cp:revision>28</cp:revision>
  <dcterms:created xsi:type="dcterms:W3CDTF">2011-12-29T20:51:12Z</dcterms:created>
  <dcterms:modified xsi:type="dcterms:W3CDTF">2012-06-21T11:30:45Z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0x0101000814B6CBD1238A44A01CFB00299E8417</vt:lpwstr>
  </property>
</Properties>
</file>