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7" r:id="rId5"/>
    <p:sldId id="265" r:id="rId6"/>
    <p:sldId id="266" r:id="rId7"/>
    <p:sldId id="259" r:id="rId8"/>
    <p:sldId id="268" r:id="rId9"/>
    <p:sldId id="269" r:id="rId10"/>
    <p:sldId id="264" r:id="rId11"/>
    <p:sldId id="260" r:id="rId12"/>
    <p:sldId id="263" r:id="rId13"/>
    <p:sldId id="261" r:id="rId14"/>
    <p:sldId id="262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hn%20Carroll\Desktop\tem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plotArea>
      <c:layout>
        <c:manualLayout>
          <c:layoutTarget val="inner"/>
          <c:xMode val="edge"/>
          <c:yMode val="edge"/>
          <c:x val="0.12619001923590917"/>
          <c:y val="3.8550415573053491E-2"/>
          <c:w val="0.80660909039124695"/>
          <c:h val="0.77504019028871762"/>
        </c:manualLayout>
      </c:layout>
      <c:lineChart>
        <c:grouping val="standard"/>
        <c:ser>
          <c:idx val="0"/>
          <c:order val="0"/>
          <c:tx>
            <c:v>Bermuda</c:v>
          </c:tx>
          <c:spPr>
            <a:ln w="38100"/>
          </c:spPr>
          <c:marker>
            <c:spPr>
              <a:ln w="38100"/>
            </c:spPr>
          </c:marker>
          <c:cat>
            <c:strRef>
              <c:f>temp!$F$2:$F$7</c:f>
              <c:strCache>
                <c:ptCount val="6"/>
                <c:pt idx="0">
                  <c:v>5</c:v>
                </c:pt>
                <c:pt idx="1">
                  <c:v>10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Adult</c:v>
                </c:pt>
              </c:strCache>
            </c:strRef>
          </c:cat>
          <c:val>
            <c:numRef>
              <c:f>temp!$J$2:$J$7</c:f>
              <c:numCache>
                <c:formatCode>General</c:formatCode>
                <c:ptCount val="6"/>
                <c:pt idx="0">
                  <c:v>4.1769068969999772</c:v>
                </c:pt>
                <c:pt idx="1">
                  <c:v>5.7907118339999855</c:v>
                </c:pt>
                <c:pt idx="2">
                  <c:v>8.0690246870000006</c:v>
                </c:pt>
                <c:pt idx="3">
                  <c:v>28.004262149999999</c:v>
                </c:pt>
                <c:pt idx="4">
                  <c:v>42.243717480000001</c:v>
                </c:pt>
                <c:pt idx="5">
                  <c:v>75.943761760000328</c:v>
                </c:pt>
              </c:numCache>
            </c:numRef>
          </c:val>
        </c:ser>
        <c:ser>
          <c:idx val="1"/>
          <c:order val="1"/>
          <c:tx>
            <c:v>Forb</c:v>
          </c:tx>
          <c:spPr>
            <a:ln w="38100"/>
          </c:spPr>
          <c:marker>
            <c:spPr>
              <a:ln w="38100"/>
            </c:spPr>
          </c:marker>
          <c:cat>
            <c:strRef>
              <c:f>temp!$F$8:$F$13</c:f>
              <c:strCache>
                <c:ptCount val="6"/>
                <c:pt idx="0">
                  <c:v>5</c:v>
                </c:pt>
                <c:pt idx="1">
                  <c:v>10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Adult</c:v>
                </c:pt>
              </c:strCache>
            </c:strRef>
          </c:cat>
          <c:val>
            <c:numRef>
              <c:f>temp!$J$8:$J$13</c:f>
              <c:numCache>
                <c:formatCode>General</c:formatCode>
                <c:ptCount val="6"/>
                <c:pt idx="0">
                  <c:v>12.576666670000026</c:v>
                </c:pt>
                <c:pt idx="1">
                  <c:v>17.435833329999987</c:v>
                </c:pt>
                <c:pt idx="2">
                  <c:v>24.295833329999986</c:v>
                </c:pt>
                <c:pt idx="3">
                  <c:v>84.320833329999758</c:v>
                </c:pt>
                <c:pt idx="4">
                  <c:v>127.19583329999998</c:v>
                </c:pt>
                <c:pt idx="5">
                  <c:v>228.66666669999998</c:v>
                </c:pt>
              </c:numCache>
            </c:numRef>
          </c:val>
        </c:ser>
        <c:marker val="1"/>
        <c:axId val="128044032"/>
        <c:axId val="129611648"/>
      </c:lineChart>
      <c:catAx>
        <c:axId val="1280440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Age (days)</a:t>
                </a:r>
              </a:p>
            </c:rich>
          </c:tx>
          <c:layout/>
        </c:title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29611648"/>
        <c:crosses val="autoZero"/>
        <c:auto val="1"/>
        <c:lblAlgn val="ctr"/>
        <c:lblOffset val="100"/>
      </c:catAx>
      <c:valAx>
        <c:axId val="12961164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Time (minutes)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28044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163049526989429"/>
          <c:y val="0.36429543963254596"/>
          <c:w val="0.15271359244189375"/>
          <c:h val="0.11251605407031653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</c:chart>
  <c:spPr>
    <a:solidFill>
      <a:schemeClr val="bg1"/>
    </a:soli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E9D9D-2C28-4872-A076-760145DB0CC1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91FAF-23FB-4763-B716-B3DEDE0A10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91FAF-23FB-4763-B716-B3DEDE0A10A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A459-A4FD-4523-812B-B5765CCC73AB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0D79-ABA1-439E-B102-B78F340822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A459-A4FD-4523-812B-B5765CCC73AB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0D79-ABA1-439E-B102-B78F340822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A459-A4FD-4523-812B-B5765CCC73AB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0D79-ABA1-439E-B102-B78F340822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A459-A4FD-4523-812B-B5765CCC73AB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0D79-ABA1-439E-B102-B78F340822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A459-A4FD-4523-812B-B5765CCC73AB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0D79-ABA1-439E-B102-B78F340822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A459-A4FD-4523-812B-B5765CCC73AB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0D79-ABA1-439E-B102-B78F340822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A459-A4FD-4523-812B-B5765CCC73AB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0D79-ABA1-439E-B102-B78F340822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A459-A4FD-4523-812B-B5765CCC73AB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0D79-ABA1-439E-B102-B78F340822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A459-A4FD-4523-812B-B5765CCC73AB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0D79-ABA1-439E-B102-B78F340822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A459-A4FD-4523-812B-B5765CCC73AB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0D79-ABA1-439E-B102-B78F340822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A459-A4FD-4523-812B-B5765CCC73AB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0D79-ABA1-439E-B102-B78F340822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0A459-A4FD-4523-812B-B5765CCC73AB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80D79-ABA1-439E-B102-B78F340822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001000" cy="1146175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Impacts of Bermuda Grass on Northern </a:t>
            </a:r>
            <a:r>
              <a:rPr lang="en-US" dirty="0" smtClean="0"/>
              <a:t>Bobwhite Chick Mobility </a:t>
            </a:r>
            <a:r>
              <a:rPr lang="en-US" dirty="0"/>
              <a:t>and Heat Exposure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77724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James A. Martin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Jason Burkhart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Reggie Thackston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, and John P. Carroll</a:t>
            </a:r>
            <a:r>
              <a:rPr lang="en-US" sz="2400" baseline="30000" dirty="0" smtClean="0"/>
              <a:t>2</a:t>
            </a:r>
          </a:p>
          <a:p>
            <a:endParaRPr lang="en-US" sz="2400" baseline="30000" dirty="0"/>
          </a:p>
          <a:p>
            <a:r>
              <a:rPr lang="en-US" sz="2400" baseline="30000" dirty="0" smtClean="0"/>
              <a:t>1</a:t>
            </a:r>
            <a:r>
              <a:rPr lang="en-US" sz="2400" dirty="0" smtClean="0"/>
              <a:t>Mississippi State University</a:t>
            </a:r>
          </a:p>
          <a:p>
            <a:r>
              <a:rPr lang="en-US" sz="2400" baseline="30000" dirty="0" smtClean="0"/>
              <a:t>2</a:t>
            </a:r>
            <a:r>
              <a:rPr lang="en-US" sz="2400" dirty="0" smtClean="0"/>
              <a:t>University of Georgia</a:t>
            </a:r>
          </a:p>
          <a:p>
            <a:r>
              <a:rPr lang="en-US" sz="2400" baseline="30000" dirty="0" smtClean="0"/>
              <a:t>3</a:t>
            </a:r>
            <a:r>
              <a:rPr lang="en-US" sz="2400" dirty="0" smtClean="0"/>
              <a:t>Georgia Department of Natural Resources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Time-to-Death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371600"/>
            <a:ext cx="4419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where</a:t>
            </a:r>
            <a:endParaRPr lang="en-US" dirty="0"/>
          </a:p>
          <a:p>
            <a:r>
              <a:rPr lang="en-US" i="1" dirty="0"/>
              <a:t>t</a:t>
            </a:r>
            <a:r>
              <a:rPr lang="en-US" dirty="0"/>
              <a:t> = time in seconds;</a:t>
            </a:r>
          </a:p>
          <a:p>
            <a:r>
              <a:rPr lang="en-US" i="1" dirty="0"/>
              <a:t>m</a:t>
            </a:r>
            <a:r>
              <a:rPr lang="en-US" dirty="0"/>
              <a:t> = body mass in g;</a:t>
            </a:r>
          </a:p>
          <a:p>
            <a:r>
              <a:rPr lang="en-US" i="1" dirty="0"/>
              <a:t>s</a:t>
            </a:r>
            <a:r>
              <a:rPr lang="en-US" dirty="0"/>
              <a:t> = specific heat (J/g/C); and</a:t>
            </a:r>
          </a:p>
          <a:p>
            <a:r>
              <a:rPr lang="en-US" i="1" dirty="0"/>
              <a:t>G</a:t>
            </a:r>
            <a:r>
              <a:rPr lang="en-US" dirty="0"/>
              <a:t> = rate of heat gain (W/C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Guthery (2000)</a:t>
            </a:r>
            <a:endParaRPr lang="en-US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819400"/>
            <a:ext cx="1915886" cy="1219200"/>
          </a:xfrm>
          <a:prstGeom prst="rect">
            <a:avLst/>
          </a:prstGeom>
          <a:solidFill>
            <a:prstClr val="white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Time-to-Complete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2514600"/>
          <a:ext cx="6858000" cy="2335699"/>
        </p:xfrm>
        <a:graphic>
          <a:graphicData uri="http://schemas.openxmlformats.org/drawingml/2006/table">
            <a:tbl>
              <a:tblPr/>
              <a:tblGrid>
                <a:gridCol w="1357345"/>
                <a:gridCol w="1273037"/>
                <a:gridCol w="2296219"/>
                <a:gridCol w="1931399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Bermudagrass Density</a:t>
                      </a:r>
                      <a:endParaRPr lang="en-US" sz="1600" b="1" i="1" u="sng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u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Chick Age</a:t>
                      </a:r>
                      <a:endParaRPr lang="en-US" sz="1600" u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Low (0</a:t>
                      </a:r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%)</a:t>
                      </a:r>
                      <a:endParaRPr lang="en-US" sz="1600" u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Medium (&gt;0%-20</a:t>
                      </a:r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%)</a:t>
                      </a:r>
                      <a:endParaRPr lang="en-US" sz="1600" u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High (&gt;20</a:t>
                      </a:r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%)</a:t>
                      </a:r>
                      <a:endParaRPr lang="en-US" sz="1600" u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015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 Days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0.77 (0.095)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1.17 (0.094)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1.22 (0.093)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6640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 Days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0.61 (0.052)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0.67 (0.056)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0.56 (0.059)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by Treatment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2707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Threshold (40° C)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199" y="1817051"/>
          <a:ext cx="7116884" cy="4808218"/>
        </p:xfrm>
        <a:graphic>
          <a:graphicData uri="http://schemas.openxmlformats.org/drawingml/2006/table">
            <a:tbl>
              <a:tblPr/>
              <a:tblGrid>
                <a:gridCol w="2637558"/>
                <a:gridCol w="651510"/>
                <a:gridCol w="579966"/>
                <a:gridCol w="651510"/>
                <a:gridCol w="543560"/>
                <a:gridCol w="2052780"/>
              </a:tblGrid>
              <a:tr h="5120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Bermuda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Forb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946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Variable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Mean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SD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Mean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SD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Proportion Different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46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Mean Temperature (C)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34.51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2.71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31.58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2.31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0.08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946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Mean Max Temperature (C)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44.20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2.82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40.06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3.48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0.09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120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% Days &gt; Threshold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0.87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0.67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946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 Time &gt;Threshold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0.32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0.18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0.11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0.12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0.67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Table 2. Temperature summary for bermudagrass and forb patches in Laurens County, Georgia during August 7 – September 6, 2001.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 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The threshold was set at 40 C, based on Guthery (2000).  However, for chicks this temperature may be less.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Time-to-Death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143000" y="1524000"/>
          <a:ext cx="685800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Bermuda grass density affected movement, but only at 5 days old</a:t>
            </a:r>
          </a:p>
          <a:p>
            <a:r>
              <a:rPr lang="en-US" dirty="0" smtClean="0"/>
              <a:t>Lack of effect at 10 days not surprising biologically</a:t>
            </a:r>
          </a:p>
          <a:p>
            <a:r>
              <a:rPr lang="en-US" dirty="0" smtClean="0"/>
              <a:t>Literature scant on thermodynamics of bobwhite chicks (Guthery et al. for adults)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made assumptions that heat affects chicks similar to adults (perhaps our results are conservative)</a:t>
            </a:r>
          </a:p>
          <a:p>
            <a:r>
              <a:rPr lang="en-US" dirty="0" smtClean="0"/>
              <a:t>If there are not similar, do adult bobwhites select habitats for their optimal thermal environment or that of the chicks?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Bermuda </a:t>
            </a:r>
            <a:r>
              <a:rPr lang="en-US" dirty="0"/>
              <a:t>g</a:t>
            </a:r>
            <a:r>
              <a:rPr lang="en-US" dirty="0" smtClean="0"/>
              <a:t>rass likely fragments landscape for NOBO because of thermal environment and increased risk from slowed movements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Removal of Bermuda grass is warranted, but good luck!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Content Placeholder 5" descr="sunrise_on_buff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8029" y="1600200"/>
            <a:ext cx="602794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Borders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41" y="2438400"/>
            <a:ext cx="453655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438400"/>
            <a:ext cx="40894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Bermuda Grass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86000"/>
            <a:ext cx="3886200" cy="322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5" y="2286000"/>
            <a:ext cx="4738365" cy="314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Measure the effect of Bermuda grass density on northern bobwhite chick movements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Compare ambient temperatures in areas dominated by Bermuda grass and NOBO friendly forbs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Determine lethality curves for NOBO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Upper coastal plain of GA, USA</a:t>
            </a:r>
          </a:p>
          <a:p>
            <a:r>
              <a:rPr lang="en-US" dirty="0" smtClean="0"/>
              <a:t>Hot summers</a:t>
            </a:r>
          </a:p>
          <a:p>
            <a:r>
              <a:rPr lang="en-US" dirty="0" smtClean="0"/>
              <a:t>Dominated by agriculture</a:t>
            </a:r>
          </a:p>
          <a:p>
            <a:r>
              <a:rPr lang="en-US" dirty="0" smtClean="0"/>
              <a:t>Bermuda grass prevalent</a:t>
            </a:r>
            <a:endParaRPr lang="en-US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0761" y="1600200"/>
            <a:ext cx="34934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04800" y="2174874"/>
            <a:ext cx="4192588" cy="4302125"/>
          </a:xfrm>
        </p:spPr>
        <p:txBody>
          <a:bodyPr/>
          <a:lstStyle/>
          <a:p>
            <a:r>
              <a:rPr lang="en-US" dirty="0" smtClean="0"/>
              <a:t>Randomized complete block design</a:t>
            </a:r>
          </a:p>
          <a:p>
            <a:pPr lvl="1"/>
            <a:r>
              <a:rPr lang="en-US" sz="2400" dirty="0" smtClean="0"/>
              <a:t>Treatments: “Low” Bermuda grass density (0-20%); “High” (&gt;20 %); and a control of 0% Bermuda grass</a:t>
            </a:r>
          </a:p>
          <a:p>
            <a:pPr lvl="1"/>
            <a:r>
              <a:rPr lang="en-US" sz="2400" dirty="0" smtClean="0"/>
              <a:t>“Trials” considered blocks (n=8)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62200"/>
            <a:ext cx="30765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Purchased 1-day old chicks</a:t>
            </a:r>
          </a:p>
          <a:p>
            <a:r>
              <a:rPr lang="en-US" dirty="0" smtClean="0"/>
              <a:t>Set-up a 2 m “race track” for chicks to complete</a:t>
            </a:r>
          </a:p>
          <a:p>
            <a:r>
              <a:rPr lang="en-US" dirty="0" smtClean="0"/>
              <a:t>Chicks put in groups of 8 chicks</a:t>
            </a:r>
          </a:p>
          <a:p>
            <a:r>
              <a:rPr lang="en-US" dirty="0" smtClean="0"/>
              <a:t>Randomly chose groups </a:t>
            </a:r>
          </a:p>
          <a:p>
            <a:r>
              <a:rPr lang="en-US" dirty="0" smtClean="0"/>
              <a:t>Groups not chosen provided stimuli for chicks in trial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Design/Analysis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Trials conducted during morning and evening</a:t>
            </a:r>
          </a:p>
          <a:p>
            <a:r>
              <a:rPr lang="en-US" dirty="0" smtClean="0"/>
              <a:t>Chicks were used at 5 and 10 days old</a:t>
            </a:r>
          </a:p>
          <a:p>
            <a:r>
              <a:rPr lang="en-US" dirty="0" smtClean="0"/>
              <a:t>ANOVA used for analysis (alpha 0.05)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Paired design of </a:t>
            </a:r>
            <a:r>
              <a:rPr lang="en-US" dirty="0" err="1" smtClean="0"/>
              <a:t>forb</a:t>
            </a:r>
            <a:r>
              <a:rPr lang="en-US" dirty="0"/>
              <a:t> </a:t>
            </a:r>
            <a:r>
              <a:rPr lang="en-US" dirty="0" smtClean="0"/>
              <a:t>dominated and Bermuda grass dominated plots within field borders</a:t>
            </a:r>
          </a:p>
          <a:p>
            <a:r>
              <a:rPr lang="en-US" dirty="0" smtClean="0"/>
              <a:t>HOBO® temperature data loggers placed in each plot (n=3); probes was placed at “chick level”</a:t>
            </a:r>
          </a:p>
          <a:p>
            <a:r>
              <a:rPr lang="en-US" dirty="0" smtClean="0"/>
              <a:t>Only daytime readings used in analysis</a:t>
            </a:r>
          </a:p>
          <a:p>
            <a:r>
              <a:rPr lang="en-US" i="1" dirty="0"/>
              <a:t>t</a:t>
            </a:r>
            <a:r>
              <a:rPr lang="en-US" dirty="0" smtClean="0"/>
              <a:t>-test used to compare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4B6CBD1238A44A01CFB00299E8417" ma:contentTypeVersion="0" ma:contentTypeDescription="Create a new document." ma:contentTypeScope="" ma:versionID="6cec03a45135842321bb40604d71da5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089DED-C806-4694-B594-05F431905D77}"/>
</file>

<file path=customXml/itemProps2.xml><?xml version="1.0" encoding="utf-8"?>
<ds:datastoreItem xmlns:ds="http://schemas.openxmlformats.org/officeDocument/2006/customXml" ds:itemID="{354CA271-5A83-41D4-94C6-97584138D112}"/>
</file>

<file path=customXml/itemProps3.xml><?xml version="1.0" encoding="utf-8"?>
<ds:datastoreItem xmlns:ds="http://schemas.openxmlformats.org/officeDocument/2006/customXml" ds:itemID="{83D0EE9E-2F4B-4E88-9D42-57EB50687213}"/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547</Words>
  <Application>Microsoft Office PowerPoint</Application>
  <PresentationFormat>On-screen Show (4:3)</PresentationFormat>
  <Paragraphs>115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Impacts of Bermuda Grass on Northern Bobwhite Chick Mobility and Heat Exposure</vt:lpstr>
      <vt:lpstr>Field Borders</vt:lpstr>
      <vt:lpstr>Bermuda Grass</vt:lpstr>
      <vt:lpstr>Objectives</vt:lpstr>
      <vt:lpstr>Study Area</vt:lpstr>
      <vt:lpstr>Experimental Design</vt:lpstr>
      <vt:lpstr>Experimental Design</vt:lpstr>
      <vt:lpstr>Experimental Design/Analysis</vt:lpstr>
      <vt:lpstr>Temperature Comparison</vt:lpstr>
      <vt:lpstr>Time-to-Death</vt:lpstr>
      <vt:lpstr>Results: Time-to-Complete</vt:lpstr>
      <vt:lpstr>Temperature by Treatment</vt:lpstr>
      <vt:lpstr>Temperature Threshold (40° C)</vt:lpstr>
      <vt:lpstr>Time-to-Death</vt:lpstr>
      <vt:lpstr>Discussion</vt:lpstr>
      <vt:lpstr>Discussion </vt:lpstr>
      <vt:lpstr>Conclusions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Bermuda Grass on Northern Bobwhite Chicks Mobility and Heat Exposure</dc:title>
  <dc:creator>jmartin</dc:creator>
  <cp:lastModifiedBy>jmartin</cp:lastModifiedBy>
  <cp:revision>13</cp:revision>
  <dcterms:created xsi:type="dcterms:W3CDTF">2012-01-09T01:37:24Z</dcterms:created>
  <dcterms:modified xsi:type="dcterms:W3CDTF">2012-01-10T15:19:20Z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0x0101000814B6CBD1238A44A01CFB00299E8417</vt:lpwstr>
  </property>
</Properties>
</file>