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8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6" r:id="rId3"/>
    <p:sldId id="261" r:id="rId4"/>
    <p:sldId id="266" r:id="rId5"/>
    <p:sldId id="258" r:id="rId6"/>
    <p:sldId id="259" r:id="rId7"/>
    <p:sldId id="260" r:id="rId8"/>
    <p:sldId id="262" r:id="rId9"/>
    <p:sldId id="264" r:id="rId10"/>
    <p:sldId id="263" r:id="rId11"/>
    <p:sldId id="265" r:id="rId12"/>
    <p:sldId id="267" r:id="rId13"/>
    <p:sldId id="270" r:id="rId14"/>
    <p:sldId id="269" r:id="rId15"/>
    <p:sldId id="271" r:id="rId16"/>
    <p:sldId id="268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martin\My%20Documents\Quail7\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tx1"/>
              </a:solidFill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2.6490594925634294E-2"/>
                  <c:y val="0.3074019393409159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400" b="1" baseline="0" dirty="0"/>
                      <a:t>y = 0.1004x + 9.5485
R² = 0.187</a:t>
                    </a:r>
                    <a:endParaRPr lang="en-US" sz="1400" b="1" dirty="0"/>
                  </a:p>
                </c:rich>
              </c:tx>
              <c:numFmt formatCode="General" sourceLinked="0"/>
            </c:trendlineLbl>
          </c:trendline>
          <c:xVal>
            <c:numRef>
              <c:f>Sheet5!$E$5:$E$23</c:f>
              <c:numCache>
                <c:formatCode>General</c:formatCode>
                <c:ptCount val="19"/>
                <c:pt idx="0">
                  <c:v>31.281604000000002</c:v>
                </c:pt>
                <c:pt idx="1">
                  <c:v>30.393117</c:v>
                </c:pt>
                <c:pt idx="2">
                  <c:v>27.027306000000003</c:v>
                </c:pt>
                <c:pt idx="3">
                  <c:v>26.894600999999998</c:v>
                </c:pt>
                <c:pt idx="4">
                  <c:v>39.258710999999998</c:v>
                </c:pt>
                <c:pt idx="5">
                  <c:v>35.654961999999998</c:v>
                </c:pt>
                <c:pt idx="6">
                  <c:v>30.393117</c:v>
                </c:pt>
                <c:pt idx="7">
                  <c:v>36.292007000000005</c:v>
                </c:pt>
                <c:pt idx="8">
                  <c:v>38.407803999999999</c:v>
                </c:pt>
                <c:pt idx="9">
                  <c:v>30.729846999999999</c:v>
                </c:pt>
                <c:pt idx="10">
                  <c:v>35.122917000000001</c:v>
                </c:pt>
                <c:pt idx="11">
                  <c:v>37.72182999999999</c:v>
                </c:pt>
                <c:pt idx="12">
                  <c:v>30.905007999999999</c:v>
                </c:pt>
                <c:pt idx="13">
                  <c:v>39.871344000000001</c:v>
                </c:pt>
                <c:pt idx="14">
                  <c:v>30.729846999999999</c:v>
                </c:pt>
                <c:pt idx="15">
                  <c:v>28.346533999999998</c:v>
                </c:pt>
                <c:pt idx="16">
                  <c:v>35.854098</c:v>
                </c:pt>
                <c:pt idx="17">
                  <c:v>32.82423</c:v>
                </c:pt>
                <c:pt idx="18">
                  <c:v>40.700116000000001</c:v>
                </c:pt>
              </c:numCache>
            </c:numRef>
          </c:xVal>
          <c:yVal>
            <c:numRef>
              <c:f>Sheet5!$G$5:$G$23</c:f>
              <c:numCache>
                <c:formatCode>General</c:formatCode>
                <c:ptCount val="19"/>
                <c:pt idx="2">
                  <c:v>11.966666666666667</c:v>
                </c:pt>
                <c:pt idx="3">
                  <c:v>12.336666666666666</c:v>
                </c:pt>
                <c:pt idx="4">
                  <c:v>14.2</c:v>
                </c:pt>
                <c:pt idx="5">
                  <c:v>11.7</c:v>
                </c:pt>
                <c:pt idx="6">
                  <c:v>12</c:v>
                </c:pt>
                <c:pt idx="7">
                  <c:v>13.6</c:v>
                </c:pt>
                <c:pt idx="9">
                  <c:v>14.424999999999999</c:v>
                </c:pt>
                <c:pt idx="10">
                  <c:v>12.116666666666667</c:v>
                </c:pt>
                <c:pt idx="11">
                  <c:v>13.613157894736847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3474816"/>
        <c:axId val="223476736"/>
      </c:scatterChart>
      <c:valAx>
        <c:axId val="223474816"/>
        <c:scaling>
          <c:orientation val="minMax"/>
          <c:max val="45"/>
          <c:min val="25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Latitude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23476736"/>
        <c:crosses val="autoZero"/>
        <c:crossBetween val="midCat"/>
      </c:valAx>
      <c:valAx>
        <c:axId val="22347673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Clutch Size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223474816"/>
        <c:crosses val="autoZero"/>
        <c:crossBetween val="midCat"/>
      </c:valAx>
    </c:plotArea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5D8BD-EC79-4DD4-B8DF-4BEEFC4B479E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D5D79-DDD7-493D-A1F2-355B93213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93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pPr/>
              <a:t>6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</p:spPr>
        <p:txBody>
          <a:bodyPr tIns="9279"/>
          <a:lstStyle/>
          <a:p>
            <a:pPr algn="just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  <a:tab pos="5077145" algn="l"/>
              </a:tabLst>
            </a:pPr>
            <a:endParaRPr lang="en-GB" dirty="0" smtClean="0">
              <a:latin typeface="Arial" charset="0"/>
              <a:ea typeface="DejaVu Sans" charset="0"/>
              <a:cs typeface="DejaVu Sans" charset="0"/>
            </a:endParaRPr>
          </a:p>
          <a:p>
            <a:pPr algn="just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  <a:tab pos="5077145" algn="l"/>
              </a:tabLst>
            </a:pPr>
            <a:endParaRPr lang="en-GB" dirty="0" smtClean="0">
              <a:latin typeface="Arial" charset="0"/>
              <a:ea typeface="DejaVu Sans" charset="0"/>
              <a:cs typeface="DejaVu Sans" charset="0"/>
            </a:endParaRPr>
          </a:p>
          <a:p>
            <a:pPr algn="just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  <a:tab pos="5077145" algn="l"/>
              </a:tabLst>
            </a:pPr>
            <a:endParaRPr lang="en-GB" dirty="0" smtClean="0">
              <a:latin typeface="Arial" charset="0"/>
              <a:ea typeface="DejaVu Sans" charset="0"/>
              <a:cs typeface="DejaVu Sans" charset="0"/>
            </a:endParaRPr>
          </a:p>
          <a:p>
            <a:pPr algn="just">
              <a:lnSpc>
                <a:spcPct val="93000"/>
              </a:lnSpc>
              <a:spcBef>
                <a:spcPct val="0"/>
              </a:spcBef>
              <a:tabLst>
                <a:tab pos="634643" algn="l"/>
                <a:tab pos="1269286" algn="l"/>
                <a:tab pos="1903929" algn="l"/>
                <a:tab pos="2538573" algn="l"/>
                <a:tab pos="3173216" algn="l"/>
                <a:tab pos="3807859" algn="l"/>
                <a:tab pos="4442502" algn="l"/>
                <a:tab pos="5077145" algn="l"/>
              </a:tabLst>
            </a:pPr>
            <a:endParaRPr dirty="0"/>
          </a:p>
          <a:p>
            <a:r>
              <a:rPr dirty="0"/>
              <a:t>Results of deterministic model sensitivity analysis. a: Bobwhite density response over 5 yr to 3 levels of annual precipitation. b: 3 levels of mean maximum July to August temperature. c: 3 levels of nest‐clump availability. d: 3 levels of nest predation.</a:t>
            </a:r>
          </a:p>
          <a:p>
            <a:endParaRPr dirty="0"/>
          </a:p>
          <a:p>
            <a:r>
              <a:rPr lang="en-GB" dirty="0"/>
              <a:t>© This slide is made available for non-commercial use only. Please note that permission may be required for re-use of images in which the copyright is owned by a third party.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8226720" cy="44154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53F2A-2F27-44D2-98F8-91B02C3C4BBC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8F4F9-37F3-4722-8EB5-7B2643F9C4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561F4-AEA9-4598-BA02-D255DB9FAC3D}" type="datetimeFigureOut">
              <a:rPr lang="en-US" smtClean="0"/>
              <a:t>6/12/2012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7030C-C3E6-4A58-91A3-57E89E51BF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onlinelibrary.wiley.com/doi/10.1002/jwmg.4/full" TargetMode="External"/><Relationship Id="rId5" Type="http://schemas.openxmlformats.org/officeDocument/2006/relationships/hyperlink" Target="http://onlinelibrary.wiley.com/doi/10.1002/jwmg.v75.1/issuetoc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19450"/>
          </a:xfrm>
        </p:spPr>
        <p:txBody>
          <a:bodyPr>
            <a:noAutofit/>
          </a:bodyPr>
          <a:lstStyle/>
          <a:p>
            <a:r>
              <a:rPr lang="en-US" sz="3600" dirty="0"/>
              <a:t>Climate Change </a:t>
            </a:r>
            <a:r>
              <a:rPr lang="en-US" sz="3600" dirty="0" smtClean="0"/>
              <a:t>and Northern Bobwhites</a:t>
            </a:r>
            <a:r>
              <a:rPr lang="en-US" sz="3600" dirty="0"/>
              <a:t>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The </a:t>
            </a:r>
            <a:r>
              <a:rPr lang="en-US" sz="3600" dirty="0"/>
              <a:t>State of </a:t>
            </a:r>
            <a:r>
              <a:rPr lang="en-US" sz="3600" dirty="0" smtClean="0"/>
              <a:t>Our Knowledge</a:t>
            </a:r>
            <a:r>
              <a:rPr lang="en-US" sz="3600" dirty="0"/>
              <a:t>, Possible Outcomes, and </a:t>
            </a:r>
            <a:r>
              <a:rPr lang="en-US" sz="3600" dirty="0" smtClean="0"/>
              <a:t>the Risk </a:t>
            </a:r>
            <a:r>
              <a:rPr lang="en-US" sz="3600" dirty="0"/>
              <a:t>of Ignorance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r>
              <a:rPr lang="en-US" dirty="0" smtClean="0"/>
              <a:t>James A. Martin </a:t>
            </a:r>
          </a:p>
          <a:p>
            <a:r>
              <a:rPr lang="en-US" dirty="0" smtClean="0"/>
              <a:t>Mississippi State University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6720" cy="48837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the uncertainty?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533400"/>
            <a:ext cx="6172200" cy="541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228600" y="6264275"/>
            <a:ext cx="8915400" cy="365125"/>
          </a:xfrm>
        </p:spPr>
        <p:txBody>
          <a:bodyPr/>
          <a:lstStyle/>
          <a:p>
            <a:pPr algn="l"/>
            <a:r>
              <a:rPr lang="en-US" dirty="0" smtClean="0"/>
              <a:t>Christensen, J.H., B. </a:t>
            </a:r>
            <a:r>
              <a:rPr lang="en-US" dirty="0" err="1" smtClean="0"/>
              <a:t>Hewitson</a:t>
            </a:r>
            <a:r>
              <a:rPr lang="en-US" dirty="0" smtClean="0"/>
              <a:t>, A. </a:t>
            </a:r>
            <a:r>
              <a:rPr lang="en-US" dirty="0" err="1" smtClean="0"/>
              <a:t>Busuioc</a:t>
            </a:r>
            <a:r>
              <a:rPr lang="en-US" dirty="0" smtClean="0"/>
              <a:t>, A. Chen, X. </a:t>
            </a:r>
            <a:r>
              <a:rPr lang="en-US" dirty="0" err="1" smtClean="0"/>
              <a:t>Gao</a:t>
            </a:r>
            <a:r>
              <a:rPr lang="en-US" dirty="0" smtClean="0"/>
              <a:t>, I. Held, R. Jones, R.K. </a:t>
            </a:r>
            <a:r>
              <a:rPr lang="en-US" dirty="0" err="1" smtClean="0"/>
              <a:t>Kolli</a:t>
            </a:r>
            <a:r>
              <a:rPr lang="en-US" dirty="0" smtClean="0"/>
              <a:t>, W.-T. Kwon, R. </a:t>
            </a:r>
            <a:r>
              <a:rPr lang="en-US" dirty="0" err="1" smtClean="0"/>
              <a:t>Laprise</a:t>
            </a:r>
            <a:r>
              <a:rPr lang="en-US" dirty="0" smtClean="0"/>
              <a:t>, V. </a:t>
            </a:r>
            <a:r>
              <a:rPr lang="en-US" dirty="0" err="1" smtClean="0"/>
              <a:t>Magaña</a:t>
            </a:r>
            <a:r>
              <a:rPr lang="en-US" dirty="0" smtClean="0"/>
              <a:t> </a:t>
            </a:r>
            <a:r>
              <a:rPr lang="en-US" dirty="0" err="1" smtClean="0"/>
              <a:t>Rueda</a:t>
            </a:r>
            <a:r>
              <a:rPr lang="en-US" dirty="0" smtClean="0"/>
              <a:t>, L.</a:t>
            </a:r>
          </a:p>
          <a:p>
            <a:pPr algn="l"/>
            <a:r>
              <a:rPr lang="en-US" dirty="0" err="1" smtClean="0"/>
              <a:t>Mearns</a:t>
            </a:r>
            <a:r>
              <a:rPr lang="en-US" dirty="0" smtClean="0"/>
              <a:t>, C.G. </a:t>
            </a:r>
            <a:r>
              <a:rPr lang="en-US" dirty="0" err="1" smtClean="0"/>
              <a:t>Menéndez</a:t>
            </a:r>
            <a:r>
              <a:rPr lang="en-US" dirty="0" smtClean="0"/>
              <a:t>, J. </a:t>
            </a:r>
            <a:r>
              <a:rPr lang="en-US" dirty="0" err="1" smtClean="0"/>
              <a:t>Räisänen</a:t>
            </a:r>
            <a:r>
              <a:rPr lang="en-US" dirty="0" smtClean="0"/>
              <a:t>, A. </a:t>
            </a:r>
            <a:r>
              <a:rPr lang="en-US" dirty="0" err="1" smtClean="0"/>
              <a:t>Rinke</a:t>
            </a:r>
            <a:r>
              <a:rPr lang="en-US" dirty="0" smtClean="0"/>
              <a:t>, A. </a:t>
            </a:r>
            <a:r>
              <a:rPr lang="en-US" dirty="0" err="1" smtClean="0"/>
              <a:t>Sarr</a:t>
            </a:r>
            <a:r>
              <a:rPr lang="en-US" dirty="0" smtClean="0"/>
              <a:t> and P. </a:t>
            </a:r>
            <a:r>
              <a:rPr lang="en-US" dirty="0" err="1" smtClean="0"/>
              <a:t>Whetton</a:t>
            </a:r>
            <a:r>
              <a:rPr lang="en-US" dirty="0" smtClean="0"/>
              <a:t>, 2007: Regional Climate Projections. In: </a:t>
            </a:r>
            <a:r>
              <a:rPr lang="en-US" i="1" dirty="0" smtClean="0"/>
              <a:t>Climate Change 2007:</a:t>
            </a:r>
          </a:p>
          <a:p>
            <a:pPr algn="l"/>
            <a:r>
              <a:rPr lang="en-US" i="1" dirty="0" smtClean="0"/>
              <a:t>The Physical Science Basis. Contribution of Working Group I to the Fourth Assessment Report of the Intergovernmental Panel on Climate</a:t>
            </a:r>
          </a:p>
          <a:p>
            <a:pPr algn="l"/>
            <a:r>
              <a:rPr lang="en-US" i="1" dirty="0" smtClean="0"/>
              <a:t>Change [Solomon, S., D. Qin, M. Manning, Z. Chen, M. Marquis, K.B. </a:t>
            </a:r>
            <a:r>
              <a:rPr lang="en-US" i="1" dirty="0" err="1" smtClean="0"/>
              <a:t>Averyt</a:t>
            </a:r>
            <a:r>
              <a:rPr lang="en-US" i="1" dirty="0" smtClean="0"/>
              <a:t>, M. </a:t>
            </a:r>
            <a:r>
              <a:rPr lang="en-US" i="1" dirty="0" err="1" smtClean="0"/>
              <a:t>Tignor</a:t>
            </a:r>
            <a:r>
              <a:rPr lang="en-US" i="1" dirty="0" smtClean="0"/>
              <a:t> and H.L. Miller (eds.)]. Cambridge University</a:t>
            </a:r>
          </a:p>
          <a:p>
            <a:pPr algn="l"/>
            <a:r>
              <a:rPr lang="en-US" dirty="0" smtClean="0"/>
              <a:t>Press, Cambridge, United Kingdom and New York, NY, USA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Effects to other birds?</a:t>
            </a:r>
            <a:br>
              <a:rPr lang="en-US" dirty="0" smtClean="0"/>
            </a:br>
            <a:r>
              <a:rPr lang="en-US" dirty="0" err="1" smtClean="0"/>
              <a:t>Blackburnian</a:t>
            </a:r>
            <a:r>
              <a:rPr lang="en-US" dirty="0" smtClean="0"/>
              <a:t> Warbler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905000"/>
            <a:ext cx="5505450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“Climate </a:t>
            </a:r>
            <a:r>
              <a:rPr lang="en-US" dirty="0"/>
              <a:t>change </a:t>
            </a:r>
            <a:r>
              <a:rPr lang="en-US" dirty="0" smtClean="0"/>
              <a:t>altered community </a:t>
            </a:r>
            <a:r>
              <a:rPr lang="en-US" dirty="0"/>
              <a:t>richness the most when species had narrow niches, </a:t>
            </a:r>
            <a:r>
              <a:rPr lang="en-US" dirty="0" smtClean="0"/>
              <a:t>....With </a:t>
            </a:r>
            <a:r>
              <a:rPr lang="en-US" dirty="0"/>
              <a:t>high </a:t>
            </a:r>
            <a:r>
              <a:rPr lang="en-US" dirty="0" err="1"/>
              <a:t>interspecific</a:t>
            </a:r>
            <a:r>
              <a:rPr lang="en-US" dirty="0"/>
              <a:t> dispersal </a:t>
            </a:r>
            <a:r>
              <a:rPr lang="en-US" dirty="0" smtClean="0"/>
              <a:t>variance, the </a:t>
            </a:r>
            <a:r>
              <a:rPr lang="en-US" dirty="0"/>
              <a:t>best dispersers tracked climate change, out-competed slower dispersers and caused their extinction</a:t>
            </a:r>
            <a:r>
              <a:rPr lang="en-US" dirty="0" smtClean="0"/>
              <a:t>.” Urban et al.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Plant Shifts?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0"/>
            <a:ext cx="9000831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Bermuda grass outcompeted Fescue in Kentucky</a:t>
            </a:r>
          </a:p>
          <a:p>
            <a:r>
              <a:rPr lang="en-US" dirty="0" smtClean="0"/>
              <a:t>Fire ant distribution included Kansas</a:t>
            </a:r>
          </a:p>
          <a:p>
            <a:r>
              <a:rPr lang="en-US" dirty="0" smtClean="0"/>
              <a:t>West Texas had more frequent droughts</a:t>
            </a:r>
          </a:p>
          <a:p>
            <a:r>
              <a:rPr lang="en-US" dirty="0" smtClean="0"/>
              <a:t>It rained more in south Florida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1828800"/>
            <a:ext cx="35718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672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do we do?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143000"/>
            <a:ext cx="5029200" cy="5128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SDM and ARM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5148867" cy="4769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we do nothing?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438400" y="1676400"/>
            <a:ext cx="355740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perturbation has received as much public and scientific attention</a:t>
            </a:r>
          </a:p>
          <a:p>
            <a:r>
              <a:rPr lang="en-US" dirty="0" smtClean="0"/>
              <a:t>Climate change is a paradigm that includes ecological, climatic, and social processes</a:t>
            </a:r>
          </a:p>
          <a:p>
            <a:r>
              <a:rPr lang="en-US" dirty="0" smtClean="0"/>
              <a:t>Not trying to make you all into “believers”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286000"/>
            <a:ext cx="4038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What is occurring?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19200"/>
            <a:ext cx="4762500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921785"/>
            <a:ext cx="4305300" cy="293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&amp; Bobwhites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“As July temperature </a:t>
            </a:r>
            <a:r>
              <a:rPr lang="en-US" dirty="0"/>
              <a:t>increased over the long-term mean, the number of bobwhites counted </a:t>
            </a:r>
            <a:r>
              <a:rPr lang="en-US" dirty="0" smtClean="0"/>
              <a:t>increased...but the </a:t>
            </a:r>
            <a:r>
              <a:rPr lang="en-US" dirty="0"/>
              <a:t>relationship decelerated at high July </a:t>
            </a:r>
            <a:r>
              <a:rPr lang="en-US" dirty="0" smtClean="0"/>
              <a:t>temperatures...” -Lusk et al. 2001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and Bobwhites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“High precipitation (mean annual precipitation = 90 cm) and mild temperature (mean max. Jul to Aug temp = 35.0° C) scenarios produced the greatest increases in bobwhite density, resulting in densities &gt;5–6 bobwhite/ha...”      -Rader et al.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424801" y="419084"/>
            <a:ext cx="8228160" cy="724396"/>
          </a:xfrm>
        </p:spPr>
        <p:txBody>
          <a:bodyPr tIns="12801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sz="2800" b="1" dirty="0" smtClean="0"/>
              <a:t>Rader et al. 2011</a:t>
            </a:r>
            <a:endParaRPr lang="en-GB" sz="2800" b="1" dirty="0"/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print"/>
          <a:srcRect b="48276"/>
          <a:stretch>
            <a:fillRect/>
          </a:stretch>
        </p:blipFill>
        <p:spPr bwMode="auto">
          <a:xfrm>
            <a:off x="381000" y="1752600"/>
            <a:ext cx="8534401" cy="24020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15200" y="6205612"/>
            <a:ext cx="6252480" cy="5054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9620" rIns="81639" bIns="40820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</a:tabLst>
            </a:pPr>
            <a:r>
              <a:rPr lang="en-GB" sz="1000" b="1" dirty="0">
                <a:solidFill>
                  <a:srgbClr val="000000"/>
                </a:solidFill>
              </a:rPr>
              <a:t>The Journal of Wildlife Management</a:t>
            </a:r>
            <a:r>
              <a:rPr lang="en-GB" sz="1000" dirty="0">
                <a:solidFill>
                  <a:srgbClr val="000000"/>
                </a:solidFill>
              </a:rPr>
              <a:t/>
            </a:r>
            <a:br>
              <a:rPr lang="en-GB" sz="1000" dirty="0">
                <a:solidFill>
                  <a:srgbClr val="000000"/>
                </a:solidFill>
              </a:rPr>
            </a:br>
            <a:r>
              <a:rPr lang="en-GB" sz="1000" dirty="0">
                <a:solidFill>
                  <a:srgbClr val="000000"/>
                </a:solidFill>
                <a:hlinkClick r:id="rId5"/>
              </a:rPr>
              <a:t>Volume 75, Issue 1, </a:t>
            </a:r>
            <a:r>
              <a:rPr lang="en-GB" sz="1000" dirty="0">
                <a:solidFill>
                  <a:srgbClr val="000000"/>
                </a:solidFill>
              </a:rPr>
              <a:t>pages 61-70, 31 JAN 2011 DOI: 10.1002/jwmg.4</a:t>
            </a:r>
            <a:br>
              <a:rPr lang="en-GB" sz="1000" dirty="0">
                <a:solidFill>
                  <a:srgbClr val="000000"/>
                </a:solidFill>
              </a:rPr>
            </a:br>
            <a:r>
              <a:rPr lang="en-GB" sz="1000" dirty="0">
                <a:solidFill>
                  <a:srgbClr val="000000"/>
                </a:solidFill>
                <a:hlinkClick r:id="rId6"/>
              </a:rPr>
              <a:t>http://onlinelibrary.wiley.com/doi/10.1002/jwmg.4/full#fig4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&amp; Bobwhites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“Hatchability </a:t>
            </a:r>
            <a:r>
              <a:rPr lang="en-US" dirty="0"/>
              <a:t>fluctuated among years, and variation </a:t>
            </a:r>
            <a:r>
              <a:rPr lang="en-US" dirty="0" smtClean="0"/>
              <a:t>in hatchability </a:t>
            </a:r>
            <a:r>
              <a:rPr lang="en-US" dirty="0"/>
              <a:t>was partly explained by variability in </a:t>
            </a:r>
            <a:r>
              <a:rPr lang="en-US" dirty="0" smtClean="0"/>
              <a:t>summer temperature </a:t>
            </a:r>
            <a:r>
              <a:rPr lang="en-US" dirty="0"/>
              <a:t>and precipitations</a:t>
            </a:r>
            <a:r>
              <a:rPr lang="en-US" dirty="0" smtClean="0"/>
              <a:t>.”—Rolland et al.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Latitude as a Climate Surrogate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1862137"/>
          <a:ext cx="5715000" cy="4157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Martin and McConnell (in prep)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Change &amp; Bobwhites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doubt NOBO respond to short-term weather patterns</a:t>
            </a:r>
          </a:p>
          <a:p>
            <a:r>
              <a:rPr lang="en-US" dirty="0" smtClean="0"/>
              <a:t>No doubt NOBO have an optimal climate (a niche)</a:t>
            </a:r>
          </a:p>
          <a:p>
            <a:r>
              <a:rPr lang="en-US" dirty="0" smtClean="0"/>
              <a:t>However, a great deal of uncertainty how bobwhites would respond (or currently responding) to climate change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4B6CBD1238A44A01CFB00299E8417" ma:contentTypeVersion="0" ma:contentTypeDescription="Create a new document." ma:contentTypeScope="" ma:versionID="6cec03a45135842321bb40604d71da5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DAF05BC-486C-45EF-B7A6-44FB09BD84CD}"/>
</file>

<file path=customXml/itemProps2.xml><?xml version="1.0" encoding="utf-8"?>
<ds:datastoreItem xmlns:ds="http://schemas.openxmlformats.org/officeDocument/2006/customXml" ds:itemID="{221B46E5-EAA2-480F-A429-FDC4E656CBF9}"/>
</file>

<file path=customXml/itemProps3.xml><?xml version="1.0" encoding="utf-8"?>
<ds:datastoreItem xmlns:ds="http://schemas.openxmlformats.org/officeDocument/2006/customXml" ds:itemID="{70ACCFD1-229E-4617-81DF-04BADF00CD5D}"/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529</Words>
  <Application>Microsoft Office PowerPoint</Application>
  <PresentationFormat>On-screen Show (4:3)</PresentationFormat>
  <Paragraphs>50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Custom Design</vt:lpstr>
      <vt:lpstr>Climate Change and Northern Bobwhites:  The State of Our Knowledge, Possible Outcomes, and the Risk of Ignorance</vt:lpstr>
      <vt:lpstr>Premise </vt:lpstr>
      <vt:lpstr>What is occurring?</vt:lpstr>
      <vt:lpstr>Weather &amp; Bobwhites</vt:lpstr>
      <vt:lpstr>Weather and Bobwhites</vt:lpstr>
      <vt:lpstr>Rader et al. 2011</vt:lpstr>
      <vt:lpstr>Weather &amp; Bobwhites</vt:lpstr>
      <vt:lpstr>Latitude as a Climate Surrogate</vt:lpstr>
      <vt:lpstr>Climate Change &amp; Bobwhites </vt:lpstr>
      <vt:lpstr>Why the uncertainty?</vt:lpstr>
      <vt:lpstr>Effects to other birds? Blackburnian Warbler</vt:lpstr>
      <vt:lpstr>PowerPoint Presentation</vt:lpstr>
      <vt:lpstr>Plant Shifts?</vt:lpstr>
      <vt:lpstr>What if?</vt:lpstr>
      <vt:lpstr>What do we do?</vt:lpstr>
      <vt:lpstr>Use of SDM and ARM</vt:lpstr>
      <vt:lpstr>What if we do nothing?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jmartin</dc:creator>
  <cp:lastModifiedBy>User</cp:lastModifiedBy>
  <cp:revision>10</cp:revision>
  <dcterms:created xsi:type="dcterms:W3CDTF">2012-01-10T15:57:58Z</dcterms:created>
  <dcterms:modified xsi:type="dcterms:W3CDTF">2012-06-12T23:18:25Z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0x0101000814B6CBD1238A44A01CFB00299E8417</vt:lpwstr>
  </property>
</Properties>
</file>