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harts/chart2.xml" ContentType="application/vnd.openxmlformats-officedocument.drawingml.chart+xml"/>
  <Override PartName="/ppt/charts/chart1.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4" r:id="rId8"/>
    <p:sldId id="275" r:id="rId9"/>
    <p:sldId id="265" r:id="rId10"/>
    <p:sldId id="262" r:id="rId11"/>
    <p:sldId id="267" r:id="rId12"/>
    <p:sldId id="266" r:id="rId13"/>
    <p:sldId id="270" r:id="rId14"/>
    <p:sldId id="263" r:id="rId15"/>
    <p:sldId id="271"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9041" autoAdjust="0"/>
  </p:normalViewPr>
  <p:slideViewPr>
    <p:cSldViewPr>
      <p:cViewPr varScale="1">
        <p:scale>
          <a:sx n="74" d="100"/>
          <a:sy n="74" d="100"/>
        </p:scale>
        <p:origin x="-126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Exclosure</c:v>
                </c:pt>
              </c:strCache>
            </c:strRef>
          </c:tx>
          <c:invertIfNegative val="0"/>
          <c:val>
            <c:numRef>
              <c:f>Sheet1!$B$2:$C$2</c:f>
              <c:numCache>
                <c:formatCode>General</c:formatCode>
                <c:ptCount val="2"/>
                <c:pt idx="0">
                  <c:v>0.75</c:v>
                </c:pt>
                <c:pt idx="1">
                  <c:v>1</c:v>
                </c:pt>
              </c:numCache>
            </c:numRef>
          </c:val>
        </c:ser>
        <c:ser>
          <c:idx val="1"/>
          <c:order val="1"/>
          <c:tx>
            <c:strRef>
              <c:f>Sheet1!$A$3</c:f>
              <c:strCache>
                <c:ptCount val="1"/>
                <c:pt idx="0">
                  <c:v>Control</c:v>
                </c:pt>
              </c:strCache>
            </c:strRef>
          </c:tx>
          <c:invertIfNegative val="0"/>
          <c:val>
            <c:numRef>
              <c:f>Sheet1!$B$3:$C$3</c:f>
              <c:numCache>
                <c:formatCode>General</c:formatCode>
                <c:ptCount val="2"/>
                <c:pt idx="0">
                  <c:v>0.25</c:v>
                </c:pt>
                <c:pt idx="1">
                  <c:v>0.67</c:v>
                </c:pt>
              </c:numCache>
            </c:numRef>
          </c:val>
        </c:ser>
        <c:dLbls>
          <c:showLegendKey val="0"/>
          <c:showVal val="0"/>
          <c:showCatName val="0"/>
          <c:showSerName val="0"/>
          <c:showPercent val="0"/>
          <c:showBubbleSize val="0"/>
        </c:dLbls>
        <c:gapWidth val="150"/>
        <c:axId val="98070528"/>
        <c:axId val="98072448"/>
      </c:barChart>
      <c:catAx>
        <c:axId val="98070528"/>
        <c:scaling>
          <c:orientation val="minMax"/>
        </c:scaling>
        <c:delete val="1"/>
        <c:axPos val="b"/>
        <c:title>
          <c:tx>
            <c:rich>
              <a:bodyPr/>
              <a:lstStyle/>
              <a:p>
                <a:pPr>
                  <a:defRPr/>
                </a:pPr>
                <a:r>
                  <a:rPr lang="en-US"/>
                  <a:t>2000                                                 2001</a:t>
                </a:r>
              </a:p>
            </c:rich>
          </c:tx>
          <c:layout/>
          <c:overlay val="0"/>
        </c:title>
        <c:majorTickMark val="out"/>
        <c:minorTickMark val="none"/>
        <c:tickLblPos val="nextTo"/>
        <c:crossAx val="98072448"/>
        <c:crosses val="autoZero"/>
        <c:auto val="1"/>
        <c:lblAlgn val="ctr"/>
        <c:lblOffset val="100"/>
        <c:noMultiLvlLbl val="0"/>
      </c:catAx>
      <c:valAx>
        <c:axId val="98072448"/>
        <c:scaling>
          <c:orientation val="minMax"/>
          <c:max val="1"/>
        </c:scaling>
        <c:delete val="0"/>
        <c:axPos val="l"/>
        <c:majorGridlines/>
        <c:title>
          <c:tx>
            <c:rich>
              <a:bodyPr rot="-5400000" vert="horz"/>
              <a:lstStyle/>
              <a:p>
                <a:pPr>
                  <a:defRPr/>
                </a:pPr>
                <a:r>
                  <a:rPr lang="en-US"/>
                  <a:t>Percentage of nest success</a:t>
                </a:r>
              </a:p>
            </c:rich>
          </c:tx>
          <c:layout/>
          <c:overlay val="0"/>
        </c:title>
        <c:numFmt formatCode="General" sourceLinked="1"/>
        <c:majorTickMark val="out"/>
        <c:minorTickMark val="none"/>
        <c:tickLblPos val="nextTo"/>
        <c:crossAx val="980705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Pooled data</a:t>
            </a:r>
          </a:p>
        </c:rich>
      </c:tx>
      <c:layout/>
      <c:overlay val="0"/>
    </c:title>
    <c:autoTitleDeleted val="0"/>
    <c:plotArea>
      <c:layout/>
      <c:barChart>
        <c:barDir val="col"/>
        <c:grouping val="clustered"/>
        <c:varyColors val="0"/>
        <c:ser>
          <c:idx val="0"/>
          <c:order val="0"/>
          <c:tx>
            <c:strRef>
              <c:f>Sheet1!$D$2</c:f>
              <c:strCache>
                <c:ptCount val="1"/>
                <c:pt idx="0">
                  <c:v>Treatment</c:v>
                </c:pt>
              </c:strCache>
            </c:strRef>
          </c:tx>
          <c:invertIfNegative val="0"/>
          <c:val>
            <c:numRef>
              <c:f>Sheet1!$E$2:$F$2</c:f>
              <c:numCache>
                <c:formatCode>General</c:formatCode>
                <c:ptCount val="2"/>
                <c:pt idx="0">
                  <c:v>0.88</c:v>
                </c:pt>
              </c:numCache>
            </c:numRef>
          </c:val>
        </c:ser>
        <c:ser>
          <c:idx val="1"/>
          <c:order val="1"/>
          <c:tx>
            <c:strRef>
              <c:f>Sheet1!$D$3</c:f>
              <c:strCache>
                <c:ptCount val="1"/>
                <c:pt idx="0">
                  <c:v>Control</c:v>
                </c:pt>
              </c:strCache>
            </c:strRef>
          </c:tx>
          <c:invertIfNegative val="0"/>
          <c:val>
            <c:numRef>
              <c:f>Sheet1!$E$3:$F$3</c:f>
              <c:numCache>
                <c:formatCode>General</c:formatCode>
                <c:ptCount val="2"/>
                <c:pt idx="1">
                  <c:v>0.39</c:v>
                </c:pt>
              </c:numCache>
            </c:numRef>
          </c:val>
        </c:ser>
        <c:dLbls>
          <c:showLegendKey val="0"/>
          <c:showVal val="0"/>
          <c:showCatName val="0"/>
          <c:showSerName val="0"/>
          <c:showPercent val="0"/>
          <c:showBubbleSize val="0"/>
        </c:dLbls>
        <c:gapWidth val="150"/>
        <c:axId val="98902016"/>
        <c:axId val="98903936"/>
      </c:barChart>
      <c:catAx>
        <c:axId val="98902016"/>
        <c:scaling>
          <c:orientation val="minMax"/>
        </c:scaling>
        <c:delete val="1"/>
        <c:axPos val="b"/>
        <c:title>
          <c:tx>
            <c:rich>
              <a:bodyPr/>
              <a:lstStyle/>
              <a:p>
                <a:pPr>
                  <a:defRPr/>
                </a:pPr>
                <a:r>
                  <a:rPr lang="en-US"/>
                  <a:t>Exclosure</a:t>
                </a:r>
                <a:r>
                  <a:rPr lang="en-US" baseline="0"/>
                  <a:t>                                                                   Control</a:t>
                </a:r>
                <a:endParaRPr lang="en-US"/>
              </a:p>
            </c:rich>
          </c:tx>
          <c:layout/>
          <c:overlay val="0"/>
        </c:title>
        <c:majorTickMark val="out"/>
        <c:minorTickMark val="none"/>
        <c:tickLblPos val="nextTo"/>
        <c:crossAx val="98903936"/>
        <c:crosses val="autoZero"/>
        <c:auto val="1"/>
        <c:lblAlgn val="ctr"/>
        <c:lblOffset val="100"/>
        <c:noMultiLvlLbl val="0"/>
      </c:catAx>
      <c:valAx>
        <c:axId val="98903936"/>
        <c:scaling>
          <c:orientation val="minMax"/>
        </c:scaling>
        <c:delete val="0"/>
        <c:axPos val="l"/>
        <c:majorGridlines/>
        <c:title>
          <c:tx>
            <c:rich>
              <a:bodyPr rot="-5400000" vert="horz"/>
              <a:lstStyle/>
              <a:p>
                <a:pPr>
                  <a:defRPr/>
                </a:pPr>
                <a:r>
                  <a:rPr lang="en-US"/>
                  <a:t>Percentage of nest success</a:t>
                </a:r>
              </a:p>
            </c:rich>
          </c:tx>
          <c:layout/>
          <c:overlay val="0"/>
        </c:title>
        <c:numFmt formatCode="General" sourceLinked="1"/>
        <c:majorTickMark val="out"/>
        <c:minorTickMark val="none"/>
        <c:tickLblPos val="nextTo"/>
        <c:crossAx val="98902016"/>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F760DB-B43A-4B49-9A45-9F6EC35138CF}" type="datetimeFigureOut">
              <a:rPr lang="en-US" smtClean="0"/>
              <a:t>1/10/2012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1CCE47-C9C8-4737-B939-8137367CA161}" type="slidenum">
              <a:rPr lang="en-US" smtClean="0"/>
              <a:t>‹#›</a:t>
            </a:fld>
            <a:endParaRPr lang="en-US"/>
          </a:p>
        </p:txBody>
      </p:sp>
    </p:spTree>
    <p:extLst>
      <p:ext uri="{BB962C8B-B14F-4D97-AF65-F5344CB8AC3E}">
        <p14:creationId xmlns:p14="http://schemas.microsoft.com/office/powerpoint/2010/main" val="3519294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Nest success is</a:t>
            </a:r>
            <a:r>
              <a:rPr lang="en-US" baseline="0" dirty="0" smtClean="0"/>
              <a:t> one of many possible limiting factor for bobwhite quail throughout its range.  Bobwhite are boom or bust birds (which this year in Texas was a bust year) and in those bad years every egg counts. So this study evaluates the potential of nest predator </a:t>
            </a:r>
            <a:r>
              <a:rPr lang="en-US" baseline="0" dirty="0" err="1" smtClean="0"/>
              <a:t>exclosures</a:t>
            </a:r>
            <a:r>
              <a:rPr lang="en-US" baseline="0" dirty="0" smtClean="0"/>
              <a:t> to increase nest success</a:t>
            </a:r>
            <a:endParaRPr lang="en-US" dirty="0"/>
          </a:p>
        </p:txBody>
      </p:sp>
      <p:sp>
        <p:nvSpPr>
          <p:cNvPr id="4" name="Slide Number Placeholder 3"/>
          <p:cNvSpPr>
            <a:spLocks noGrp="1"/>
          </p:cNvSpPr>
          <p:nvPr>
            <p:ph type="sldNum" sz="quarter" idx="10"/>
          </p:nvPr>
        </p:nvSpPr>
        <p:spPr/>
        <p:txBody>
          <a:bodyPr/>
          <a:lstStyle/>
          <a:p>
            <a:fld id="{FD1CCE47-C9C8-4737-B939-8137367CA161}" type="slidenum">
              <a:rPr lang="en-US" smtClean="0"/>
              <a:t>1</a:t>
            </a:fld>
            <a:endParaRPr lang="en-US"/>
          </a:p>
        </p:txBody>
      </p:sp>
    </p:spTree>
    <p:extLst>
      <p:ext uri="{BB962C8B-B14F-4D97-AF65-F5344CB8AC3E}">
        <p14:creationId xmlns:p14="http://schemas.microsoft.com/office/powerpoint/2010/main" val="681366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1-This</a:t>
            </a:r>
            <a:r>
              <a:rPr lang="en-US" baseline="0" dirty="0" smtClean="0"/>
              <a:t> study was conducted to determine the effects of </a:t>
            </a:r>
            <a:r>
              <a:rPr lang="en-US" baseline="0" dirty="0" err="1" smtClean="0"/>
              <a:t>exclosures</a:t>
            </a:r>
            <a:r>
              <a:rPr lang="en-US" baseline="0" dirty="0" smtClean="0"/>
              <a:t> on vertebrate predators not to id what the predators were.</a:t>
            </a:r>
          </a:p>
          <a:p>
            <a:r>
              <a:rPr lang="en-US" baseline="0" dirty="0" smtClean="0"/>
              <a:t>2-Due to the small sample size different aspects of the study were difficult to evaluate meaning chemical deterrent for reptiles</a:t>
            </a:r>
          </a:p>
          <a:p>
            <a:r>
              <a:rPr lang="en-US" baseline="0" dirty="0" smtClean="0"/>
              <a:t>3-It was determined that hens did not abandon nest even when the </a:t>
            </a:r>
            <a:r>
              <a:rPr lang="en-US" baseline="0" dirty="0" err="1" smtClean="0"/>
              <a:t>exclosure</a:t>
            </a:r>
            <a:r>
              <a:rPr lang="en-US" baseline="0" dirty="0" smtClean="0"/>
              <a:t> was placed over them while they were on the nest, even when a hen flushed from the nest prior to the </a:t>
            </a:r>
            <a:r>
              <a:rPr lang="en-US" baseline="0" dirty="0" err="1" smtClean="0"/>
              <a:t>exclosure</a:t>
            </a:r>
            <a:r>
              <a:rPr lang="en-US" baseline="0" dirty="0" smtClean="0"/>
              <a:t> being place they returned to incubate</a:t>
            </a:r>
          </a:p>
          <a:p>
            <a:r>
              <a:rPr lang="en-US" baseline="0" dirty="0" smtClean="0"/>
              <a:t>4-And brood </a:t>
            </a:r>
            <a:r>
              <a:rPr lang="en-US" baseline="0" dirty="0" err="1" smtClean="0"/>
              <a:t>movenment</a:t>
            </a:r>
            <a:r>
              <a:rPr lang="en-US" baseline="0" dirty="0" smtClean="0"/>
              <a:t> was not impeded.</a:t>
            </a:r>
            <a:endParaRPr lang="en-US" dirty="0"/>
          </a:p>
        </p:txBody>
      </p:sp>
      <p:sp>
        <p:nvSpPr>
          <p:cNvPr id="4" name="Slide Number Placeholder 3"/>
          <p:cNvSpPr>
            <a:spLocks noGrp="1"/>
          </p:cNvSpPr>
          <p:nvPr>
            <p:ph type="sldNum" sz="quarter" idx="10"/>
          </p:nvPr>
        </p:nvSpPr>
        <p:spPr/>
        <p:txBody>
          <a:bodyPr/>
          <a:lstStyle/>
          <a:p>
            <a:fld id="{FD1CCE47-C9C8-4737-B939-8137367CA161}" type="slidenum">
              <a:rPr lang="en-US" smtClean="0"/>
              <a:t>14</a:t>
            </a:fld>
            <a:endParaRPr lang="en-US"/>
          </a:p>
        </p:txBody>
      </p:sp>
    </p:spTree>
    <p:extLst>
      <p:ext uri="{BB962C8B-B14F-4D97-AF65-F5344CB8AC3E}">
        <p14:creationId xmlns:p14="http://schemas.microsoft.com/office/powerpoint/2010/main" val="1581453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study was to provide a non lethal method of protecting bobwhite nests from typical vertebrate predators and this method has the potential to aid in future nesting studies.</a:t>
            </a:r>
            <a:endParaRPr lang="en-US" dirty="0"/>
          </a:p>
        </p:txBody>
      </p:sp>
      <p:sp>
        <p:nvSpPr>
          <p:cNvPr id="4" name="Slide Number Placeholder 3"/>
          <p:cNvSpPr>
            <a:spLocks noGrp="1"/>
          </p:cNvSpPr>
          <p:nvPr>
            <p:ph type="sldNum" sz="quarter" idx="10"/>
          </p:nvPr>
        </p:nvSpPr>
        <p:spPr/>
        <p:txBody>
          <a:bodyPr/>
          <a:lstStyle/>
          <a:p>
            <a:fld id="{FD1CCE47-C9C8-4737-B939-8137367CA161}" type="slidenum">
              <a:rPr lang="en-US" smtClean="0"/>
              <a:t>15</a:t>
            </a:fld>
            <a:endParaRPr lang="en-US"/>
          </a:p>
        </p:txBody>
      </p:sp>
    </p:spTree>
    <p:extLst>
      <p:ext uri="{BB962C8B-B14F-4D97-AF65-F5344CB8AC3E}">
        <p14:creationId xmlns:p14="http://schemas.microsoft.com/office/powerpoint/2010/main" val="113741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Bobwhite</a:t>
            </a:r>
            <a:r>
              <a:rPr lang="en-US" baseline="0" dirty="0" smtClean="0"/>
              <a:t> nest success can average roughly 30 – 45%, and in south Texas average about 45%. A previous nest success on the study site was documented at 38%.  A method used for potentially increasing nest success has been predator removal.  There have been several peer reviewed studies conducted on the removal of nest predators to protect ground nesting birds but they have produced a wide range of results from out right success to no increase.  So this technique leaves a lot to chance (meaning that it is assumed that more predators will not move in to replace those removed). But…….</a:t>
            </a:r>
            <a:endParaRPr lang="en-US" dirty="0"/>
          </a:p>
        </p:txBody>
      </p:sp>
      <p:sp>
        <p:nvSpPr>
          <p:cNvPr id="4" name="Slide Number Placeholder 3"/>
          <p:cNvSpPr>
            <a:spLocks noGrp="1"/>
          </p:cNvSpPr>
          <p:nvPr>
            <p:ph type="sldNum" sz="quarter" idx="10"/>
          </p:nvPr>
        </p:nvSpPr>
        <p:spPr/>
        <p:txBody>
          <a:bodyPr/>
          <a:lstStyle/>
          <a:p>
            <a:fld id="{FD1CCE47-C9C8-4737-B939-8137367CA161}" type="slidenum">
              <a:rPr lang="en-US" smtClean="0"/>
              <a:t>2</a:t>
            </a:fld>
            <a:endParaRPr lang="en-US"/>
          </a:p>
        </p:txBody>
      </p:sp>
    </p:spTree>
    <p:extLst>
      <p:ext uri="{BB962C8B-B14F-4D97-AF65-F5344CB8AC3E}">
        <p14:creationId xmlns:p14="http://schemas.microsoft.com/office/powerpoint/2010/main" val="4046614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Exclosure</a:t>
            </a:r>
            <a:r>
              <a:rPr lang="en-US" baseline="0" dirty="0" smtClean="0"/>
              <a:t> are a little more predictable.  They have been used successfully in several different ground nesting spp. from ducks which documented a 72 increase in nest success to piping plovers which increase nest success from 17 to 90% and even sea turtles have benefited from predator </a:t>
            </a:r>
            <a:r>
              <a:rPr lang="en-US" baseline="0" dirty="0" err="1" smtClean="0"/>
              <a:t>exclosures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D1CCE47-C9C8-4737-B939-8137367CA161}" type="slidenum">
              <a:rPr lang="en-US" smtClean="0"/>
              <a:t>3</a:t>
            </a:fld>
            <a:endParaRPr lang="en-US"/>
          </a:p>
        </p:txBody>
      </p:sp>
    </p:spTree>
    <p:extLst>
      <p:ext uri="{BB962C8B-B14F-4D97-AF65-F5344CB8AC3E}">
        <p14:creationId xmlns:p14="http://schemas.microsoft.com/office/powerpoint/2010/main" val="4040222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objectives of the study</a:t>
            </a:r>
            <a:r>
              <a:rPr lang="en-US" baseline="0" dirty="0" smtClean="0"/>
              <a:t> was to examine the effectiveness of the </a:t>
            </a:r>
            <a:r>
              <a:rPr lang="en-US" baseline="0" dirty="0" err="1" smtClean="0"/>
              <a:t>exclosure</a:t>
            </a:r>
            <a:r>
              <a:rPr lang="en-US" baseline="0" dirty="0" smtClean="0"/>
              <a:t> on bobwhite nests and to evaluate if hen and chicks movement were impeded. </a:t>
            </a:r>
            <a:endParaRPr lang="en-US" dirty="0"/>
          </a:p>
        </p:txBody>
      </p:sp>
      <p:sp>
        <p:nvSpPr>
          <p:cNvPr id="4" name="Slide Number Placeholder 3"/>
          <p:cNvSpPr>
            <a:spLocks noGrp="1"/>
          </p:cNvSpPr>
          <p:nvPr>
            <p:ph type="sldNum" sz="quarter" idx="10"/>
          </p:nvPr>
        </p:nvSpPr>
        <p:spPr/>
        <p:txBody>
          <a:bodyPr/>
          <a:lstStyle/>
          <a:p>
            <a:fld id="{FD1CCE47-C9C8-4737-B939-8137367CA161}" type="slidenum">
              <a:rPr lang="en-US" smtClean="0"/>
              <a:t>4</a:t>
            </a:fld>
            <a:endParaRPr lang="en-US"/>
          </a:p>
        </p:txBody>
      </p:sp>
    </p:spTree>
    <p:extLst>
      <p:ext uri="{BB962C8B-B14F-4D97-AF65-F5344CB8AC3E}">
        <p14:creationId xmlns:p14="http://schemas.microsoft.com/office/powerpoint/2010/main" val="78818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study</a:t>
            </a:r>
            <a:r>
              <a:rPr lang="en-US" baseline="0" dirty="0" smtClean="0"/>
              <a:t> site was located in southeast </a:t>
            </a:r>
            <a:r>
              <a:rPr lang="en-US" baseline="0" dirty="0" err="1" smtClean="0"/>
              <a:t>texas</a:t>
            </a:r>
            <a:r>
              <a:rPr lang="en-US" baseline="0" dirty="0" smtClean="0"/>
              <a:t>.  It was on a 10000 ha working ranch with coastal prairie which the </a:t>
            </a:r>
            <a:r>
              <a:rPr lang="en-US" baseline="0" dirty="0" err="1" smtClean="0"/>
              <a:t>dominent</a:t>
            </a:r>
            <a:r>
              <a:rPr lang="en-US" baseline="0" dirty="0" smtClean="0"/>
              <a:t> veg was grassland with oaks and mesquite spread about.</a:t>
            </a:r>
            <a:endParaRPr lang="en-US" dirty="0"/>
          </a:p>
        </p:txBody>
      </p:sp>
      <p:sp>
        <p:nvSpPr>
          <p:cNvPr id="4" name="Slide Number Placeholder 3"/>
          <p:cNvSpPr>
            <a:spLocks noGrp="1"/>
          </p:cNvSpPr>
          <p:nvPr>
            <p:ph type="sldNum" sz="quarter" idx="10"/>
          </p:nvPr>
        </p:nvSpPr>
        <p:spPr/>
        <p:txBody>
          <a:bodyPr/>
          <a:lstStyle/>
          <a:p>
            <a:fld id="{FD1CCE47-C9C8-4737-B939-8137367CA161}" type="slidenum">
              <a:rPr lang="en-US" smtClean="0"/>
              <a:t>5</a:t>
            </a:fld>
            <a:endParaRPr lang="en-US"/>
          </a:p>
        </p:txBody>
      </p:sp>
    </p:spTree>
    <p:extLst>
      <p:ext uri="{BB962C8B-B14F-4D97-AF65-F5344CB8AC3E}">
        <p14:creationId xmlns:p14="http://schemas.microsoft.com/office/powerpoint/2010/main" val="2739311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hens</a:t>
            </a:r>
            <a:r>
              <a:rPr lang="en-US" baseline="0" dirty="0" smtClean="0"/>
              <a:t> were captured with a walk in funnel trap and fitted with a 6g necklace radio transmitter.  They birds were followed until they began to nest and after nest </a:t>
            </a:r>
            <a:r>
              <a:rPr lang="en-US" baseline="0" dirty="0" err="1" smtClean="0"/>
              <a:t>inittiation</a:t>
            </a:r>
            <a:r>
              <a:rPr lang="en-US" baseline="0" dirty="0" smtClean="0"/>
              <a:t> hens were monitored 2-3day in the early stages of nesting but then increase to daily when they neared the 24 day mark.  Hens were allowed to nest at random on the study site.</a:t>
            </a:r>
            <a:endParaRPr lang="en-US" dirty="0"/>
          </a:p>
        </p:txBody>
      </p:sp>
      <p:sp>
        <p:nvSpPr>
          <p:cNvPr id="4" name="Slide Number Placeholder 3"/>
          <p:cNvSpPr>
            <a:spLocks noGrp="1"/>
          </p:cNvSpPr>
          <p:nvPr>
            <p:ph type="sldNum" sz="quarter" idx="10"/>
          </p:nvPr>
        </p:nvSpPr>
        <p:spPr/>
        <p:txBody>
          <a:bodyPr/>
          <a:lstStyle/>
          <a:p>
            <a:fld id="{FD1CCE47-C9C8-4737-B939-8137367CA161}" type="slidenum">
              <a:rPr lang="en-US" smtClean="0"/>
              <a:t>6</a:t>
            </a:fld>
            <a:endParaRPr lang="en-US"/>
          </a:p>
        </p:txBody>
      </p:sp>
    </p:spTree>
    <p:extLst>
      <p:ext uri="{BB962C8B-B14F-4D97-AF65-F5344CB8AC3E}">
        <p14:creationId xmlns:p14="http://schemas.microsoft.com/office/powerpoint/2010/main" val="3132058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 nest was discovered</a:t>
            </a:r>
            <a:r>
              <a:rPr lang="en-US" baseline="0" dirty="0" smtClean="0"/>
              <a:t> it was randomly assigned a treatment either </a:t>
            </a:r>
            <a:r>
              <a:rPr lang="en-US" baseline="0" dirty="0" err="1" smtClean="0"/>
              <a:t>exclosure</a:t>
            </a:r>
            <a:r>
              <a:rPr lang="en-US" baseline="0" dirty="0" smtClean="0"/>
              <a:t> or control.  The </a:t>
            </a:r>
            <a:r>
              <a:rPr lang="en-US" baseline="0" dirty="0" err="1" smtClean="0"/>
              <a:t>exclosure</a:t>
            </a:r>
            <a:r>
              <a:rPr lang="en-US" baseline="0" dirty="0" smtClean="0"/>
              <a:t> is about 1.2m squared and almost half a meter high .It has two small doors to allow the hen to come and go and is held down with two pieces of rebar.</a:t>
            </a:r>
            <a:endParaRPr lang="en-US" dirty="0"/>
          </a:p>
        </p:txBody>
      </p:sp>
      <p:sp>
        <p:nvSpPr>
          <p:cNvPr id="4" name="Slide Number Placeholder 3"/>
          <p:cNvSpPr>
            <a:spLocks noGrp="1"/>
          </p:cNvSpPr>
          <p:nvPr>
            <p:ph type="sldNum" sz="quarter" idx="10"/>
          </p:nvPr>
        </p:nvSpPr>
        <p:spPr/>
        <p:txBody>
          <a:bodyPr/>
          <a:lstStyle/>
          <a:p>
            <a:fld id="{FD1CCE47-C9C8-4737-B939-8137367CA161}" type="slidenum">
              <a:rPr lang="en-US" smtClean="0"/>
              <a:t>7</a:t>
            </a:fld>
            <a:endParaRPr lang="en-US"/>
          </a:p>
        </p:txBody>
      </p:sp>
    </p:spTree>
    <p:extLst>
      <p:ext uri="{BB962C8B-B14F-4D97-AF65-F5344CB8AC3E}">
        <p14:creationId xmlns:p14="http://schemas.microsoft.com/office/powerpoint/2010/main" val="2049185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a:t>
            </a:r>
            <a:r>
              <a:rPr lang="en-US" dirty="0" err="1" smtClean="0"/>
              <a:t>exclosure</a:t>
            </a:r>
            <a:r>
              <a:rPr lang="en-US" baseline="0" dirty="0" smtClean="0"/>
              <a:t> was in place chemicals were placed to prevent depredation by red imported fire ants and reptiles.  </a:t>
            </a:r>
            <a:r>
              <a:rPr lang="en-US" baseline="0" dirty="0" err="1" smtClean="0"/>
              <a:t>Amdro</a:t>
            </a:r>
            <a:r>
              <a:rPr lang="en-US" baseline="0" dirty="0" smtClean="0"/>
              <a:t> was spread over 60 square meters around the nest while snake a way was spread in a band just around the nest area.</a:t>
            </a:r>
            <a:endParaRPr lang="en-US" dirty="0"/>
          </a:p>
        </p:txBody>
      </p:sp>
      <p:sp>
        <p:nvSpPr>
          <p:cNvPr id="4" name="Slide Number Placeholder 3"/>
          <p:cNvSpPr>
            <a:spLocks noGrp="1"/>
          </p:cNvSpPr>
          <p:nvPr>
            <p:ph type="sldNum" sz="quarter" idx="10"/>
          </p:nvPr>
        </p:nvSpPr>
        <p:spPr/>
        <p:txBody>
          <a:bodyPr/>
          <a:lstStyle/>
          <a:p>
            <a:fld id="{FD1CCE47-C9C8-4737-B939-8137367CA161}" type="slidenum">
              <a:rPr lang="en-US" smtClean="0"/>
              <a:t>9</a:t>
            </a:fld>
            <a:endParaRPr lang="en-US"/>
          </a:p>
        </p:txBody>
      </p:sp>
    </p:spTree>
    <p:extLst>
      <p:ext uri="{BB962C8B-B14F-4D97-AF65-F5344CB8AC3E}">
        <p14:creationId xmlns:p14="http://schemas.microsoft.com/office/powerpoint/2010/main" val="3292728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CCE47-C9C8-4737-B939-8137367CA161}" type="slidenum">
              <a:rPr lang="en-US" smtClean="0"/>
              <a:t>10</a:t>
            </a:fld>
            <a:endParaRPr lang="en-US"/>
          </a:p>
        </p:txBody>
      </p:sp>
    </p:spTree>
    <p:extLst>
      <p:ext uri="{BB962C8B-B14F-4D97-AF65-F5344CB8AC3E}">
        <p14:creationId xmlns:p14="http://schemas.microsoft.com/office/powerpoint/2010/main" val="2196779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684197-353A-4BE0-9481-6DDD74D19B10}" type="datetimeFigureOut">
              <a:rPr lang="en-US" smtClean="0"/>
              <a:t>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ED852-D62F-43E0-87C3-D72A42FD1720}" type="slidenum">
              <a:rPr lang="en-US" smtClean="0"/>
              <a:t>‹#›</a:t>
            </a:fld>
            <a:endParaRPr lang="en-US"/>
          </a:p>
        </p:txBody>
      </p:sp>
    </p:spTree>
    <p:extLst>
      <p:ext uri="{BB962C8B-B14F-4D97-AF65-F5344CB8AC3E}">
        <p14:creationId xmlns:p14="http://schemas.microsoft.com/office/powerpoint/2010/main" val="820573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84197-353A-4BE0-9481-6DDD74D19B10}" type="datetimeFigureOut">
              <a:rPr lang="en-US" smtClean="0"/>
              <a:t>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ED852-D62F-43E0-87C3-D72A42FD1720}" type="slidenum">
              <a:rPr lang="en-US" smtClean="0"/>
              <a:t>‹#›</a:t>
            </a:fld>
            <a:endParaRPr lang="en-US"/>
          </a:p>
        </p:txBody>
      </p:sp>
    </p:spTree>
    <p:extLst>
      <p:ext uri="{BB962C8B-B14F-4D97-AF65-F5344CB8AC3E}">
        <p14:creationId xmlns:p14="http://schemas.microsoft.com/office/powerpoint/2010/main" val="1754202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84197-353A-4BE0-9481-6DDD74D19B10}" type="datetimeFigureOut">
              <a:rPr lang="en-US" smtClean="0"/>
              <a:t>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ED852-D62F-43E0-87C3-D72A42FD1720}" type="slidenum">
              <a:rPr lang="en-US" smtClean="0"/>
              <a:t>‹#›</a:t>
            </a:fld>
            <a:endParaRPr lang="en-US"/>
          </a:p>
        </p:txBody>
      </p:sp>
    </p:spTree>
    <p:extLst>
      <p:ext uri="{BB962C8B-B14F-4D97-AF65-F5344CB8AC3E}">
        <p14:creationId xmlns:p14="http://schemas.microsoft.com/office/powerpoint/2010/main" val="388128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84197-353A-4BE0-9481-6DDD74D19B10}" type="datetimeFigureOut">
              <a:rPr lang="en-US" smtClean="0"/>
              <a:t>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ED852-D62F-43E0-87C3-D72A42FD1720}" type="slidenum">
              <a:rPr lang="en-US" smtClean="0"/>
              <a:t>‹#›</a:t>
            </a:fld>
            <a:endParaRPr lang="en-US"/>
          </a:p>
        </p:txBody>
      </p:sp>
    </p:spTree>
    <p:extLst>
      <p:ext uri="{BB962C8B-B14F-4D97-AF65-F5344CB8AC3E}">
        <p14:creationId xmlns:p14="http://schemas.microsoft.com/office/powerpoint/2010/main" val="77018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684197-353A-4BE0-9481-6DDD74D19B10}" type="datetimeFigureOut">
              <a:rPr lang="en-US" smtClean="0"/>
              <a:t>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ED852-D62F-43E0-87C3-D72A42FD1720}" type="slidenum">
              <a:rPr lang="en-US" smtClean="0"/>
              <a:t>‹#›</a:t>
            </a:fld>
            <a:endParaRPr lang="en-US"/>
          </a:p>
        </p:txBody>
      </p:sp>
    </p:spTree>
    <p:extLst>
      <p:ext uri="{BB962C8B-B14F-4D97-AF65-F5344CB8AC3E}">
        <p14:creationId xmlns:p14="http://schemas.microsoft.com/office/powerpoint/2010/main" val="308972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684197-353A-4BE0-9481-6DDD74D19B10}" type="datetimeFigureOut">
              <a:rPr lang="en-US" smtClean="0"/>
              <a:t>1/10/2012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ED852-D62F-43E0-87C3-D72A42FD1720}" type="slidenum">
              <a:rPr lang="en-US" smtClean="0"/>
              <a:t>‹#›</a:t>
            </a:fld>
            <a:endParaRPr lang="en-US"/>
          </a:p>
        </p:txBody>
      </p:sp>
    </p:spTree>
    <p:extLst>
      <p:ext uri="{BB962C8B-B14F-4D97-AF65-F5344CB8AC3E}">
        <p14:creationId xmlns:p14="http://schemas.microsoft.com/office/powerpoint/2010/main" val="129095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684197-353A-4BE0-9481-6DDD74D19B10}" type="datetimeFigureOut">
              <a:rPr lang="en-US" smtClean="0"/>
              <a:t>1/10/2012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ED852-D62F-43E0-87C3-D72A42FD1720}" type="slidenum">
              <a:rPr lang="en-US" smtClean="0"/>
              <a:t>‹#›</a:t>
            </a:fld>
            <a:endParaRPr lang="en-US"/>
          </a:p>
        </p:txBody>
      </p:sp>
    </p:spTree>
    <p:extLst>
      <p:ext uri="{BB962C8B-B14F-4D97-AF65-F5344CB8AC3E}">
        <p14:creationId xmlns:p14="http://schemas.microsoft.com/office/powerpoint/2010/main" val="1259191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684197-353A-4BE0-9481-6DDD74D19B10}" type="datetimeFigureOut">
              <a:rPr lang="en-US" smtClean="0"/>
              <a:t>1/10/2012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ED852-D62F-43E0-87C3-D72A42FD1720}" type="slidenum">
              <a:rPr lang="en-US" smtClean="0"/>
              <a:t>‹#›</a:t>
            </a:fld>
            <a:endParaRPr lang="en-US"/>
          </a:p>
        </p:txBody>
      </p:sp>
    </p:spTree>
    <p:extLst>
      <p:ext uri="{BB962C8B-B14F-4D97-AF65-F5344CB8AC3E}">
        <p14:creationId xmlns:p14="http://schemas.microsoft.com/office/powerpoint/2010/main" val="3917030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84197-353A-4BE0-9481-6DDD74D19B10}" type="datetimeFigureOut">
              <a:rPr lang="en-US" smtClean="0"/>
              <a:t>1/10/2012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ED852-D62F-43E0-87C3-D72A42FD1720}" type="slidenum">
              <a:rPr lang="en-US" smtClean="0"/>
              <a:t>‹#›</a:t>
            </a:fld>
            <a:endParaRPr lang="en-US"/>
          </a:p>
        </p:txBody>
      </p:sp>
    </p:spTree>
    <p:extLst>
      <p:ext uri="{BB962C8B-B14F-4D97-AF65-F5344CB8AC3E}">
        <p14:creationId xmlns:p14="http://schemas.microsoft.com/office/powerpoint/2010/main" val="146040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84197-353A-4BE0-9481-6DDD74D19B10}" type="datetimeFigureOut">
              <a:rPr lang="en-US" smtClean="0"/>
              <a:t>1/10/2012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ED852-D62F-43E0-87C3-D72A42FD1720}" type="slidenum">
              <a:rPr lang="en-US" smtClean="0"/>
              <a:t>‹#›</a:t>
            </a:fld>
            <a:endParaRPr lang="en-US"/>
          </a:p>
        </p:txBody>
      </p:sp>
    </p:spTree>
    <p:extLst>
      <p:ext uri="{BB962C8B-B14F-4D97-AF65-F5344CB8AC3E}">
        <p14:creationId xmlns:p14="http://schemas.microsoft.com/office/powerpoint/2010/main" val="585226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84197-353A-4BE0-9481-6DDD74D19B10}" type="datetimeFigureOut">
              <a:rPr lang="en-US" smtClean="0"/>
              <a:t>1/10/2012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ED852-D62F-43E0-87C3-D72A42FD1720}" type="slidenum">
              <a:rPr lang="en-US" smtClean="0"/>
              <a:t>‹#›</a:t>
            </a:fld>
            <a:endParaRPr lang="en-US"/>
          </a:p>
        </p:txBody>
      </p:sp>
    </p:spTree>
    <p:extLst>
      <p:ext uri="{BB962C8B-B14F-4D97-AF65-F5344CB8AC3E}">
        <p14:creationId xmlns:p14="http://schemas.microsoft.com/office/powerpoint/2010/main" val="121258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84197-353A-4BE0-9481-6DDD74D19B10}" type="datetimeFigureOut">
              <a:rPr lang="en-US" smtClean="0"/>
              <a:t>1/10/2012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ED852-D62F-43E0-87C3-D72A42FD1720}" type="slidenum">
              <a:rPr lang="en-US" smtClean="0"/>
              <a:t>‹#›</a:t>
            </a:fld>
            <a:endParaRPr lang="en-US"/>
          </a:p>
        </p:txBody>
      </p:sp>
    </p:spTree>
    <p:extLst>
      <p:ext uri="{BB962C8B-B14F-4D97-AF65-F5344CB8AC3E}">
        <p14:creationId xmlns:p14="http://schemas.microsoft.com/office/powerpoint/2010/main" val="4200119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762000"/>
            <a:ext cx="7543800" cy="1470025"/>
          </a:xfrm>
        </p:spPr>
        <p:txBody>
          <a:bodyPr>
            <a:normAutofit fontScale="90000"/>
          </a:bodyPr>
          <a:lstStyle/>
          <a:p>
            <a:r>
              <a:rPr lang="en-US" b="1" dirty="0" err="1" smtClean="0"/>
              <a:t>Exclosure</a:t>
            </a:r>
            <a:r>
              <a:rPr lang="en-US" b="1" dirty="0" smtClean="0"/>
              <a:t>: an experimental technique for protection of northern bobwhite nest</a:t>
            </a:r>
            <a:endParaRPr lang="en-US" b="1" dirty="0"/>
          </a:p>
        </p:txBody>
      </p:sp>
      <p:sp>
        <p:nvSpPr>
          <p:cNvPr id="3" name="Subtitle 2"/>
          <p:cNvSpPr>
            <a:spLocks noGrp="1"/>
          </p:cNvSpPr>
          <p:nvPr>
            <p:ph type="subTitle" idx="1"/>
          </p:nvPr>
        </p:nvSpPr>
        <p:spPr>
          <a:xfrm>
            <a:off x="1371600" y="4191000"/>
            <a:ext cx="6400800" cy="1981200"/>
          </a:xfrm>
        </p:spPr>
        <p:txBody>
          <a:bodyPr>
            <a:normAutofit fontScale="92500" lnSpcReduction="20000"/>
          </a:bodyPr>
          <a:lstStyle/>
          <a:p>
            <a:r>
              <a:rPr lang="en-US" b="1" dirty="0">
                <a:solidFill>
                  <a:schemeClr val="bg2"/>
                </a:solidFill>
              </a:rPr>
              <a:t>Joseph H. </a:t>
            </a:r>
            <a:r>
              <a:rPr lang="en-US" b="1" dirty="0" err="1">
                <a:solidFill>
                  <a:schemeClr val="bg2"/>
                </a:solidFill>
              </a:rPr>
              <a:t>Treadway</a:t>
            </a:r>
            <a:r>
              <a:rPr lang="en-US" b="1" dirty="0">
                <a:solidFill>
                  <a:schemeClr val="bg2"/>
                </a:solidFill>
              </a:rPr>
              <a:t>, </a:t>
            </a:r>
            <a:r>
              <a:rPr lang="en-US" b="1" dirty="0" smtClean="0">
                <a:solidFill>
                  <a:schemeClr val="bg2"/>
                </a:solidFill>
              </a:rPr>
              <a:t>Jr., </a:t>
            </a:r>
          </a:p>
          <a:p>
            <a:r>
              <a:rPr lang="en-US" b="1" dirty="0" smtClean="0">
                <a:solidFill>
                  <a:schemeClr val="bg2"/>
                </a:solidFill>
              </a:rPr>
              <a:t>C</a:t>
            </a:r>
            <a:r>
              <a:rPr lang="en-US" b="1" dirty="0">
                <a:solidFill>
                  <a:schemeClr val="bg2"/>
                </a:solidFill>
              </a:rPr>
              <a:t>. Brad </a:t>
            </a:r>
            <a:r>
              <a:rPr lang="en-US" b="1" dirty="0" err="1" smtClean="0">
                <a:solidFill>
                  <a:schemeClr val="bg2"/>
                </a:solidFill>
              </a:rPr>
              <a:t>Dabbert</a:t>
            </a:r>
            <a:r>
              <a:rPr lang="en-US" b="1" dirty="0" smtClean="0">
                <a:solidFill>
                  <a:schemeClr val="bg2"/>
                </a:solidFill>
              </a:rPr>
              <a:t>, </a:t>
            </a:r>
          </a:p>
          <a:p>
            <a:r>
              <a:rPr lang="en-US" b="1" dirty="0" smtClean="0">
                <a:solidFill>
                  <a:schemeClr val="bg2"/>
                </a:solidFill>
              </a:rPr>
              <a:t>Robert </a:t>
            </a:r>
            <a:r>
              <a:rPr lang="en-US" b="1" dirty="0">
                <a:solidFill>
                  <a:schemeClr val="bg2"/>
                </a:solidFill>
              </a:rPr>
              <a:t>B. </a:t>
            </a:r>
            <a:r>
              <a:rPr lang="en-US" b="1" dirty="0" smtClean="0">
                <a:solidFill>
                  <a:schemeClr val="bg2"/>
                </a:solidFill>
              </a:rPr>
              <a:t>Mitchell, </a:t>
            </a:r>
          </a:p>
          <a:p>
            <a:r>
              <a:rPr lang="en-US" b="1" dirty="0" smtClean="0">
                <a:solidFill>
                  <a:schemeClr val="bg2"/>
                </a:solidFill>
              </a:rPr>
              <a:t>Byron R. Buckley</a:t>
            </a:r>
          </a:p>
        </p:txBody>
      </p:sp>
    </p:spTree>
    <p:extLst>
      <p:ext uri="{BB962C8B-B14F-4D97-AF65-F5344CB8AC3E}">
        <p14:creationId xmlns:p14="http://schemas.microsoft.com/office/powerpoint/2010/main" val="2427150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841217"/>
            <a:ext cx="38100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dirty="0" smtClean="0"/>
              <a:t>Methods (continued)</a:t>
            </a:r>
            <a:endParaRPr lang="en-US" dirty="0"/>
          </a:p>
        </p:txBody>
      </p:sp>
      <p:sp>
        <p:nvSpPr>
          <p:cNvPr id="3" name="Content Placeholder 2"/>
          <p:cNvSpPr>
            <a:spLocks noGrp="1"/>
          </p:cNvSpPr>
          <p:nvPr>
            <p:ph idx="1"/>
          </p:nvPr>
        </p:nvSpPr>
        <p:spPr>
          <a:xfrm>
            <a:off x="914400" y="1600200"/>
            <a:ext cx="7772399" cy="4525963"/>
          </a:xfrm>
        </p:spPr>
        <p:txBody>
          <a:bodyPr/>
          <a:lstStyle/>
          <a:p>
            <a:r>
              <a:rPr lang="en-US" dirty="0" smtClean="0"/>
              <a:t>Nests were labeled as:</a:t>
            </a:r>
          </a:p>
          <a:p>
            <a:pPr lvl="1"/>
            <a:r>
              <a:rPr lang="en-US" dirty="0" smtClean="0"/>
              <a:t>Successful = 1 egg hatched</a:t>
            </a:r>
          </a:p>
          <a:p>
            <a:r>
              <a:rPr lang="en-US" dirty="0" smtClean="0"/>
              <a:t>Nest predators</a:t>
            </a:r>
          </a:p>
          <a:p>
            <a:pPr lvl="1"/>
            <a:r>
              <a:rPr lang="en-US" dirty="0" smtClean="0"/>
              <a:t>Imported fire ant or other</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4024745"/>
            <a:ext cx="3733800" cy="24904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140036" y="6504888"/>
            <a:ext cx="3505200" cy="246221"/>
          </a:xfrm>
          <a:prstGeom prst="rect">
            <a:avLst/>
          </a:prstGeom>
          <a:noFill/>
        </p:spPr>
        <p:txBody>
          <a:bodyPr wrap="square" rtlCol="0">
            <a:spAutoFit/>
          </a:bodyPr>
          <a:lstStyle/>
          <a:p>
            <a:r>
              <a:rPr lang="en-US" sz="1000" dirty="0"/>
              <a:t>http://www.desertmuseum.org/invaders/invaders_fireant.php</a:t>
            </a:r>
          </a:p>
        </p:txBody>
      </p:sp>
      <p:sp>
        <p:nvSpPr>
          <p:cNvPr id="8" name="TextBox 7"/>
          <p:cNvSpPr txBox="1"/>
          <p:nvPr/>
        </p:nvSpPr>
        <p:spPr>
          <a:xfrm>
            <a:off x="3048000" y="6418912"/>
            <a:ext cx="1905000" cy="307777"/>
          </a:xfrm>
          <a:prstGeom prst="rect">
            <a:avLst/>
          </a:prstGeom>
          <a:noFill/>
        </p:spPr>
        <p:txBody>
          <a:bodyPr wrap="square" rtlCol="0">
            <a:spAutoFit/>
          </a:bodyPr>
          <a:lstStyle/>
          <a:p>
            <a:r>
              <a:rPr lang="en-US" sz="1400" dirty="0" smtClean="0">
                <a:solidFill>
                  <a:srgbClr val="FFFF00"/>
                </a:solidFill>
              </a:rPr>
              <a:t>Photo by Alicia Andes</a:t>
            </a:r>
            <a:endParaRPr lang="en-US" sz="1400" dirty="0">
              <a:solidFill>
                <a:srgbClr val="FFFF00"/>
              </a:solidFill>
            </a:endParaRPr>
          </a:p>
        </p:txBody>
      </p:sp>
    </p:spTree>
    <p:extLst>
      <p:ext uri="{BB962C8B-B14F-4D97-AF65-F5344CB8AC3E}">
        <p14:creationId xmlns:p14="http://schemas.microsoft.com/office/powerpoint/2010/main" val="4293344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914400" y="1600200"/>
            <a:ext cx="7772400" cy="4525963"/>
          </a:xfrm>
        </p:spPr>
        <p:txBody>
          <a:bodyPr>
            <a:normAutofit fontScale="92500" lnSpcReduction="20000"/>
          </a:bodyPr>
          <a:lstStyle/>
          <a:p>
            <a:r>
              <a:rPr lang="en-US" dirty="0"/>
              <a:t>Hens did not abandon due to </a:t>
            </a:r>
            <a:r>
              <a:rPr lang="en-US" dirty="0" err="1"/>
              <a:t>exclosure</a:t>
            </a:r>
            <a:endParaRPr lang="en-US" dirty="0"/>
          </a:p>
          <a:p>
            <a:pPr lvl="1"/>
            <a:r>
              <a:rPr lang="en-US" dirty="0"/>
              <a:t>4 </a:t>
            </a:r>
            <a:r>
              <a:rPr lang="en-US" dirty="0" err="1"/>
              <a:t>exclosures</a:t>
            </a:r>
            <a:r>
              <a:rPr lang="en-US" dirty="0"/>
              <a:t> were installed with hens on nest</a:t>
            </a:r>
          </a:p>
          <a:p>
            <a:pPr lvl="1"/>
            <a:r>
              <a:rPr lang="en-US" dirty="0"/>
              <a:t>Hens that flushed returned to </a:t>
            </a:r>
            <a:r>
              <a:rPr lang="en-US" dirty="0" smtClean="0"/>
              <a:t>incubate</a:t>
            </a:r>
          </a:p>
          <a:p>
            <a:r>
              <a:rPr lang="en-US" dirty="0" smtClean="0"/>
              <a:t>One </a:t>
            </a:r>
            <a:r>
              <a:rPr lang="en-US" u="sng" dirty="0" smtClean="0"/>
              <a:t>control</a:t>
            </a:r>
            <a:r>
              <a:rPr lang="en-US" dirty="0" smtClean="0"/>
              <a:t> nest was depredated by red imported fire ants</a:t>
            </a:r>
          </a:p>
          <a:p>
            <a:r>
              <a:rPr lang="en-US" dirty="0" smtClean="0"/>
              <a:t>One </a:t>
            </a:r>
            <a:r>
              <a:rPr lang="en-US" dirty="0" err="1" smtClean="0"/>
              <a:t>exclosure</a:t>
            </a:r>
            <a:r>
              <a:rPr lang="en-US" dirty="0" smtClean="0"/>
              <a:t> nest was destroyed in each year (N=2)</a:t>
            </a:r>
          </a:p>
          <a:p>
            <a:pPr lvl="1"/>
            <a:r>
              <a:rPr lang="en-US" dirty="0" smtClean="0"/>
              <a:t>Unknown predator but signs point to:</a:t>
            </a:r>
          </a:p>
          <a:p>
            <a:pPr lvl="3"/>
            <a:r>
              <a:rPr lang="en-US" dirty="0"/>
              <a:t>Long-tailed weasels (</a:t>
            </a:r>
            <a:r>
              <a:rPr lang="en-US" i="1" dirty="0" err="1"/>
              <a:t>Mustela</a:t>
            </a:r>
            <a:r>
              <a:rPr lang="en-US" i="1" dirty="0"/>
              <a:t> </a:t>
            </a:r>
            <a:r>
              <a:rPr lang="en-US" i="1" dirty="0" err="1"/>
              <a:t>frenata</a:t>
            </a:r>
            <a:r>
              <a:rPr lang="en-US" dirty="0"/>
              <a:t>), </a:t>
            </a:r>
          </a:p>
          <a:p>
            <a:pPr lvl="3"/>
            <a:r>
              <a:rPr lang="en-US" dirty="0"/>
              <a:t>H</a:t>
            </a:r>
            <a:r>
              <a:rPr lang="en-US" dirty="0" smtClean="0"/>
              <a:t>ispid </a:t>
            </a:r>
            <a:r>
              <a:rPr lang="en-US" dirty="0"/>
              <a:t>cotton rats (</a:t>
            </a:r>
            <a:r>
              <a:rPr lang="en-US" i="1" dirty="0" err="1"/>
              <a:t>Sigmodon</a:t>
            </a:r>
            <a:r>
              <a:rPr lang="en-US" i="1" dirty="0"/>
              <a:t> </a:t>
            </a:r>
            <a:r>
              <a:rPr lang="en-US" i="1" dirty="0" err="1"/>
              <a:t>hispidus</a:t>
            </a:r>
            <a:r>
              <a:rPr lang="en-US" dirty="0"/>
              <a:t>),</a:t>
            </a:r>
          </a:p>
          <a:p>
            <a:pPr lvl="3"/>
            <a:r>
              <a:rPr lang="en-US" dirty="0"/>
              <a:t>E</a:t>
            </a:r>
            <a:r>
              <a:rPr lang="en-US" dirty="0" smtClean="0"/>
              <a:t>astern </a:t>
            </a:r>
            <a:r>
              <a:rPr lang="en-US" dirty="0"/>
              <a:t>spotted skunks (</a:t>
            </a:r>
            <a:r>
              <a:rPr lang="en-US" i="1" dirty="0" err="1"/>
              <a:t>Spilogale</a:t>
            </a:r>
            <a:r>
              <a:rPr lang="en-US" i="1" dirty="0"/>
              <a:t> </a:t>
            </a:r>
            <a:r>
              <a:rPr lang="en-US" i="1" dirty="0" err="1"/>
              <a:t>putorius</a:t>
            </a:r>
            <a:r>
              <a:rPr lang="en-US" dirty="0" smtClean="0"/>
              <a:t>)</a:t>
            </a:r>
          </a:p>
        </p:txBody>
      </p:sp>
    </p:spTree>
    <p:extLst>
      <p:ext uri="{BB962C8B-B14F-4D97-AF65-F5344CB8AC3E}">
        <p14:creationId xmlns:p14="http://schemas.microsoft.com/office/powerpoint/2010/main" val="673389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(continued)</a:t>
            </a:r>
            <a:endParaRPr lang="en-US" dirty="0"/>
          </a:p>
        </p:txBody>
      </p:sp>
      <p:sp>
        <p:nvSpPr>
          <p:cNvPr id="3" name="Content Placeholder 2"/>
          <p:cNvSpPr>
            <a:spLocks noGrp="1"/>
          </p:cNvSpPr>
          <p:nvPr>
            <p:ph sz="half" idx="1"/>
          </p:nvPr>
        </p:nvSpPr>
        <p:spPr>
          <a:xfrm>
            <a:off x="914400" y="1600200"/>
            <a:ext cx="3581400" cy="4525963"/>
          </a:xfrm>
        </p:spPr>
        <p:txBody>
          <a:bodyPr>
            <a:normAutofit/>
          </a:bodyPr>
          <a:lstStyle/>
          <a:p>
            <a:r>
              <a:rPr lang="en-US" dirty="0" smtClean="0"/>
              <a:t>2000</a:t>
            </a:r>
          </a:p>
          <a:p>
            <a:pPr lvl="1"/>
            <a:r>
              <a:rPr lang="en-US" dirty="0" smtClean="0"/>
              <a:t>75% </a:t>
            </a:r>
            <a:r>
              <a:rPr lang="en-US" dirty="0" err="1"/>
              <a:t>e</a:t>
            </a:r>
            <a:r>
              <a:rPr lang="en-US" dirty="0" err="1" smtClean="0"/>
              <a:t>xclosure</a:t>
            </a:r>
            <a:r>
              <a:rPr lang="en-US" dirty="0" smtClean="0"/>
              <a:t> (n=4)</a:t>
            </a:r>
            <a:endParaRPr lang="en-US" dirty="0"/>
          </a:p>
          <a:p>
            <a:pPr lvl="1"/>
            <a:r>
              <a:rPr lang="en-US" dirty="0" smtClean="0"/>
              <a:t>25% control (n=12)</a:t>
            </a:r>
          </a:p>
          <a:p>
            <a:r>
              <a:rPr lang="en-US" dirty="0" smtClean="0"/>
              <a:t>2001</a:t>
            </a:r>
          </a:p>
          <a:p>
            <a:pPr lvl="1"/>
            <a:r>
              <a:rPr lang="en-US" dirty="0" smtClean="0"/>
              <a:t>100% </a:t>
            </a:r>
            <a:r>
              <a:rPr lang="en-US" dirty="0" err="1" smtClean="0"/>
              <a:t>exclosure</a:t>
            </a:r>
            <a:r>
              <a:rPr lang="en-US" dirty="0" smtClean="0"/>
              <a:t> (n=4)</a:t>
            </a:r>
          </a:p>
          <a:p>
            <a:pPr lvl="1"/>
            <a:r>
              <a:rPr lang="en-US" dirty="0" smtClean="0"/>
              <a:t>67% control (n=6)</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417658865"/>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9838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(continued)</a:t>
            </a:r>
            <a:endParaRPr lang="en-US" dirty="0"/>
          </a:p>
        </p:txBody>
      </p:sp>
      <p:sp>
        <p:nvSpPr>
          <p:cNvPr id="3" name="Content Placeholder 2"/>
          <p:cNvSpPr>
            <a:spLocks noGrp="1"/>
          </p:cNvSpPr>
          <p:nvPr>
            <p:ph sz="half" idx="1"/>
          </p:nvPr>
        </p:nvSpPr>
        <p:spPr>
          <a:xfrm>
            <a:off x="914400" y="1600200"/>
            <a:ext cx="3581400" cy="4525963"/>
          </a:xfrm>
        </p:spPr>
        <p:txBody>
          <a:bodyPr/>
          <a:lstStyle/>
          <a:p>
            <a:r>
              <a:rPr lang="en-US" dirty="0"/>
              <a:t>2000</a:t>
            </a:r>
          </a:p>
          <a:p>
            <a:pPr lvl="1"/>
            <a:r>
              <a:rPr lang="en-US" dirty="0"/>
              <a:t>75% </a:t>
            </a:r>
            <a:r>
              <a:rPr lang="en-US" dirty="0" err="1" smtClean="0"/>
              <a:t>exclosure</a:t>
            </a:r>
            <a:r>
              <a:rPr lang="en-US" dirty="0" smtClean="0"/>
              <a:t> </a:t>
            </a:r>
            <a:r>
              <a:rPr lang="en-US" dirty="0"/>
              <a:t>(n=4)</a:t>
            </a:r>
          </a:p>
          <a:p>
            <a:pPr lvl="1"/>
            <a:r>
              <a:rPr lang="en-US" dirty="0"/>
              <a:t>25% control (n=12)</a:t>
            </a:r>
          </a:p>
          <a:p>
            <a:r>
              <a:rPr lang="en-US" dirty="0"/>
              <a:t>2001</a:t>
            </a:r>
          </a:p>
          <a:p>
            <a:pPr lvl="1"/>
            <a:r>
              <a:rPr lang="en-US" dirty="0"/>
              <a:t>100% </a:t>
            </a:r>
            <a:r>
              <a:rPr lang="en-US" dirty="0" err="1" smtClean="0"/>
              <a:t>exclosure</a:t>
            </a:r>
            <a:r>
              <a:rPr lang="en-US" dirty="0" smtClean="0"/>
              <a:t> </a:t>
            </a:r>
            <a:r>
              <a:rPr lang="en-US" dirty="0"/>
              <a:t>(n=4)</a:t>
            </a:r>
          </a:p>
          <a:p>
            <a:pPr lvl="1"/>
            <a:r>
              <a:rPr lang="en-US" dirty="0"/>
              <a:t>67% control (n=6)</a:t>
            </a:r>
          </a:p>
          <a:p>
            <a:r>
              <a:rPr lang="en-US" dirty="0"/>
              <a:t>Pooled data (P=.011)</a:t>
            </a:r>
          </a:p>
          <a:p>
            <a:pPr lvl="1"/>
            <a:r>
              <a:rPr lang="en-US" dirty="0"/>
              <a:t>88% (n=8)</a:t>
            </a:r>
          </a:p>
          <a:p>
            <a:pPr lvl="1"/>
            <a:r>
              <a:rPr lang="en-US" dirty="0"/>
              <a:t>39% (n=18)</a:t>
            </a:r>
          </a:p>
          <a:p>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356499740"/>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4592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Discussion</a:t>
            </a:r>
            <a:endParaRPr lang="en-US"/>
          </a:p>
        </p:txBody>
      </p:sp>
      <p:sp>
        <p:nvSpPr>
          <p:cNvPr id="3" name="Content Placeholder 2"/>
          <p:cNvSpPr>
            <a:spLocks noGrp="1"/>
          </p:cNvSpPr>
          <p:nvPr>
            <p:ph idx="1"/>
          </p:nvPr>
        </p:nvSpPr>
        <p:spPr>
          <a:xfrm>
            <a:off x="914400" y="1600200"/>
            <a:ext cx="7772400" cy="4525963"/>
          </a:xfrm>
        </p:spPr>
        <p:txBody>
          <a:bodyPr>
            <a:normAutofit/>
          </a:bodyPr>
          <a:lstStyle/>
          <a:p>
            <a:r>
              <a:rPr lang="en-US" dirty="0" smtClean="0"/>
              <a:t>Individual nest predators were difficult to accurately determine except for Red Imported Fire Ants </a:t>
            </a:r>
          </a:p>
          <a:p>
            <a:r>
              <a:rPr lang="en-US" dirty="0" smtClean="0"/>
              <a:t>Sample size </a:t>
            </a:r>
            <a:r>
              <a:rPr lang="en-US" dirty="0"/>
              <a:t>did not allow for extensive evaluation of all </a:t>
            </a:r>
            <a:r>
              <a:rPr lang="en-US" dirty="0" smtClean="0"/>
              <a:t>aspects </a:t>
            </a:r>
            <a:r>
              <a:rPr lang="en-US" dirty="0"/>
              <a:t>of the </a:t>
            </a:r>
            <a:r>
              <a:rPr lang="en-US" dirty="0" smtClean="0"/>
              <a:t>study</a:t>
            </a:r>
            <a:endParaRPr lang="en-US" dirty="0"/>
          </a:p>
          <a:p>
            <a:r>
              <a:rPr lang="en-US" dirty="0" smtClean="0"/>
              <a:t>Provide successful, </a:t>
            </a:r>
            <a:r>
              <a:rPr lang="en-US" dirty="0"/>
              <a:t>non-lethal form of nest protection from typical vertebrate nest </a:t>
            </a:r>
            <a:r>
              <a:rPr lang="en-US" dirty="0" smtClean="0"/>
              <a:t>predators for research purposes</a:t>
            </a:r>
          </a:p>
        </p:txBody>
      </p:sp>
    </p:spTree>
    <p:extLst>
      <p:ext uri="{BB962C8B-B14F-4D97-AF65-F5344CB8AC3E}">
        <p14:creationId xmlns:p14="http://schemas.microsoft.com/office/powerpoint/2010/main" val="3731207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(continued)</a:t>
            </a:r>
            <a:endParaRPr lang="en-US" dirty="0"/>
          </a:p>
        </p:txBody>
      </p:sp>
      <p:sp>
        <p:nvSpPr>
          <p:cNvPr id="3" name="Content Placeholder 2"/>
          <p:cNvSpPr>
            <a:spLocks noGrp="1"/>
          </p:cNvSpPr>
          <p:nvPr>
            <p:ph idx="1"/>
          </p:nvPr>
        </p:nvSpPr>
        <p:spPr>
          <a:xfrm>
            <a:off x="914400" y="1600200"/>
            <a:ext cx="7772400" cy="4525963"/>
          </a:xfrm>
        </p:spPr>
        <p:txBody>
          <a:bodyPr/>
          <a:lstStyle/>
          <a:p>
            <a:r>
              <a:rPr lang="en-US" dirty="0" smtClean="0"/>
              <a:t>Hen movement was unimpeded</a:t>
            </a:r>
          </a:p>
          <a:p>
            <a:r>
              <a:rPr lang="en-US" dirty="0" smtClean="0"/>
              <a:t>Brood dispersal with hen was </a:t>
            </a:r>
            <a:r>
              <a:rPr lang="en-US" dirty="0"/>
              <a:t>not </a:t>
            </a:r>
            <a:r>
              <a:rPr lang="en-US" dirty="0" smtClean="0"/>
              <a:t>affected</a:t>
            </a:r>
          </a:p>
          <a:p>
            <a:r>
              <a:rPr lang="en-US" dirty="0" smtClean="0"/>
              <a:t>Potential future research:</a:t>
            </a:r>
          </a:p>
          <a:p>
            <a:pPr lvl="1"/>
            <a:r>
              <a:rPr lang="en-US" dirty="0" smtClean="0"/>
              <a:t>Investigate chemical deterrent </a:t>
            </a:r>
          </a:p>
          <a:p>
            <a:pPr lvl="1"/>
            <a:r>
              <a:rPr lang="en-US" dirty="0" smtClean="0"/>
              <a:t>Different habitat throughout the bobwhites range</a:t>
            </a:r>
          </a:p>
          <a:p>
            <a:pPr lvl="1"/>
            <a:r>
              <a:rPr lang="en-US" dirty="0" smtClean="0"/>
              <a:t>Motion </a:t>
            </a:r>
            <a:r>
              <a:rPr lang="en-US" dirty="0" smtClean="0"/>
              <a:t>capture </a:t>
            </a:r>
            <a:r>
              <a:rPr lang="en-US" dirty="0" smtClean="0"/>
              <a:t>cameras to identify individual </a:t>
            </a:r>
            <a:r>
              <a:rPr lang="en-US" dirty="0" smtClean="0"/>
              <a:t>predators of </a:t>
            </a:r>
            <a:r>
              <a:rPr lang="en-US" dirty="0" err="1" smtClean="0"/>
              <a:t>exclosure</a:t>
            </a:r>
            <a:r>
              <a:rPr lang="en-US" dirty="0" smtClean="0"/>
              <a:t> nests</a:t>
            </a:r>
            <a:endParaRPr lang="en-US" dirty="0" smtClean="0"/>
          </a:p>
        </p:txBody>
      </p:sp>
    </p:spTree>
    <p:extLst>
      <p:ext uri="{BB962C8B-B14F-4D97-AF65-F5344CB8AC3E}">
        <p14:creationId xmlns:p14="http://schemas.microsoft.com/office/powerpoint/2010/main" val="3141545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914400" y="1600200"/>
            <a:ext cx="7772400" cy="4525963"/>
          </a:xfrm>
        </p:spPr>
        <p:txBody>
          <a:bodyPr/>
          <a:lstStyle/>
          <a:p>
            <a:r>
              <a:rPr lang="en-US" dirty="0" smtClean="0"/>
              <a:t>Texas Red Imported Fire Ant Initiative</a:t>
            </a:r>
          </a:p>
          <a:p>
            <a:r>
              <a:rPr lang="en-US" dirty="0" smtClean="0"/>
              <a:t>J.F. Welder Heirs</a:t>
            </a:r>
          </a:p>
          <a:p>
            <a:r>
              <a:rPr lang="en-US" dirty="0" smtClean="0"/>
              <a:t>Technicians and graduate students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180" y="4764775"/>
            <a:ext cx="1789020" cy="13450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5029200" y="5463473"/>
            <a:ext cx="3657600" cy="646331"/>
          </a:xfrm>
          <a:prstGeom prst="rect">
            <a:avLst/>
          </a:prstGeom>
          <a:noFill/>
        </p:spPr>
        <p:txBody>
          <a:bodyPr wrap="square" rtlCol="0">
            <a:spAutoFit/>
          </a:bodyPr>
          <a:lstStyle/>
          <a:p>
            <a:r>
              <a:rPr lang="en-US" b="1" dirty="0" smtClean="0"/>
              <a:t>Texas Tech University</a:t>
            </a:r>
          </a:p>
          <a:p>
            <a:r>
              <a:rPr lang="en-US" b="1" dirty="0" smtClean="0"/>
              <a:t>Natural Resources Management</a:t>
            </a:r>
            <a:endParaRPr lang="en-US" b="1" dirty="0"/>
          </a:p>
        </p:txBody>
      </p:sp>
    </p:spTree>
    <p:extLst>
      <p:ext uri="{BB962C8B-B14F-4D97-AF65-F5344CB8AC3E}">
        <p14:creationId xmlns:p14="http://schemas.microsoft.com/office/powerpoint/2010/main" val="686249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2453"/>
            <a:ext cx="8229600" cy="1143000"/>
          </a:xfrm>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6832" y="988218"/>
            <a:ext cx="8595700" cy="57173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62697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914400" y="1371600"/>
            <a:ext cx="7772400" cy="4754563"/>
          </a:xfrm>
        </p:spPr>
        <p:txBody>
          <a:bodyPr>
            <a:normAutofit/>
          </a:bodyPr>
          <a:lstStyle/>
          <a:p>
            <a:r>
              <a:rPr lang="en-US" dirty="0"/>
              <a:t>Bobwhite nest success 28-46%</a:t>
            </a:r>
          </a:p>
          <a:p>
            <a:pPr lvl="1"/>
            <a:r>
              <a:rPr lang="en-US" dirty="0"/>
              <a:t>Average </a:t>
            </a:r>
            <a:r>
              <a:rPr lang="en-US" dirty="0" smtClean="0"/>
              <a:t>45% </a:t>
            </a:r>
            <a:r>
              <a:rPr lang="en-US" dirty="0"/>
              <a:t>in south </a:t>
            </a:r>
            <a:r>
              <a:rPr lang="en-US" dirty="0" smtClean="0"/>
              <a:t>Texas</a:t>
            </a:r>
          </a:p>
          <a:p>
            <a:pPr lvl="1"/>
            <a:r>
              <a:rPr lang="en-US" dirty="0" smtClean="0"/>
              <a:t>Previous nest success 38%</a:t>
            </a:r>
            <a:endParaRPr lang="en-US" dirty="0"/>
          </a:p>
          <a:p>
            <a:r>
              <a:rPr lang="en-US" dirty="0" smtClean="0"/>
              <a:t>Research of predator removal is contradictory</a:t>
            </a:r>
          </a:p>
          <a:p>
            <a:pPr lvl="1"/>
            <a:r>
              <a:rPr lang="en-US" dirty="0" err="1" smtClean="0"/>
              <a:t>Beasom</a:t>
            </a:r>
            <a:r>
              <a:rPr lang="en-US" dirty="0" smtClean="0"/>
              <a:t> (1974), Lehmann (1984) success to slightly successful </a:t>
            </a:r>
          </a:p>
          <a:p>
            <a:pPr lvl="1"/>
            <a:r>
              <a:rPr lang="en-US" dirty="0" err="1" smtClean="0"/>
              <a:t>Guthery</a:t>
            </a:r>
            <a:r>
              <a:rPr lang="en-US" dirty="0" smtClean="0"/>
              <a:t> and </a:t>
            </a:r>
            <a:r>
              <a:rPr lang="en-US" dirty="0" err="1" smtClean="0"/>
              <a:t>Beasom</a:t>
            </a:r>
            <a:r>
              <a:rPr lang="en-US" dirty="0" smtClean="0"/>
              <a:t> (1977), Frost (2000)found no increase or ambiguous results</a:t>
            </a:r>
          </a:p>
        </p:txBody>
      </p:sp>
    </p:spTree>
    <p:extLst>
      <p:ext uri="{BB962C8B-B14F-4D97-AF65-F5344CB8AC3E}">
        <p14:creationId xmlns:p14="http://schemas.microsoft.com/office/powerpoint/2010/main" val="3822373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Exclosure</a:t>
            </a:r>
            <a:endParaRPr lang="en-US" dirty="0"/>
          </a:p>
        </p:txBody>
      </p:sp>
      <p:sp>
        <p:nvSpPr>
          <p:cNvPr id="3" name="Content Placeholder 2"/>
          <p:cNvSpPr>
            <a:spLocks noGrp="1"/>
          </p:cNvSpPr>
          <p:nvPr>
            <p:ph idx="1"/>
          </p:nvPr>
        </p:nvSpPr>
        <p:spPr>
          <a:xfrm>
            <a:off x="914400" y="1600200"/>
            <a:ext cx="7772400" cy="4525963"/>
          </a:xfrm>
        </p:spPr>
        <p:txBody>
          <a:bodyPr>
            <a:normAutofit fontScale="92500" lnSpcReduction="10000"/>
          </a:bodyPr>
          <a:lstStyle/>
          <a:p>
            <a:r>
              <a:rPr lang="en-US" dirty="0" err="1" smtClean="0"/>
              <a:t>Exclosures</a:t>
            </a:r>
            <a:r>
              <a:rPr lang="en-US" dirty="0" smtClean="0"/>
              <a:t> have been used successfully for various ground nesting species to allow nests to progress past the nesting stage  </a:t>
            </a:r>
          </a:p>
          <a:p>
            <a:pPr lvl="1"/>
            <a:r>
              <a:rPr lang="en-US" dirty="0" smtClean="0"/>
              <a:t>Ducks (</a:t>
            </a:r>
            <a:r>
              <a:rPr lang="en-US" i="1" dirty="0" err="1" smtClean="0"/>
              <a:t>Anas</a:t>
            </a:r>
            <a:r>
              <a:rPr lang="en-US" dirty="0" smtClean="0"/>
              <a:t> spp.) </a:t>
            </a:r>
            <a:r>
              <a:rPr lang="en-US" dirty="0"/>
              <a:t>(</a:t>
            </a:r>
            <a:r>
              <a:rPr lang="en-US" dirty="0" err="1"/>
              <a:t>Cowardin</a:t>
            </a:r>
            <a:r>
              <a:rPr lang="en-US" dirty="0"/>
              <a:t> et al. 1998</a:t>
            </a:r>
            <a:r>
              <a:rPr lang="en-US" dirty="0" smtClean="0"/>
              <a:t>)</a:t>
            </a:r>
          </a:p>
          <a:p>
            <a:pPr lvl="2"/>
            <a:r>
              <a:rPr lang="en-US" dirty="0" smtClean="0"/>
              <a:t>72%</a:t>
            </a:r>
          </a:p>
          <a:p>
            <a:pPr lvl="1"/>
            <a:r>
              <a:rPr lang="en-US" dirty="0" smtClean="0"/>
              <a:t>Piping plovers (</a:t>
            </a:r>
            <a:r>
              <a:rPr lang="en-US" i="1" dirty="0" err="1" smtClean="0"/>
              <a:t>Charadrius</a:t>
            </a:r>
            <a:r>
              <a:rPr lang="en-US" i="1" dirty="0" smtClean="0"/>
              <a:t> </a:t>
            </a:r>
            <a:r>
              <a:rPr lang="en-US" i="1" dirty="0" err="1" smtClean="0"/>
              <a:t>melodus</a:t>
            </a:r>
            <a:r>
              <a:rPr lang="en-US" dirty="0" smtClean="0"/>
              <a:t>)</a:t>
            </a:r>
            <a:r>
              <a:rPr lang="en-US" dirty="0"/>
              <a:t> </a:t>
            </a:r>
            <a:r>
              <a:rPr lang="en-US" dirty="0" smtClean="0"/>
              <a:t>(Melvin </a:t>
            </a:r>
            <a:r>
              <a:rPr lang="en-US" dirty="0"/>
              <a:t>et al. 1992) </a:t>
            </a:r>
            <a:endParaRPr lang="en-US" dirty="0" smtClean="0"/>
          </a:p>
          <a:p>
            <a:pPr lvl="2"/>
            <a:r>
              <a:rPr lang="en-US" dirty="0" smtClean="0"/>
              <a:t>17</a:t>
            </a:r>
            <a:r>
              <a:rPr lang="en-US" dirty="0"/>
              <a:t>% </a:t>
            </a:r>
            <a:r>
              <a:rPr lang="en-US" dirty="0">
                <a:sym typeface="Wingdings" pitchFamily="2" charset="2"/>
              </a:rPr>
              <a:t></a:t>
            </a:r>
            <a:r>
              <a:rPr lang="en-US" dirty="0"/>
              <a:t>90</a:t>
            </a:r>
            <a:r>
              <a:rPr lang="en-US" dirty="0" smtClean="0"/>
              <a:t>%	</a:t>
            </a:r>
          </a:p>
          <a:p>
            <a:pPr lvl="1"/>
            <a:r>
              <a:rPr lang="en-US" dirty="0" smtClean="0"/>
              <a:t>Sea turtles (</a:t>
            </a:r>
            <a:r>
              <a:rPr lang="en-US" i="1" dirty="0" err="1" smtClean="0"/>
              <a:t>Caretta</a:t>
            </a:r>
            <a:r>
              <a:rPr lang="en-US" i="1" dirty="0" smtClean="0"/>
              <a:t> </a:t>
            </a:r>
            <a:r>
              <a:rPr lang="en-US" i="1" dirty="0" err="1" smtClean="0"/>
              <a:t>caretta</a:t>
            </a:r>
            <a:r>
              <a:rPr lang="en-US" dirty="0" smtClean="0"/>
              <a:t>) </a:t>
            </a:r>
            <a:r>
              <a:rPr lang="en-US" dirty="0"/>
              <a:t>(</a:t>
            </a:r>
            <a:r>
              <a:rPr lang="en-US" dirty="0" err="1"/>
              <a:t>Ratnaswamy</a:t>
            </a:r>
            <a:r>
              <a:rPr lang="en-US" dirty="0"/>
              <a:t> et al. 1997</a:t>
            </a:r>
            <a:r>
              <a:rPr lang="en-US" dirty="0" smtClean="0"/>
              <a:t>)</a:t>
            </a:r>
          </a:p>
          <a:p>
            <a:pPr lvl="2"/>
            <a:r>
              <a:rPr lang="en-US" dirty="0" smtClean="0"/>
              <a:t>92.4% nest success</a:t>
            </a:r>
          </a:p>
        </p:txBody>
      </p:sp>
    </p:spTree>
    <p:extLst>
      <p:ext uri="{BB962C8B-B14F-4D97-AF65-F5344CB8AC3E}">
        <p14:creationId xmlns:p14="http://schemas.microsoft.com/office/powerpoint/2010/main" val="720698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914400" y="1524000"/>
            <a:ext cx="7772400" cy="4602163"/>
          </a:xfrm>
        </p:spPr>
        <p:txBody>
          <a:bodyPr/>
          <a:lstStyle/>
          <a:p>
            <a:r>
              <a:rPr lang="en-US" dirty="0" smtClean="0"/>
              <a:t>Evaluate </a:t>
            </a:r>
            <a:r>
              <a:rPr lang="en-US" dirty="0" smtClean="0"/>
              <a:t>nest </a:t>
            </a:r>
            <a:r>
              <a:rPr lang="en-US" dirty="0" err="1" smtClean="0"/>
              <a:t>exclosures</a:t>
            </a:r>
            <a:r>
              <a:rPr lang="en-US" dirty="0" smtClean="0"/>
              <a:t> </a:t>
            </a:r>
            <a:r>
              <a:rPr lang="en-US" dirty="0"/>
              <a:t>as a research </a:t>
            </a:r>
            <a:r>
              <a:rPr lang="en-US" dirty="0" smtClean="0"/>
              <a:t>tool to </a:t>
            </a:r>
            <a:r>
              <a:rPr lang="en-US" dirty="0" smtClean="0"/>
              <a:t>eliminate vertebrate predation on bobwhite nests </a:t>
            </a:r>
            <a:endParaRPr lang="en-US" dirty="0" smtClean="0"/>
          </a:p>
          <a:p>
            <a:r>
              <a:rPr lang="en-US" dirty="0" smtClean="0"/>
              <a:t>Hen/brood </a:t>
            </a:r>
            <a:r>
              <a:rPr lang="en-US" dirty="0" smtClean="0"/>
              <a:t>ability to move through </a:t>
            </a:r>
            <a:r>
              <a:rPr lang="en-US" dirty="0" err="1" smtClean="0"/>
              <a:t>exclosure</a:t>
            </a:r>
            <a:r>
              <a:rPr lang="en-US" dirty="0" smtClean="0"/>
              <a:t> or abandonment</a:t>
            </a:r>
          </a:p>
        </p:txBody>
      </p:sp>
    </p:spTree>
    <p:extLst>
      <p:ext uri="{BB962C8B-B14F-4D97-AF65-F5344CB8AC3E}">
        <p14:creationId xmlns:p14="http://schemas.microsoft.com/office/powerpoint/2010/main" val="807251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Area</a:t>
            </a:r>
            <a:endParaRPr lang="en-US" dirty="0"/>
          </a:p>
        </p:txBody>
      </p:sp>
      <p:sp>
        <p:nvSpPr>
          <p:cNvPr id="3" name="Content Placeholder 2"/>
          <p:cNvSpPr>
            <a:spLocks noGrp="1"/>
          </p:cNvSpPr>
          <p:nvPr>
            <p:ph sz="half" idx="1"/>
          </p:nvPr>
        </p:nvSpPr>
        <p:spPr>
          <a:xfrm>
            <a:off x="914400" y="1447800"/>
            <a:ext cx="3581400" cy="4678364"/>
          </a:xfrm>
        </p:spPr>
        <p:txBody>
          <a:bodyPr>
            <a:normAutofit/>
          </a:bodyPr>
          <a:lstStyle/>
          <a:p>
            <a:r>
              <a:rPr lang="en-US" dirty="0" smtClean="0"/>
              <a:t>Refugio County, TX</a:t>
            </a:r>
          </a:p>
          <a:p>
            <a:pPr lvl="1"/>
            <a:r>
              <a:rPr lang="en-US" dirty="0"/>
              <a:t>10,040 ha</a:t>
            </a:r>
          </a:p>
          <a:p>
            <a:pPr lvl="2"/>
            <a:r>
              <a:rPr lang="en-US" dirty="0"/>
              <a:t>Working ranch:</a:t>
            </a:r>
          </a:p>
          <a:p>
            <a:pPr lvl="3"/>
            <a:r>
              <a:rPr lang="en-US" dirty="0"/>
              <a:t>Cattle, Oil, and Agricultural</a:t>
            </a:r>
          </a:p>
          <a:p>
            <a:pPr lvl="1"/>
            <a:r>
              <a:rPr lang="en-US" dirty="0" smtClean="0"/>
              <a:t>Coastal Prairie</a:t>
            </a:r>
          </a:p>
          <a:p>
            <a:pPr lvl="2"/>
            <a:r>
              <a:rPr lang="en-US" dirty="0" smtClean="0"/>
              <a:t>Grasses, oak (</a:t>
            </a:r>
            <a:r>
              <a:rPr lang="en-US" i="1" dirty="0" err="1" smtClean="0"/>
              <a:t>Quercus</a:t>
            </a:r>
            <a:r>
              <a:rPr lang="en-US" i="1" dirty="0" smtClean="0"/>
              <a:t> spp.</a:t>
            </a:r>
            <a:r>
              <a:rPr lang="en-US" dirty="0" smtClean="0"/>
              <a:t>), mesquite (</a:t>
            </a:r>
            <a:r>
              <a:rPr lang="en-US" i="1" dirty="0" err="1" smtClean="0"/>
              <a:t>Prosopis</a:t>
            </a:r>
            <a:r>
              <a:rPr lang="en-US" i="1" dirty="0" smtClean="0"/>
              <a:t> spp.</a:t>
            </a:r>
            <a:r>
              <a:rPr lang="en-US" dirty="0" smtClean="0"/>
              <a:t>), </a:t>
            </a:r>
            <a:r>
              <a:rPr lang="en-US" dirty="0" err="1" smtClean="0"/>
              <a:t>huisache</a:t>
            </a:r>
            <a:r>
              <a:rPr lang="en-US" dirty="0" smtClean="0"/>
              <a:t> (</a:t>
            </a:r>
            <a:r>
              <a:rPr lang="en-US" i="1" dirty="0" smtClean="0"/>
              <a:t>Acacia spp</a:t>
            </a:r>
            <a:r>
              <a:rPr lang="en-US" dirty="0" smtClean="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1295399"/>
            <a:ext cx="4495800" cy="47449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289129" y="1254153"/>
            <a:ext cx="4604342" cy="3314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5-Point Star 7"/>
          <p:cNvSpPr/>
          <p:nvPr/>
        </p:nvSpPr>
        <p:spPr>
          <a:xfrm>
            <a:off x="7488382" y="4648200"/>
            <a:ext cx="228600" cy="228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450282" y="4308764"/>
            <a:ext cx="1600200" cy="246221"/>
          </a:xfrm>
          <a:prstGeom prst="rect">
            <a:avLst/>
          </a:prstGeom>
          <a:noFill/>
        </p:spPr>
        <p:txBody>
          <a:bodyPr wrap="square" rtlCol="0">
            <a:spAutoFit/>
          </a:bodyPr>
          <a:lstStyle/>
          <a:p>
            <a:r>
              <a:rPr lang="en-US" sz="1000" b="1" dirty="0">
                <a:solidFill>
                  <a:schemeClr val="bg1"/>
                </a:solidFill>
              </a:rPr>
              <a:t>Photo by David Rosen</a:t>
            </a:r>
            <a:endParaRPr lang="en-US" sz="1000" dirty="0">
              <a:solidFill>
                <a:schemeClr val="bg1"/>
              </a:solidFill>
            </a:endParaRPr>
          </a:p>
        </p:txBody>
      </p:sp>
    </p:spTree>
    <p:extLst>
      <p:ext uri="{BB962C8B-B14F-4D97-AF65-F5344CB8AC3E}">
        <p14:creationId xmlns:p14="http://schemas.microsoft.com/office/powerpoint/2010/main" val="188033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indefinite"/>
                                        <p:tgtEl>
                                          <p:spTgt spid="4"/>
                                        </p:tgtEl>
                                        <p:attrNameLst>
                                          <p:attrName>style.opacity</p:attrName>
                                        </p:attrNameLst>
                                      </p:cBhvr>
                                      <p:to>
                                        <p:strVal val="0.5"/>
                                      </p:to>
                                    </p:set>
                                    <p:animEffect filter="image" prLst="opacity: 0.5">
                                      <p:cBhvr rctx="IE">
                                        <p:cTn id="15" dur="indefinite"/>
                                        <p:tgtEl>
                                          <p:spTgt spid="4"/>
                                        </p:tgtEl>
                                      </p:cBhvr>
                                    </p:animEffect>
                                  </p:childTnLst>
                                </p:cTn>
                              </p:par>
                              <p:par>
                                <p:cTn id="16" presetID="9" presetClass="emph" presetSubtype="0" grpId="0" nodeType="withEffect">
                                  <p:stCondLst>
                                    <p:cond delay="0"/>
                                  </p:stCondLst>
                                  <p:childTnLst>
                                    <p:set>
                                      <p:cBhvr rctx="PPT">
                                        <p:cTn id="17" dur="indefinite"/>
                                        <p:tgtEl>
                                          <p:spTgt spid="8"/>
                                        </p:tgtEl>
                                        <p:attrNameLst>
                                          <p:attrName>style.opacity</p:attrName>
                                        </p:attrNameLst>
                                      </p:cBhvr>
                                      <p:to>
                                        <p:strVal val="0.5"/>
                                      </p:to>
                                    </p:set>
                                    <p:animEffect filter="image" prLst="opacity: 0.5">
                                      <p:cBhvr rctx="IE">
                                        <p:cTn id="18"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sz="half" idx="1"/>
          </p:nvPr>
        </p:nvSpPr>
        <p:spPr>
          <a:xfrm>
            <a:off x="914400" y="1524000"/>
            <a:ext cx="3581400" cy="4602163"/>
          </a:xfrm>
        </p:spPr>
        <p:txBody>
          <a:bodyPr/>
          <a:lstStyle/>
          <a:p>
            <a:r>
              <a:rPr lang="en-US" dirty="0" smtClean="0"/>
              <a:t>Walk-in-funnel traps</a:t>
            </a:r>
          </a:p>
          <a:p>
            <a:r>
              <a:rPr lang="en-US" dirty="0" smtClean="0"/>
              <a:t>6g necklace radio transmitter</a:t>
            </a:r>
          </a:p>
          <a:p>
            <a:r>
              <a:rPr lang="en-US" dirty="0" smtClean="0"/>
              <a:t>Homing to monitor</a:t>
            </a:r>
          </a:p>
          <a:p>
            <a:pPr lvl="1"/>
            <a:r>
              <a:rPr lang="en-US" dirty="0" smtClean="0"/>
              <a:t>2-3 days (early nest cycle)</a:t>
            </a:r>
          </a:p>
          <a:p>
            <a:pPr lvl="1"/>
            <a:r>
              <a:rPr lang="en-US" dirty="0" smtClean="0"/>
              <a:t>Daily (last nest cycle)</a:t>
            </a:r>
          </a:p>
          <a:p>
            <a:r>
              <a:rPr lang="en-US" dirty="0" smtClean="0"/>
              <a:t>Hens nested at random</a:t>
            </a:r>
          </a:p>
        </p:txBody>
      </p:sp>
      <p:sp>
        <p:nvSpPr>
          <p:cNvPr id="7" name="Content Placeholder 6"/>
          <p:cNvSpPr>
            <a:spLocks noGrp="1"/>
          </p:cNvSpPr>
          <p:nvPr>
            <p:ph sz="half" idx="2"/>
          </p:nvPr>
        </p:nvSpPr>
        <p:spPr/>
        <p:txBody>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904672"/>
            <a:ext cx="4024745" cy="2683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5745" y="1143000"/>
            <a:ext cx="45720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9579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(continued)</a:t>
            </a:r>
            <a:endParaRPr lang="en-US" dirty="0"/>
          </a:p>
        </p:txBody>
      </p:sp>
      <p:sp>
        <p:nvSpPr>
          <p:cNvPr id="3" name="Content Placeholder 2"/>
          <p:cNvSpPr>
            <a:spLocks noGrp="1"/>
          </p:cNvSpPr>
          <p:nvPr>
            <p:ph sz="half" idx="1"/>
          </p:nvPr>
        </p:nvSpPr>
        <p:spPr>
          <a:xfrm>
            <a:off x="914400" y="1600200"/>
            <a:ext cx="3581400" cy="4525963"/>
          </a:xfrm>
        </p:spPr>
        <p:txBody>
          <a:bodyPr>
            <a:normAutofit/>
          </a:bodyPr>
          <a:lstStyle/>
          <a:p>
            <a:r>
              <a:rPr lang="en-US" dirty="0" smtClean="0"/>
              <a:t>Randomly assigned a treatment</a:t>
            </a:r>
          </a:p>
          <a:p>
            <a:pPr lvl="1"/>
            <a:r>
              <a:rPr lang="en-US" dirty="0" err="1" smtClean="0"/>
              <a:t>Exclosure</a:t>
            </a:r>
            <a:endParaRPr lang="en-US" dirty="0" smtClean="0"/>
          </a:p>
          <a:p>
            <a:pPr lvl="1"/>
            <a:r>
              <a:rPr lang="en-US" dirty="0" smtClean="0"/>
              <a:t>Control</a:t>
            </a:r>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516981"/>
            <a:ext cx="4038600" cy="269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93073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(continued)</a:t>
            </a:r>
            <a:endParaRPr lang="en-US" dirty="0"/>
          </a:p>
        </p:txBody>
      </p:sp>
      <p:sp>
        <p:nvSpPr>
          <p:cNvPr id="3" name="Content Placeholder 2"/>
          <p:cNvSpPr>
            <a:spLocks noGrp="1"/>
          </p:cNvSpPr>
          <p:nvPr>
            <p:ph sz="half" idx="1"/>
          </p:nvPr>
        </p:nvSpPr>
        <p:spPr>
          <a:xfrm>
            <a:off x="914400" y="1600200"/>
            <a:ext cx="3581400" cy="4525963"/>
          </a:xfrm>
        </p:spPr>
        <p:txBody>
          <a:bodyPr/>
          <a:lstStyle/>
          <a:p>
            <a:r>
              <a:rPr lang="en-US" dirty="0" err="1"/>
              <a:t>Exclosure</a:t>
            </a:r>
            <a:endParaRPr lang="en-US" dirty="0"/>
          </a:p>
          <a:p>
            <a:pPr lvl="1"/>
            <a:r>
              <a:rPr lang="en-US" dirty="0"/>
              <a:t>Attempted to install while hen was away</a:t>
            </a:r>
          </a:p>
          <a:p>
            <a:pPr lvl="2"/>
            <a:r>
              <a:rPr lang="en-US" dirty="0"/>
              <a:t>Welded wire</a:t>
            </a:r>
          </a:p>
          <a:p>
            <a:pPr lvl="2"/>
            <a:r>
              <a:rPr lang="en-US" dirty="0"/>
              <a:t>1.22m x1.22m x0.4m</a:t>
            </a:r>
          </a:p>
          <a:p>
            <a:pPr lvl="2"/>
            <a:r>
              <a:rPr lang="en-US" dirty="0"/>
              <a:t>5cm x 10cm openings</a:t>
            </a:r>
          </a:p>
          <a:p>
            <a:pPr lvl="2"/>
            <a:r>
              <a:rPr lang="en-US" dirty="0"/>
              <a:t>Staked with </a:t>
            </a:r>
            <a:r>
              <a:rPr lang="en-US" dirty="0" smtClean="0"/>
              <a:t>rebar</a:t>
            </a:r>
            <a:endParaRPr lang="en-US" dirty="0"/>
          </a:p>
        </p:txBody>
      </p:sp>
      <p:sp>
        <p:nvSpPr>
          <p:cNvPr id="5" name="Rectangle 4"/>
          <p:cNvSpPr/>
          <p:nvPr/>
        </p:nvSpPr>
        <p:spPr>
          <a:xfrm>
            <a:off x="4724400" y="4904509"/>
            <a:ext cx="40386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flipV="1">
            <a:off x="3810000" y="4523509"/>
            <a:ext cx="914400" cy="381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10000" y="4523509"/>
            <a:ext cx="0" cy="1524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10000" y="6047509"/>
            <a:ext cx="914400" cy="6858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0000" y="4523509"/>
            <a:ext cx="38100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20000" y="4523509"/>
            <a:ext cx="114300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20000" y="4523509"/>
            <a:ext cx="0" cy="15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0" y="6047509"/>
            <a:ext cx="11430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810000" y="6047509"/>
            <a:ext cx="381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590309" y="6257059"/>
            <a:ext cx="1296266" cy="190500"/>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4495800" y="4371109"/>
            <a:ext cx="0" cy="198120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772400" y="4371109"/>
            <a:ext cx="0" cy="201930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810000" y="4371109"/>
            <a:ext cx="685800" cy="68580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72400" y="4371109"/>
            <a:ext cx="762000" cy="609600"/>
          </a:xfrm>
          <a:prstGeom prst="line">
            <a:avLst/>
          </a:prstGeom>
          <a:ln w="92075"/>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222993" y="4220852"/>
            <a:ext cx="1278082" cy="369332"/>
          </a:xfrm>
          <a:prstGeom prst="rect">
            <a:avLst/>
          </a:prstGeom>
          <a:noFill/>
        </p:spPr>
        <p:txBody>
          <a:bodyPr wrap="square" rtlCol="0">
            <a:spAutoFit/>
          </a:bodyPr>
          <a:lstStyle/>
          <a:p>
            <a:r>
              <a:rPr lang="en-US" dirty="0" smtClean="0">
                <a:sym typeface="Wingdings" pitchFamily="2" charset="2"/>
              </a:rPr>
              <a:t></a:t>
            </a:r>
            <a:r>
              <a:rPr lang="en-US" dirty="0" smtClean="0"/>
              <a:t>1.22m</a:t>
            </a:r>
            <a:r>
              <a:rPr lang="en-US" dirty="0" smtClean="0">
                <a:sym typeface="Wingdings" pitchFamily="2" charset="2"/>
              </a:rPr>
              <a:t></a:t>
            </a:r>
            <a:endParaRPr lang="en-US" dirty="0"/>
          </a:p>
        </p:txBody>
      </p:sp>
      <p:sp>
        <p:nvSpPr>
          <p:cNvPr id="20" name="TextBox 19"/>
          <p:cNvSpPr txBox="1"/>
          <p:nvPr/>
        </p:nvSpPr>
        <p:spPr>
          <a:xfrm>
            <a:off x="3207327" y="6161809"/>
            <a:ext cx="1295400" cy="381000"/>
          </a:xfrm>
          <a:prstGeom prst="rect">
            <a:avLst/>
          </a:prstGeom>
          <a:noFill/>
        </p:spPr>
        <p:txBody>
          <a:bodyPr wrap="square" rtlCol="0">
            <a:spAutoFit/>
          </a:bodyPr>
          <a:lstStyle/>
          <a:p>
            <a:r>
              <a:rPr lang="en-US" dirty="0" smtClean="0"/>
              <a:t>1.22m</a:t>
            </a:r>
            <a:endParaRPr lang="en-US" dirty="0"/>
          </a:p>
        </p:txBody>
      </p:sp>
      <p:sp>
        <p:nvSpPr>
          <p:cNvPr id="21" name="TextBox 20"/>
          <p:cNvSpPr txBox="1"/>
          <p:nvPr/>
        </p:nvSpPr>
        <p:spPr>
          <a:xfrm>
            <a:off x="8191500" y="5698775"/>
            <a:ext cx="762000" cy="369332"/>
          </a:xfrm>
          <a:prstGeom prst="rect">
            <a:avLst/>
          </a:prstGeom>
          <a:noFill/>
        </p:spPr>
        <p:txBody>
          <a:bodyPr wrap="square" rtlCol="0">
            <a:spAutoFit/>
          </a:bodyPr>
          <a:lstStyle/>
          <a:p>
            <a:r>
              <a:rPr lang="en-US" dirty="0" smtClean="0"/>
              <a:t>.4m</a:t>
            </a:r>
            <a:endParaRPr lang="en-US" dirty="0"/>
          </a:p>
        </p:txBody>
      </p:sp>
      <p:sp>
        <p:nvSpPr>
          <p:cNvPr id="22" name="TextBox 21"/>
          <p:cNvSpPr txBox="1"/>
          <p:nvPr/>
        </p:nvSpPr>
        <p:spPr>
          <a:xfrm>
            <a:off x="5680364" y="6179311"/>
            <a:ext cx="838200" cy="369332"/>
          </a:xfrm>
          <a:prstGeom prst="rect">
            <a:avLst/>
          </a:prstGeom>
          <a:noFill/>
        </p:spPr>
        <p:txBody>
          <a:bodyPr wrap="square" rtlCol="0">
            <a:spAutoFit/>
          </a:bodyPr>
          <a:lstStyle/>
          <a:p>
            <a:r>
              <a:rPr lang="en-US" dirty="0" smtClean="0"/>
              <a:t>Nest</a:t>
            </a:r>
            <a:endParaRPr lang="en-US" dirty="0"/>
          </a:p>
        </p:txBody>
      </p:sp>
      <p:sp>
        <p:nvSpPr>
          <p:cNvPr id="23" name="TextBox 22"/>
          <p:cNvSpPr txBox="1"/>
          <p:nvPr/>
        </p:nvSpPr>
        <p:spPr>
          <a:xfrm>
            <a:off x="2969166" y="5354001"/>
            <a:ext cx="1188027" cy="369332"/>
          </a:xfrm>
          <a:prstGeom prst="rect">
            <a:avLst/>
          </a:prstGeom>
          <a:noFill/>
        </p:spPr>
        <p:txBody>
          <a:bodyPr wrap="square" rtlCol="0">
            <a:spAutoFit/>
          </a:bodyPr>
          <a:lstStyle/>
          <a:p>
            <a:r>
              <a:rPr lang="en-US" dirty="0" smtClean="0"/>
              <a:t>Stake</a:t>
            </a:r>
            <a:endParaRPr lang="en-US" dirty="0"/>
          </a:p>
        </p:txBody>
      </p:sp>
      <p:cxnSp>
        <p:nvCxnSpPr>
          <p:cNvPr id="25" name="Straight Arrow Connector 24"/>
          <p:cNvCxnSpPr/>
          <p:nvPr/>
        </p:nvCxnSpPr>
        <p:spPr>
          <a:xfrm flipV="1">
            <a:off x="3673186" y="6047509"/>
            <a:ext cx="136814" cy="15823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0" idx="2"/>
          </p:cNvCxnSpPr>
          <p:nvPr/>
        </p:nvCxnSpPr>
        <p:spPr>
          <a:xfrm>
            <a:off x="3855027" y="6542809"/>
            <a:ext cx="793173" cy="1905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0"/>
          </p:cNvCxnSpPr>
          <p:nvPr/>
        </p:nvCxnSpPr>
        <p:spPr>
          <a:xfrm flipV="1">
            <a:off x="8572500" y="4980709"/>
            <a:ext cx="82261" cy="71806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1" idx="2"/>
          </p:cNvCxnSpPr>
          <p:nvPr/>
        </p:nvCxnSpPr>
        <p:spPr>
          <a:xfrm>
            <a:off x="8572500" y="6068107"/>
            <a:ext cx="82261" cy="56995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9"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77208" y="1600200"/>
            <a:ext cx="4218734" cy="2425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31" name="Straight Connector 30"/>
          <p:cNvCxnSpPr/>
          <p:nvPr/>
        </p:nvCxnSpPr>
        <p:spPr>
          <a:xfrm>
            <a:off x="4953000" y="4904509"/>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257800" y="4904509"/>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565332" y="4904509"/>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862034" y="4889288"/>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227885" y="4889288"/>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530711" y="4889288"/>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875709" y="4878499"/>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162800" y="4904509"/>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67600" y="4904509"/>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772400" y="4904509"/>
            <a:ext cx="0" cy="1813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77200" y="4904509"/>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382000" y="4904509"/>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724400" y="5447434"/>
            <a:ext cx="403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724400" y="6126626"/>
            <a:ext cx="403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648200" y="4860575"/>
            <a:ext cx="0" cy="1777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4495800" y="4860575"/>
            <a:ext cx="6927" cy="1682234"/>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343400" y="4714009"/>
            <a:ext cx="3220" cy="1768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152900" y="4609234"/>
            <a:ext cx="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855027" y="4523509"/>
            <a:ext cx="0" cy="1603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008293" y="4590184"/>
            <a:ext cx="0" cy="1581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3855027" y="4980709"/>
            <a:ext cx="869373" cy="466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3810000" y="5598364"/>
            <a:ext cx="914400" cy="528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4346620" y="4741431"/>
            <a:ext cx="3886200" cy="17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648200" y="4860575"/>
            <a:ext cx="39502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157193" y="4626759"/>
            <a:ext cx="3771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4495800" y="4523509"/>
            <a:ext cx="762000" cy="354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5085203" y="4536514"/>
            <a:ext cx="776831" cy="367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5715000" y="4523509"/>
            <a:ext cx="803564" cy="354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6400800" y="4536514"/>
            <a:ext cx="762000" cy="367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flipV="1">
            <a:off x="6886575" y="4491243"/>
            <a:ext cx="885825" cy="387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673186" y="4980709"/>
            <a:ext cx="822614" cy="533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025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(continued)</a:t>
            </a:r>
            <a:endParaRPr lang="en-US" dirty="0"/>
          </a:p>
        </p:txBody>
      </p:sp>
      <p:sp>
        <p:nvSpPr>
          <p:cNvPr id="3" name="Content Placeholder 2"/>
          <p:cNvSpPr>
            <a:spLocks noGrp="1"/>
          </p:cNvSpPr>
          <p:nvPr>
            <p:ph idx="1"/>
          </p:nvPr>
        </p:nvSpPr>
        <p:spPr>
          <a:xfrm>
            <a:off x="914400" y="1524000"/>
            <a:ext cx="7772400" cy="4602163"/>
          </a:xfrm>
        </p:spPr>
        <p:txBody>
          <a:bodyPr/>
          <a:lstStyle/>
          <a:p>
            <a:r>
              <a:rPr lang="en-US" dirty="0" err="1" smtClean="0"/>
              <a:t>Amdro</a:t>
            </a:r>
            <a:r>
              <a:rPr lang="en-US" dirty="0" smtClean="0"/>
              <a:t>®</a:t>
            </a:r>
          </a:p>
          <a:p>
            <a:pPr lvl="1"/>
            <a:r>
              <a:rPr lang="en-US" dirty="0" smtClean="0"/>
              <a:t>Red imported fire ants</a:t>
            </a:r>
            <a:endParaRPr lang="en-US" dirty="0"/>
          </a:p>
          <a:p>
            <a:pPr lvl="1"/>
            <a:r>
              <a:rPr lang="en-US" dirty="0" smtClean="0"/>
              <a:t>Spread 1.7kg/ha 60 square meter</a:t>
            </a:r>
          </a:p>
          <a:p>
            <a:r>
              <a:rPr lang="en-US" dirty="0" smtClean="0"/>
              <a:t>Snake-a-way</a:t>
            </a:r>
            <a:r>
              <a:rPr lang="en-US" dirty="0"/>
              <a:t>®</a:t>
            </a:r>
            <a:endParaRPr lang="en-US" dirty="0" smtClean="0"/>
          </a:p>
          <a:p>
            <a:pPr lvl="1"/>
            <a:r>
              <a:rPr lang="en-US" dirty="0" smtClean="0"/>
              <a:t>Prevent snakes</a:t>
            </a:r>
          </a:p>
          <a:p>
            <a:pPr lvl="1"/>
            <a:r>
              <a:rPr lang="en-US" dirty="0" smtClean="0"/>
              <a:t>85kg 10-12 cm band around nest</a:t>
            </a:r>
          </a:p>
          <a:p>
            <a:r>
              <a:rPr lang="en-US" dirty="0" smtClean="0"/>
              <a:t>Chemicals were used to 		        increase chances of nest success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6422" y="1357743"/>
            <a:ext cx="1552122" cy="2209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4775" y="3810000"/>
            <a:ext cx="2053859" cy="2528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2638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14B6CBD1238A44A01CFB00299E8417" ma:contentTypeVersion="0" ma:contentTypeDescription="Create a new document." ma:contentTypeScope="" ma:versionID="6cec03a45135842321bb40604d71da5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5655F7-92B7-4B8D-927B-74FDC85D2690}"/>
</file>

<file path=customXml/itemProps2.xml><?xml version="1.0" encoding="utf-8"?>
<ds:datastoreItem xmlns:ds="http://schemas.openxmlformats.org/officeDocument/2006/customXml" ds:itemID="{2B768BF5-6FA4-4F36-82C2-3004F3232133}"/>
</file>

<file path=customXml/itemProps3.xml><?xml version="1.0" encoding="utf-8"?>
<ds:datastoreItem xmlns:ds="http://schemas.openxmlformats.org/officeDocument/2006/customXml" ds:itemID="{4A6828FD-4B42-4083-93AB-6A3E45CAE422}"/>
</file>

<file path=docProps/app.xml><?xml version="1.0" encoding="utf-8"?>
<Properties xmlns="http://schemas.openxmlformats.org/officeDocument/2006/extended-properties" xmlns:vt="http://schemas.openxmlformats.org/officeDocument/2006/docPropsVTypes">
  <TotalTime>1253</TotalTime>
  <Words>1158</Words>
  <Application>Microsoft Office PowerPoint</Application>
  <PresentationFormat>On-screen Show (4:3)</PresentationFormat>
  <Paragraphs>143</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Exclosure: an experimental technique for protection of northern bobwhite nest</vt:lpstr>
      <vt:lpstr>Background</vt:lpstr>
      <vt:lpstr>Exclosure</vt:lpstr>
      <vt:lpstr>Objectives</vt:lpstr>
      <vt:lpstr>Study Area</vt:lpstr>
      <vt:lpstr>Methods</vt:lpstr>
      <vt:lpstr>Methods (continued)</vt:lpstr>
      <vt:lpstr>Methods (continued)</vt:lpstr>
      <vt:lpstr>Methods (continued)</vt:lpstr>
      <vt:lpstr>Methods (continued)</vt:lpstr>
      <vt:lpstr>Results</vt:lpstr>
      <vt:lpstr>Results (continued)</vt:lpstr>
      <vt:lpstr>Results (continued)</vt:lpstr>
      <vt:lpstr>Discussion</vt:lpstr>
      <vt:lpstr>Discussion (continued)</vt:lpstr>
      <vt:lpstr>Acknowledgements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Exclosure: an experimental technique for protection of northern bobwhite nest</dc:title>
  <dc:creator>Buckley</dc:creator>
  <cp:lastModifiedBy>Buckley</cp:lastModifiedBy>
  <cp:revision>95</cp:revision>
  <dcterms:created xsi:type="dcterms:W3CDTF">2011-11-24T15:46:45Z</dcterms:created>
  <dcterms:modified xsi:type="dcterms:W3CDTF">2012-01-10T06:27:09Z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0x0101000814B6CBD1238A44A01CFB00299E8417</vt:lpwstr>
  </property>
</Properties>
</file>