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98" r:id="rId3"/>
    <p:sldId id="292" r:id="rId4"/>
    <p:sldId id="258" r:id="rId5"/>
    <p:sldId id="269" r:id="rId6"/>
    <p:sldId id="299" r:id="rId7"/>
    <p:sldId id="293" r:id="rId8"/>
    <p:sldId id="260" r:id="rId9"/>
    <p:sldId id="262" r:id="rId10"/>
    <p:sldId id="275" r:id="rId11"/>
    <p:sldId id="266" r:id="rId12"/>
    <p:sldId id="264" r:id="rId13"/>
    <p:sldId id="300" r:id="rId14"/>
    <p:sldId id="283" r:id="rId15"/>
    <p:sldId id="284" r:id="rId16"/>
    <p:sldId id="276" r:id="rId17"/>
    <p:sldId id="277" r:id="rId18"/>
    <p:sldId id="265" r:id="rId19"/>
    <p:sldId id="280" r:id="rId20"/>
    <p:sldId id="281" r:id="rId21"/>
    <p:sldId id="282" r:id="rId22"/>
    <p:sldId id="268" r:id="rId23"/>
    <p:sldId id="286" r:id="rId24"/>
    <p:sldId id="290" r:id="rId25"/>
    <p:sldId id="297" r:id="rId26"/>
    <p:sldId id="287" r:id="rId27"/>
    <p:sldId id="261" r:id="rId28"/>
    <p:sldId id="272" r:id="rId29"/>
    <p:sldId id="273" r:id="rId30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>
        <p:scale>
          <a:sx n="50" d="100"/>
          <a:sy n="50" d="100"/>
        </p:scale>
        <p:origin x="-171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yote%20Study\RPQRR%20Data%202008-2011\Fall%202010%20Covey%20Call%20cou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yote%20Study\ScatExcelSheets\PERCENTOFSCA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yote%20Study\ScatExcelSheets\PERCENTOFSCA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RCENTOFSCAT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yote%20Study\ScatExcelSheets\PERCENTOFSCATS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k\Documents\Coyote%20Study\ScatExcelSheets\PERCENTOFSCATS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k\Documents\Coyote%20Study\ScatExcelSheets\PERCENTOFSCA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Helicopter Covey Counts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Spring 2008</c:v>
                </c:pt>
                <c:pt idx="1">
                  <c:v>Fall 2008</c:v>
                </c:pt>
                <c:pt idx="2">
                  <c:v>Spring 2009</c:v>
                </c:pt>
                <c:pt idx="3">
                  <c:v>Fall 2009</c:v>
                </c:pt>
                <c:pt idx="4">
                  <c:v>Spring 2010</c:v>
                </c:pt>
                <c:pt idx="5">
                  <c:v>Fall 2010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54</c:v>
                </c:pt>
                <c:pt idx="2">
                  <c:v>19</c:v>
                </c:pt>
                <c:pt idx="3">
                  <c:v>29</c:v>
                </c:pt>
                <c:pt idx="4">
                  <c:v>13</c:v>
                </c:pt>
                <c:pt idx="5">
                  <c:v>13</c:v>
                </c:pt>
              </c:numCache>
            </c:numRef>
          </c:val>
        </c:ser>
        <c:marker val="1"/>
        <c:axId val="44700800"/>
        <c:axId val="39560320"/>
      </c:lineChart>
      <c:catAx>
        <c:axId val="4470080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560320"/>
        <c:crosses val="autoZero"/>
        <c:auto val="1"/>
        <c:lblAlgn val="ctr"/>
        <c:lblOffset val="100"/>
      </c:catAx>
      <c:valAx>
        <c:axId val="39560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Coveys</a:t>
                </a:r>
                <a:r>
                  <a:rPr lang="en-US" baseline="0" dirty="0" smtClean="0"/>
                  <a:t> Observed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4700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RPQRR Average Fall </a:t>
            </a:r>
            <a:r>
              <a:rPr lang="en-US" dirty="0" smtClean="0"/>
              <a:t>Covey Call </a:t>
            </a:r>
            <a:r>
              <a:rPr lang="en-US" dirty="0"/>
              <a:t>Counts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4488407699037621E-2"/>
          <c:y val="0.1578820355788863"/>
          <c:w val="0.8869991251093613"/>
          <c:h val="0.69020511934440865"/>
        </c:manualLayout>
      </c:layout>
      <c:barChart>
        <c:barDir val="col"/>
        <c:grouping val="clustered"/>
        <c:ser>
          <c:idx val="0"/>
          <c:order val="0"/>
          <c:cat>
            <c:numRef>
              <c:f>Sheet1!$R$2:$R$4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Sheet1!$S$2:$S$4</c:f>
              <c:numCache>
                <c:formatCode>General</c:formatCode>
                <c:ptCount val="3"/>
                <c:pt idx="0">
                  <c:v>9.5277777777777679</c:v>
                </c:pt>
                <c:pt idx="1">
                  <c:v>7.2569166666666645</c:v>
                </c:pt>
                <c:pt idx="2">
                  <c:v>6.4583333333333401</c:v>
                </c:pt>
              </c:numCache>
            </c:numRef>
          </c:val>
        </c:ser>
        <c:axId val="45376640"/>
        <c:axId val="45378176"/>
      </c:barChart>
      <c:catAx>
        <c:axId val="4537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5378176"/>
        <c:crosses val="autoZero"/>
        <c:auto val="1"/>
        <c:lblAlgn val="ctr"/>
        <c:lblOffset val="100"/>
      </c:catAx>
      <c:valAx>
        <c:axId val="45378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Coveys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5376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400" dirty="0" smtClean="0"/>
              <a:t>Rodents</a:t>
            </a:r>
            <a:endParaRPr lang="en-US" sz="2400" dirty="0"/>
          </a:p>
        </c:rich>
      </c:tx>
      <c:layout/>
    </c:title>
    <c:plotArea>
      <c:layout/>
      <c:areaChart>
        <c:grouping val="stacked"/>
        <c:ser>
          <c:idx val="0"/>
          <c:order val="0"/>
          <c:cat>
            <c:strRef>
              <c:f>Sheet1!$B$3:$B$27</c:f>
              <c:strCache>
                <c:ptCount val="25"/>
                <c:pt idx="0">
                  <c:v>D</c:v>
                </c:pt>
                <c:pt idx="1">
                  <c:v>J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Sheet1!$D$3:$D$27</c:f>
              <c:numCache>
                <c:formatCode>General</c:formatCode>
                <c:ptCount val="25"/>
                <c:pt idx="0">
                  <c:v>76</c:v>
                </c:pt>
                <c:pt idx="1">
                  <c:v>83</c:v>
                </c:pt>
                <c:pt idx="2">
                  <c:v>96</c:v>
                </c:pt>
                <c:pt idx="3">
                  <c:v>93</c:v>
                </c:pt>
                <c:pt idx="4">
                  <c:v>80</c:v>
                </c:pt>
                <c:pt idx="5">
                  <c:v>52</c:v>
                </c:pt>
                <c:pt idx="6">
                  <c:v>29</c:v>
                </c:pt>
                <c:pt idx="7">
                  <c:v>21</c:v>
                </c:pt>
                <c:pt idx="8">
                  <c:v>17</c:v>
                </c:pt>
                <c:pt idx="9">
                  <c:v>13</c:v>
                </c:pt>
                <c:pt idx="10">
                  <c:v>4</c:v>
                </c:pt>
                <c:pt idx="11">
                  <c:v>21</c:v>
                </c:pt>
                <c:pt idx="12">
                  <c:v>25</c:v>
                </c:pt>
                <c:pt idx="13">
                  <c:v>61</c:v>
                </c:pt>
                <c:pt idx="14">
                  <c:v>80</c:v>
                </c:pt>
                <c:pt idx="15">
                  <c:v>56</c:v>
                </c:pt>
                <c:pt idx="16">
                  <c:v>77</c:v>
                </c:pt>
                <c:pt idx="17">
                  <c:v>45</c:v>
                </c:pt>
                <c:pt idx="18">
                  <c:v>23</c:v>
                </c:pt>
                <c:pt idx="19">
                  <c:v>34</c:v>
                </c:pt>
                <c:pt idx="20">
                  <c:v>28</c:v>
                </c:pt>
                <c:pt idx="21">
                  <c:v>38</c:v>
                </c:pt>
                <c:pt idx="22">
                  <c:v>21</c:v>
                </c:pt>
                <c:pt idx="23">
                  <c:v>43</c:v>
                </c:pt>
                <c:pt idx="24">
                  <c:v>48</c:v>
                </c:pt>
              </c:numCache>
            </c:numRef>
          </c:val>
        </c:ser>
        <c:axId val="45415424"/>
        <c:axId val="47686400"/>
      </c:areaChart>
      <c:catAx>
        <c:axId val="45415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7686400"/>
        <c:crosses val="autoZero"/>
        <c:auto val="1"/>
        <c:lblAlgn val="ctr"/>
        <c:lblOffset val="100"/>
      </c:catAx>
      <c:valAx>
        <c:axId val="4768640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Percent of Scats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541542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Mast</a:t>
            </a:r>
          </a:p>
        </c:rich>
      </c:tx>
      <c:layout/>
    </c:title>
    <c:plotArea>
      <c:layout/>
      <c:areaChart>
        <c:grouping val="stacked"/>
        <c:ser>
          <c:idx val="0"/>
          <c:order val="0"/>
          <c:cat>
            <c:strRef>
              <c:f>Sheet1!$B$3:$B$27</c:f>
              <c:strCache>
                <c:ptCount val="25"/>
                <c:pt idx="0">
                  <c:v>D</c:v>
                </c:pt>
                <c:pt idx="1">
                  <c:v>J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Sheet1!$C$3:$C$27</c:f>
              <c:numCache>
                <c:formatCode>General</c:formatCode>
                <c:ptCount val="25"/>
                <c:pt idx="0">
                  <c:v>15</c:v>
                </c:pt>
                <c:pt idx="1">
                  <c:v>10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  <c:pt idx="5">
                  <c:v>78</c:v>
                </c:pt>
                <c:pt idx="6">
                  <c:v>79</c:v>
                </c:pt>
                <c:pt idx="7">
                  <c:v>83</c:v>
                </c:pt>
                <c:pt idx="8">
                  <c:v>93</c:v>
                </c:pt>
                <c:pt idx="9">
                  <c:v>81</c:v>
                </c:pt>
                <c:pt idx="10">
                  <c:v>93</c:v>
                </c:pt>
                <c:pt idx="11">
                  <c:v>86</c:v>
                </c:pt>
                <c:pt idx="12">
                  <c:v>79</c:v>
                </c:pt>
                <c:pt idx="13">
                  <c:v>0</c:v>
                </c:pt>
                <c:pt idx="14">
                  <c:v>7</c:v>
                </c:pt>
                <c:pt idx="15">
                  <c:v>0</c:v>
                </c:pt>
                <c:pt idx="16">
                  <c:v>0</c:v>
                </c:pt>
                <c:pt idx="17">
                  <c:v>76</c:v>
                </c:pt>
                <c:pt idx="18">
                  <c:v>97</c:v>
                </c:pt>
                <c:pt idx="19">
                  <c:v>0</c:v>
                </c:pt>
                <c:pt idx="20">
                  <c:v>76</c:v>
                </c:pt>
                <c:pt idx="21">
                  <c:v>86</c:v>
                </c:pt>
                <c:pt idx="22">
                  <c:v>89</c:v>
                </c:pt>
                <c:pt idx="23">
                  <c:v>93</c:v>
                </c:pt>
                <c:pt idx="24">
                  <c:v>31</c:v>
                </c:pt>
              </c:numCache>
            </c:numRef>
          </c:val>
        </c:ser>
        <c:axId val="51515776"/>
        <c:axId val="51517312"/>
      </c:areaChart>
      <c:catAx>
        <c:axId val="51515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1517312"/>
        <c:crosses val="autoZero"/>
        <c:auto val="1"/>
        <c:lblAlgn val="ctr"/>
        <c:lblOffset val="100"/>
      </c:catAx>
      <c:valAx>
        <c:axId val="5151731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Percent of Scats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1515776"/>
        <c:crosses val="autoZero"/>
        <c:crossBetween val="midCat"/>
      </c:valAx>
      <c:spPr>
        <a:noFill/>
      </c:spPr>
    </c:plotArea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Coyote Consumption of Mast and Rodents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Sheet1!$C$2</c:f>
              <c:strCache>
                <c:ptCount val="1"/>
                <c:pt idx="0">
                  <c:v>MAST</c:v>
                </c:pt>
              </c:strCache>
            </c:strRef>
          </c:tx>
          <c:marker>
            <c:symbol val="none"/>
          </c:marker>
          <c:cat>
            <c:strRef>
              <c:f>Sheet1!$B$3:$B$27</c:f>
              <c:strCache>
                <c:ptCount val="25"/>
                <c:pt idx="0">
                  <c:v>D</c:v>
                </c:pt>
                <c:pt idx="1">
                  <c:v>J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Sheet1!$C$3:$C$27</c:f>
              <c:numCache>
                <c:formatCode>General</c:formatCode>
                <c:ptCount val="25"/>
                <c:pt idx="0">
                  <c:v>15</c:v>
                </c:pt>
                <c:pt idx="1">
                  <c:v>10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  <c:pt idx="5">
                  <c:v>78</c:v>
                </c:pt>
                <c:pt idx="6">
                  <c:v>79</c:v>
                </c:pt>
                <c:pt idx="7">
                  <c:v>83</c:v>
                </c:pt>
                <c:pt idx="8">
                  <c:v>93</c:v>
                </c:pt>
                <c:pt idx="9">
                  <c:v>81</c:v>
                </c:pt>
                <c:pt idx="10">
                  <c:v>93</c:v>
                </c:pt>
                <c:pt idx="11">
                  <c:v>86</c:v>
                </c:pt>
                <c:pt idx="12">
                  <c:v>79</c:v>
                </c:pt>
                <c:pt idx="13">
                  <c:v>0</c:v>
                </c:pt>
                <c:pt idx="14">
                  <c:v>7</c:v>
                </c:pt>
                <c:pt idx="15">
                  <c:v>0</c:v>
                </c:pt>
                <c:pt idx="16">
                  <c:v>0</c:v>
                </c:pt>
                <c:pt idx="17">
                  <c:v>76</c:v>
                </c:pt>
                <c:pt idx="18">
                  <c:v>97</c:v>
                </c:pt>
                <c:pt idx="19">
                  <c:v>0</c:v>
                </c:pt>
                <c:pt idx="20">
                  <c:v>76</c:v>
                </c:pt>
                <c:pt idx="21">
                  <c:v>86</c:v>
                </c:pt>
                <c:pt idx="22">
                  <c:v>89</c:v>
                </c:pt>
                <c:pt idx="23">
                  <c:v>93</c:v>
                </c:pt>
                <c:pt idx="24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RODENT</c:v>
                </c:pt>
              </c:strCache>
            </c:strRef>
          </c:tx>
          <c:marker>
            <c:symbol val="none"/>
          </c:marker>
          <c:cat>
            <c:strRef>
              <c:f>Sheet1!$B$3:$B$27</c:f>
              <c:strCache>
                <c:ptCount val="25"/>
                <c:pt idx="0">
                  <c:v>D</c:v>
                </c:pt>
                <c:pt idx="1">
                  <c:v>J</c:v>
                </c:pt>
                <c:pt idx="2">
                  <c:v>F</c:v>
                </c:pt>
                <c:pt idx="3">
                  <c:v>M</c:v>
                </c:pt>
                <c:pt idx="4">
                  <c:v>A</c:v>
                </c:pt>
                <c:pt idx="5">
                  <c:v>M</c:v>
                </c:pt>
                <c:pt idx="6">
                  <c:v>J</c:v>
                </c:pt>
                <c:pt idx="7">
                  <c:v>J</c:v>
                </c:pt>
                <c:pt idx="8">
                  <c:v>A</c:v>
                </c:pt>
                <c:pt idx="9">
                  <c:v>S</c:v>
                </c:pt>
                <c:pt idx="10">
                  <c:v>O</c:v>
                </c:pt>
                <c:pt idx="11">
                  <c:v>N</c:v>
                </c:pt>
                <c:pt idx="12">
                  <c:v>D</c:v>
                </c:pt>
                <c:pt idx="13">
                  <c:v>J</c:v>
                </c:pt>
                <c:pt idx="14">
                  <c:v>F</c:v>
                </c:pt>
                <c:pt idx="15">
                  <c:v>M</c:v>
                </c:pt>
                <c:pt idx="16">
                  <c:v>A</c:v>
                </c:pt>
                <c:pt idx="17">
                  <c:v>M</c:v>
                </c:pt>
                <c:pt idx="18">
                  <c:v>J</c:v>
                </c:pt>
                <c:pt idx="19">
                  <c:v>J</c:v>
                </c:pt>
                <c:pt idx="20">
                  <c:v>A</c:v>
                </c:pt>
                <c:pt idx="21">
                  <c:v>S</c:v>
                </c:pt>
                <c:pt idx="22">
                  <c:v>O</c:v>
                </c:pt>
                <c:pt idx="23">
                  <c:v>N</c:v>
                </c:pt>
                <c:pt idx="24">
                  <c:v>D</c:v>
                </c:pt>
              </c:strCache>
            </c:strRef>
          </c:cat>
          <c:val>
            <c:numRef>
              <c:f>Sheet1!$D$3:$D$27</c:f>
              <c:numCache>
                <c:formatCode>General</c:formatCode>
                <c:ptCount val="25"/>
                <c:pt idx="0">
                  <c:v>76</c:v>
                </c:pt>
                <c:pt idx="1">
                  <c:v>83</c:v>
                </c:pt>
                <c:pt idx="2">
                  <c:v>96</c:v>
                </c:pt>
                <c:pt idx="3">
                  <c:v>93</c:v>
                </c:pt>
                <c:pt idx="4">
                  <c:v>80</c:v>
                </c:pt>
                <c:pt idx="5">
                  <c:v>52</c:v>
                </c:pt>
                <c:pt idx="6">
                  <c:v>29</c:v>
                </c:pt>
                <c:pt idx="7">
                  <c:v>21</c:v>
                </c:pt>
                <c:pt idx="8">
                  <c:v>17</c:v>
                </c:pt>
                <c:pt idx="9">
                  <c:v>13</c:v>
                </c:pt>
                <c:pt idx="10">
                  <c:v>4</c:v>
                </c:pt>
                <c:pt idx="11">
                  <c:v>21</c:v>
                </c:pt>
                <c:pt idx="12">
                  <c:v>25</c:v>
                </c:pt>
                <c:pt idx="13">
                  <c:v>61</c:v>
                </c:pt>
                <c:pt idx="14">
                  <c:v>80</c:v>
                </c:pt>
                <c:pt idx="15">
                  <c:v>56</c:v>
                </c:pt>
                <c:pt idx="16">
                  <c:v>77</c:v>
                </c:pt>
                <c:pt idx="17">
                  <c:v>45</c:v>
                </c:pt>
                <c:pt idx="18">
                  <c:v>23</c:v>
                </c:pt>
                <c:pt idx="19">
                  <c:v>34</c:v>
                </c:pt>
                <c:pt idx="20">
                  <c:v>28</c:v>
                </c:pt>
                <c:pt idx="21">
                  <c:v>38</c:v>
                </c:pt>
                <c:pt idx="22">
                  <c:v>21</c:v>
                </c:pt>
                <c:pt idx="23">
                  <c:v>43</c:v>
                </c:pt>
                <c:pt idx="24">
                  <c:v>48</c:v>
                </c:pt>
              </c:numCache>
            </c:numRef>
          </c:val>
        </c:ser>
        <c:marker val="1"/>
        <c:axId val="51563136"/>
        <c:axId val="51573120"/>
      </c:lineChart>
      <c:catAx>
        <c:axId val="51563136"/>
        <c:scaling>
          <c:orientation val="minMax"/>
        </c:scaling>
        <c:axPos val="b"/>
        <c:tickLblPos val="nextTo"/>
        <c:crossAx val="51573120"/>
        <c:crosses val="autoZero"/>
        <c:auto val="1"/>
        <c:lblAlgn val="ctr"/>
        <c:lblOffset val="100"/>
      </c:catAx>
      <c:valAx>
        <c:axId val="5157312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Scats</a:t>
                </a:r>
              </a:p>
            </c:rich>
          </c:tx>
          <c:layout/>
        </c:title>
        <c:numFmt formatCode="General" sourceLinked="1"/>
        <c:tickLblPos val="nextTo"/>
        <c:crossAx val="515631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Sheet1!$I$93</c:f>
              <c:strCache>
                <c:ptCount val="1"/>
                <c:pt idx="0">
                  <c:v>Total Mean % Scats</c:v>
                </c:pt>
              </c:strCache>
            </c:strRef>
          </c:tx>
          <c:cat>
            <c:strRef>
              <c:f>Sheet1!$H$94:$H$99</c:f>
              <c:strCache>
                <c:ptCount val="6"/>
                <c:pt idx="0">
                  <c:v>Feral Hog</c:v>
                </c:pt>
                <c:pt idx="1">
                  <c:v>Raccoon</c:v>
                </c:pt>
                <c:pt idx="2">
                  <c:v>Reptiles</c:v>
                </c:pt>
                <c:pt idx="3">
                  <c:v>Skunk</c:v>
                </c:pt>
                <c:pt idx="4">
                  <c:v>Badger</c:v>
                </c:pt>
                <c:pt idx="5">
                  <c:v>Quail</c:v>
                </c:pt>
              </c:strCache>
            </c:strRef>
          </c:cat>
          <c:val>
            <c:numRef>
              <c:f>Sheet1!$I$94:$I$99</c:f>
              <c:numCache>
                <c:formatCode>General</c:formatCode>
                <c:ptCount val="6"/>
                <c:pt idx="0">
                  <c:v>8.25</c:v>
                </c:pt>
                <c:pt idx="1">
                  <c:v>2.5</c:v>
                </c:pt>
                <c:pt idx="2">
                  <c:v>1.07</c:v>
                </c:pt>
                <c:pt idx="3">
                  <c:v>0.79</c:v>
                </c:pt>
                <c:pt idx="4">
                  <c:v>0.66000000000000114</c:v>
                </c:pt>
                <c:pt idx="5">
                  <c:v>0.15000000000000022</c:v>
                </c:pt>
              </c:numCache>
            </c:numRef>
          </c:val>
        </c:ser>
        <c:axId val="47338624"/>
        <c:axId val="47340160"/>
      </c:barChart>
      <c:catAx>
        <c:axId val="47338624"/>
        <c:scaling>
          <c:orientation val="minMax"/>
        </c:scaling>
        <c:axPos val="l"/>
        <c:tickLblPos val="nextTo"/>
        <c:crossAx val="47340160"/>
        <c:crosses val="autoZero"/>
        <c:auto val="1"/>
        <c:lblAlgn val="ctr"/>
        <c:lblOffset val="100"/>
      </c:catAx>
      <c:valAx>
        <c:axId val="47340160"/>
        <c:scaling>
          <c:orientation val="minMax"/>
          <c:max val="1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Percent of Scats 12/2008 to 12/2010</a:t>
                </a:r>
              </a:p>
            </c:rich>
          </c:tx>
          <c:layout/>
        </c:title>
        <c:numFmt formatCode="General" sourceLinked="1"/>
        <c:tickLblPos val="nextTo"/>
        <c:crossAx val="47338624"/>
        <c:crosses val="autoZero"/>
        <c:crossBetween val="between"/>
      </c:valAx>
    </c:plotArea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1055069991251095"/>
          <c:y val="0.88425910507410144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Sheet1!$F$93</c:f>
              <c:strCache>
                <c:ptCount val="1"/>
                <c:pt idx="0">
                  <c:v>Total Mean Percent Volume</c:v>
                </c:pt>
              </c:strCache>
            </c:strRef>
          </c:tx>
          <c:dPt>
            <c:idx val="4"/>
            <c:spPr>
              <a:solidFill>
                <a:srgbClr val="0099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Sheet1!$E$94:$E$98</c:f>
              <c:strCache>
                <c:ptCount val="5"/>
                <c:pt idx="0">
                  <c:v>Rodents</c:v>
                </c:pt>
                <c:pt idx="1">
                  <c:v>Mesquite Pods</c:v>
                </c:pt>
                <c:pt idx="2">
                  <c:v>Leporids</c:v>
                </c:pt>
                <c:pt idx="3">
                  <c:v>Juniper Berries</c:v>
                </c:pt>
                <c:pt idx="4">
                  <c:v>Opuntia Fruit</c:v>
                </c:pt>
              </c:strCache>
            </c:strRef>
          </c:cat>
          <c:val>
            <c:numRef>
              <c:f>Sheet1!$F$94:$F$98</c:f>
              <c:numCache>
                <c:formatCode>General</c:formatCode>
                <c:ptCount val="5"/>
                <c:pt idx="0">
                  <c:v>24.5</c:v>
                </c:pt>
                <c:pt idx="1">
                  <c:v>15.6</c:v>
                </c:pt>
                <c:pt idx="2">
                  <c:v>10.5</c:v>
                </c:pt>
                <c:pt idx="3">
                  <c:v>10.200000000000001</c:v>
                </c:pt>
                <c:pt idx="4">
                  <c:v>8.2000000000000011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l">
              <a:defRPr/>
            </a:pPr>
            <a:r>
              <a:rPr lang="en-US"/>
              <a:t>Total Mean Percent of Scats</a:t>
            </a:r>
          </a:p>
        </c:rich>
      </c:tx>
      <c:layout>
        <c:manualLayout>
          <c:xMode val="edge"/>
          <c:yMode val="edge"/>
          <c:x val="7.8972222222222332E-2"/>
          <c:y val="0.8842591484575065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Sheet1!$C$93</c:f>
              <c:strCache>
                <c:ptCount val="1"/>
                <c:pt idx="0">
                  <c:v>Total Mean % Scats</c:v>
                </c:pt>
              </c:strCache>
            </c:strRef>
          </c:tx>
          <c:dPt>
            <c:idx val="4"/>
            <c:spPr>
              <a:solidFill>
                <a:srgbClr val="0099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inEnd"/>
            <c:showVal val="1"/>
            <c:showLeaderLines val="1"/>
          </c:dLbls>
          <c:cat>
            <c:strRef>
              <c:f>Sheet1!$B$94:$B$98</c:f>
              <c:strCache>
                <c:ptCount val="5"/>
                <c:pt idx="0">
                  <c:v>Rodents</c:v>
                </c:pt>
                <c:pt idx="1">
                  <c:v>Opuntia Fruit</c:v>
                </c:pt>
                <c:pt idx="2">
                  <c:v>Insects</c:v>
                </c:pt>
                <c:pt idx="3">
                  <c:v>Grass</c:v>
                </c:pt>
                <c:pt idx="4">
                  <c:v>Feral Hog</c:v>
                </c:pt>
              </c:strCache>
            </c:strRef>
          </c:cat>
          <c:val>
            <c:numRef>
              <c:f>Sheet1!$C$94:$C$98</c:f>
              <c:numCache>
                <c:formatCode>General</c:formatCode>
                <c:ptCount val="5"/>
                <c:pt idx="0">
                  <c:v>46.5</c:v>
                </c:pt>
                <c:pt idx="1">
                  <c:v>33</c:v>
                </c:pt>
                <c:pt idx="2">
                  <c:v>15.3</c:v>
                </c:pt>
                <c:pt idx="3">
                  <c:v>9</c:v>
                </c:pt>
                <c:pt idx="4">
                  <c:v>8.25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0.25347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572000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/>
            <a:t>Top</a:t>
          </a:r>
          <a:r>
            <a:rPr lang="en-US" sz="1800" b="1" baseline="0" dirty="0"/>
            <a:t> 5 diet items from </a:t>
          </a:r>
          <a:r>
            <a:rPr lang="en-US" sz="1800" b="1" baseline="0" dirty="0" err="1"/>
            <a:t>Meinzer</a:t>
          </a:r>
          <a:r>
            <a:rPr lang="en-US" sz="1800" b="1" baseline="0" dirty="0"/>
            <a:t> et al. 1975 </a:t>
          </a:r>
        </a:p>
        <a:p xmlns:a="http://schemas.openxmlformats.org/drawingml/2006/main">
          <a:pPr algn="ctr"/>
          <a:r>
            <a:rPr lang="en-US" sz="1800" b="1" baseline="0" dirty="0"/>
            <a:t>06/1971 - 05/1973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0.01818</cdr:x>
      <cdr:y>0.13469</cdr:y>
    </cdr:from>
    <cdr:to>
      <cdr:x>0.36364</cdr:x>
      <cdr:y>0.28876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200" y="609600"/>
          <a:ext cx="1447800" cy="697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/>
            <a:t>223 Scats Analyzed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2.15137E-7</cdr:y>
    </cdr:from>
    <cdr:to>
      <cdr:x>1</cdr:x>
      <cdr:y>0.27083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"/>
          <a:ext cx="3962400" cy="1258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Top</a:t>
          </a:r>
          <a:r>
            <a:rPr lang="en-US" sz="1800" b="1" baseline="0" dirty="0"/>
            <a:t> 5 diet items </a:t>
          </a:r>
          <a:r>
            <a:rPr lang="en-US" sz="1800" b="1" dirty="0" smtClean="0"/>
            <a:t>from</a:t>
          </a:r>
          <a:r>
            <a:rPr lang="en-US" sz="1800" b="1" baseline="0" dirty="0" smtClean="0"/>
            <a:t> </a:t>
          </a:r>
          <a:r>
            <a:rPr lang="en-US" sz="1800" b="1" baseline="0" dirty="0"/>
            <a:t>RPQRR </a:t>
          </a:r>
        </a:p>
        <a:p xmlns:a="http://schemas.openxmlformats.org/drawingml/2006/main">
          <a:pPr algn="ctr"/>
          <a:r>
            <a:rPr lang="en-US" sz="1800" b="1" baseline="0" dirty="0"/>
            <a:t>12/2008 - 12/2010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0.01818</cdr:x>
      <cdr:y>0.13115</cdr:y>
    </cdr:from>
    <cdr:to>
      <cdr:x>0.34545</cdr:x>
      <cdr:y>0.28616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" y="609600"/>
          <a:ext cx="1371600" cy="720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720 Scats Analyzed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0.00533</cdr:x>
      <cdr:y>0.00778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5D3F-B685-4AD7-ACF7-A84992093979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311650"/>
            <a:ext cx="5661025" cy="408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1B2CA-26DB-425E-B260-B5BEB9CB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B2CA-26DB-425E-B260-B5BEB9CB95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E976-4F06-4505-BD86-EF0575ED18B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9C96-FA3D-4D3E-BAB1-31AFEF51B6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Coyote Diet on the Rolling Plains Quail Research Ranch, Texas.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Mark A. </a:t>
            </a:r>
            <a:r>
              <a:rPr lang="en-US" dirty="0" smtClean="0">
                <a:solidFill>
                  <a:schemeClr val="tx1"/>
                </a:solidFill>
              </a:rPr>
              <a:t>Tysonᵃ</a:t>
            </a:r>
            <a:r>
              <a:rPr lang="en-US" dirty="0">
                <a:solidFill>
                  <a:schemeClr val="tx1"/>
                </a:solidFill>
              </a:rPr>
              <a:t>, Dale Rollinsᵇ, Warren B. Ballardᵃ, Philip Gipsonᵃ, and Lloyd </a:t>
            </a:r>
            <a:r>
              <a:rPr lang="en-US" dirty="0" smtClean="0">
                <a:solidFill>
                  <a:schemeClr val="tx1"/>
                </a:solidFill>
              </a:rPr>
              <a:t>LaCosteᶜ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6868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ᵃDepartment of Natural Resources Management, Texas Tech University, Lubbock, Texas 79409, USA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ᵇTexas AgriLife Research, San Angelo, Texas 76903, USA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ᶜRolling Plains Quail Research Ranch, Roby, Texas 79543, USA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Wyman </a:t>
            </a:r>
            <a:r>
              <a:rPr lang="en-US" dirty="0" err="1" smtClean="0">
                <a:solidFill>
                  <a:schemeClr val="bg1"/>
                </a:solidFill>
              </a:rPr>
              <a:t>Meinzer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Prickly pear (</a:t>
            </a:r>
            <a:r>
              <a:rPr lang="en-US" dirty="0" err="1" smtClean="0"/>
              <a:t>Opuntia</a:t>
            </a:r>
            <a:r>
              <a:rPr lang="en-US" dirty="0" smtClean="0"/>
              <a:t> spp.) is abundant on most sites.</a:t>
            </a:r>
          </a:p>
          <a:p>
            <a:pPr>
              <a:buNone/>
            </a:pPr>
            <a:r>
              <a:rPr lang="en-US" dirty="0" smtClean="0"/>
              <a:t>	Common trees and mast-producing shrubs include:</a:t>
            </a:r>
          </a:p>
          <a:p>
            <a:pPr>
              <a:buNone/>
            </a:pPr>
            <a:r>
              <a:rPr lang="en-US" dirty="0" smtClean="0"/>
              <a:t>	Mesquite, </a:t>
            </a:r>
            <a:r>
              <a:rPr lang="en-US" dirty="0" err="1" smtClean="0"/>
              <a:t>Netleaf</a:t>
            </a:r>
            <a:r>
              <a:rPr lang="en-US" dirty="0" smtClean="0"/>
              <a:t> hackberry, </a:t>
            </a:r>
            <a:r>
              <a:rPr lang="en-US" dirty="0" err="1" smtClean="0"/>
              <a:t>Littleleaf</a:t>
            </a:r>
            <a:r>
              <a:rPr lang="en-US" dirty="0" smtClean="0"/>
              <a:t> sumac,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Lotebush</a:t>
            </a:r>
            <a:r>
              <a:rPr lang="en-US" dirty="0" smtClean="0"/>
              <a:t>, Wolfberry, </a:t>
            </a:r>
            <a:r>
              <a:rPr lang="en-US" dirty="0" err="1" smtClean="0"/>
              <a:t>Chittam</a:t>
            </a:r>
            <a:r>
              <a:rPr lang="en-US" dirty="0" smtClean="0"/>
              <a:t> , </a:t>
            </a:r>
            <a:r>
              <a:rPr lang="en-US" dirty="0" err="1" smtClean="0"/>
              <a:t>Catclaws</a:t>
            </a:r>
            <a:r>
              <a:rPr lang="en-US" dirty="0" smtClean="0"/>
              <a:t> , and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Agarito</a:t>
            </a:r>
            <a:r>
              <a:rPr lang="en-US" dirty="0" smtClean="0"/>
              <a:t> . 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30 year rainfall average for Fisher County, Texas is 61.5 cm</a:t>
            </a:r>
          </a:p>
          <a:p>
            <a:pPr>
              <a:buNone/>
            </a:pPr>
            <a:r>
              <a:rPr lang="en-US" dirty="0" smtClean="0"/>
              <a:t>RPQRR rainfall:</a:t>
            </a:r>
          </a:p>
          <a:p>
            <a:pPr>
              <a:buNone/>
            </a:pPr>
            <a:r>
              <a:rPr lang="en-US" dirty="0" smtClean="0"/>
              <a:t>	2009: 57.5 cm </a:t>
            </a:r>
          </a:p>
          <a:p>
            <a:pPr>
              <a:buNone/>
            </a:pPr>
            <a:r>
              <a:rPr lang="en-US" dirty="0" smtClean="0"/>
              <a:t>	2010: 64.2 cm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4" descr="P10803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0386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5334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Mark Tyson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30 scats were collected monthly from December 2008 to December 2010 (N=720).</a:t>
            </a:r>
          </a:p>
          <a:p>
            <a:pPr>
              <a:buNone/>
            </a:pPr>
            <a:r>
              <a:rPr lang="en-US" dirty="0" smtClean="0"/>
              <a:t>	Scats were collected along 2, 18-km transects which represented each of the habitat types occurring on the ranch.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oyoteRpqrr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54102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RPQRR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Followed general washing methodology reported  by Johnson and Hansen (1979) with some modifications.</a:t>
            </a:r>
          </a:p>
          <a:p>
            <a:pPr>
              <a:buNone/>
            </a:pPr>
            <a:r>
              <a:rPr lang="en-US" dirty="0" smtClean="0"/>
              <a:t>	Food items identified macroscopically and microscopically. </a:t>
            </a:r>
          </a:p>
          <a:p>
            <a:pPr>
              <a:buNone/>
            </a:pPr>
            <a:r>
              <a:rPr lang="en-US" dirty="0" smtClean="0"/>
              <a:t>	A collection of reference materials was used to identify food remains in each scat.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Quail Abundance on RPQRR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Quail Abundance on RPQRR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6019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2008-2009-------------------------------------------2010-----------------------------------------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019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2008-2009-------------------------------------------2010-----------------------------------------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943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2008-2009-</a:t>
            </a:r>
            <a:r>
              <a:rPr lang="en-US" sz="2000" b="1" dirty="0" smtClean="0"/>
              <a:t>----------------------------</a:t>
            </a:r>
            <a:r>
              <a:rPr lang="en-US" b="1" dirty="0" smtClean="0"/>
              <a:t>2010--------------------------------------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% of scats containing: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7772400" cy="528955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45920"/>
                <a:gridCol w="1859280"/>
                <a:gridCol w="1828800"/>
                <a:gridCol w="1676400"/>
                <a:gridCol w="762000"/>
              </a:tblGrid>
              <a:tr h="832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Food Items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12/2008-2009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Rank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Rodents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47.0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46.0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46.5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Opuntia</a:t>
                      </a:r>
                      <a:r>
                        <a:rPr lang="en-US" sz="1800" b="1" u="none" strike="noStrike" dirty="0"/>
                        <a:t> Fruit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35.0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30.0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33.0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Insects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7.2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23.4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15.3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Grass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10.0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8.0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9.0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Feral Hog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7.0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9.5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8.2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Mesquite Pods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14.0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2.0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8.0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Lotebush</a:t>
                      </a:r>
                      <a:r>
                        <a:rPr lang="en-US" sz="1800" b="1" u="none" strike="noStrike" dirty="0"/>
                        <a:t> Berries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15.0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7.5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Deer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7.0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6.5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6.8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9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Other Birds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5.6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 3.6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  4.6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  <p:sp>
        <p:nvSpPr>
          <p:cNvPr id="5177" name="TextBox 1"/>
          <p:cNvSpPr txBox="1">
            <a:spLocks noChangeArrowheads="1"/>
          </p:cNvSpPr>
          <p:nvPr/>
        </p:nvSpPr>
        <p:spPr bwMode="auto">
          <a:xfrm>
            <a:off x="3505200" y="129540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YEAR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19400" y="1757363"/>
            <a:ext cx="2438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67600" y="1828800"/>
            <a:ext cx="762000" cy="48006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2362200"/>
            <a:ext cx="7696200" cy="381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2743200"/>
            <a:ext cx="7696200" cy="381000"/>
          </a:xfrm>
          <a:prstGeom prst="rect">
            <a:avLst/>
          </a:prstGeom>
          <a:solidFill>
            <a:srgbClr val="0099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4724400"/>
            <a:ext cx="7696200" cy="381000"/>
          </a:xfrm>
          <a:prstGeom prst="rect">
            <a:avLst/>
          </a:prstGeom>
          <a:solidFill>
            <a:srgbClr val="0099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5257800"/>
            <a:ext cx="7696200" cy="381000"/>
          </a:xfrm>
          <a:prstGeom prst="rect">
            <a:avLst/>
          </a:prstGeom>
          <a:solidFill>
            <a:srgbClr val="0099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4343400"/>
            <a:ext cx="7696200" cy="3048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5791200"/>
            <a:ext cx="7696200" cy="3048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Rolling Plains Quail Research Ranch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To sustain Texas’ wild quail hunting heritage for this and future generations.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RPQRRLogoRGBNoWebAddr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19950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33400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45920"/>
                <a:gridCol w="1706880"/>
                <a:gridCol w="1905000"/>
                <a:gridCol w="1905000"/>
                <a:gridCol w="1066800"/>
              </a:tblGrid>
              <a:tr h="1037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Food Items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12/2008-2009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Rank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Leporids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4.2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3.0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3.6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Raccoon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3.0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2.5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Chittam</a:t>
                      </a:r>
                      <a:r>
                        <a:rPr lang="en-US" sz="1800" b="1" u="none" strike="noStrike" dirty="0"/>
                        <a:t> Berries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2.5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Reptiles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1.1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Skunk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0.5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Badger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Juniper </a:t>
                      </a:r>
                      <a:r>
                        <a:rPr lang="en-US" sz="1800" b="1" u="none" strike="noStrike" dirty="0"/>
                        <a:t>Berries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Hackberry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Bird Eggs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Acacia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Quail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210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82296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11" name="Picture 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95400"/>
            <a:ext cx="11890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819400" y="1757363"/>
            <a:ext cx="2133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2286000"/>
            <a:ext cx="8153400" cy="381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Coyote Consumption of Quail and its </a:t>
            </a:r>
            <a:br>
              <a:rPr lang="en-US" dirty="0" smtClean="0"/>
            </a:br>
            <a:r>
              <a:rPr lang="en-US" dirty="0" smtClean="0"/>
              <a:t>Predators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47244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953000" y="1447800"/>
          <a:ext cx="396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This research suggests that having a diversity of native fruits available on the landscape  serves as a buffer species, which can be important in the survival of quail.</a:t>
            </a:r>
          </a:p>
          <a:p>
            <a:pPr>
              <a:buNone/>
            </a:pPr>
            <a:r>
              <a:rPr lang="en-US" dirty="0" smtClean="0"/>
              <a:t>	During our study coyotes consumed more predators of quail than quail themselves.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Land managers must consider the Hippocratic Oath: “First do no harm”.</a:t>
            </a:r>
          </a:p>
          <a:p>
            <a:pPr>
              <a:buNone/>
            </a:pPr>
            <a:r>
              <a:rPr lang="en-US" dirty="0" smtClean="0"/>
              <a:t>	Managers must evaluate the relationship between coyotes and quail on their property to determine if coyote control is warranted.</a:t>
            </a:r>
          </a:p>
          <a:p>
            <a:pPr>
              <a:buNone/>
            </a:pPr>
            <a:r>
              <a:rPr lang="en-US" dirty="0" smtClean="0"/>
              <a:t>	Based on our results, coyotes not only preyed on </a:t>
            </a:r>
            <a:r>
              <a:rPr lang="en-US" dirty="0" err="1" smtClean="0"/>
              <a:t>mesopredators</a:t>
            </a:r>
            <a:r>
              <a:rPr lang="en-US" dirty="0" smtClean="0"/>
              <a:t> but also on rodents and other species which may have competed with quail for resources.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Our results suggest that mast plays an important role in the diets of coyotes.</a:t>
            </a:r>
          </a:p>
          <a:p>
            <a:pPr>
              <a:buNone/>
            </a:pPr>
            <a:r>
              <a:rPr lang="en-US" dirty="0" smtClean="0"/>
              <a:t>	  </a:t>
            </a:r>
          </a:p>
          <a:p>
            <a:pPr>
              <a:buNone/>
            </a:pPr>
            <a:r>
              <a:rPr lang="en-US" dirty="0" smtClean="0"/>
              <a:t>	Species diversity of mast-producing shrubs should be maintained during brush control; land managers should be concerned about the importance of these plants to both coyotes and quail.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Rolling Plains Quail Research Ranch</a:t>
            </a:r>
          </a:p>
          <a:p>
            <a:pPr>
              <a:buNone/>
            </a:pPr>
            <a:r>
              <a:rPr lang="en-US" dirty="0" smtClean="0"/>
              <a:t>	Texas Tech University</a:t>
            </a:r>
          </a:p>
          <a:p>
            <a:pPr>
              <a:buNone/>
            </a:pPr>
            <a:r>
              <a:rPr lang="en-US" dirty="0" smtClean="0"/>
              <a:t>	Museum of Texas Tech University – Natural Science Research Laboratory</a:t>
            </a:r>
          </a:p>
          <a:p>
            <a:pPr>
              <a:buNone/>
            </a:pPr>
            <a:r>
              <a:rPr lang="en-US" dirty="0" smtClean="0"/>
              <a:t>	Staff at RPQRR</a:t>
            </a:r>
          </a:p>
          <a:p>
            <a:pPr>
              <a:buNone/>
            </a:pPr>
            <a:r>
              <a:rPr lang="en-US" dirty="0" smtClean="0"/>
              <a:t>	Mark Peyton and Wyman </a:t>
            </a:r>
            <a:r>
              <a:rPr lang="en-US" dirty="0" err="1" smtClean="0"/>
              <a:t>Meinzer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RPQRRLogoRGBNoWebAddr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9530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tu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953000"/>
            <a:ext cx="1177834" cy="1676400"/>
          </a:xfrm>
          <a:prstGeom prst="rect">
            <a:avLst/>
          </a:prstGeom>
        </p:spPr>
      </p:pic>
      <p:pic>
        <p:nvPicPr>
          <p:cNvPr id="8" name="Picture 7" descr="ttumuse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953000"/>
            <a:ext cx="115252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	Henke, S. E. 2002. Coyotes: friend or foe of northern 	bobwhite in southern Texas. Pages 50-67 in S. J. 	</a:t>
            </a:r>
            <a:r>
              <a:rPr lang="en-US" sz="2600" dirty="0" err="1" smtClean="0"/>
              <a:t>DeMaso</a:t>
            </a:r>
            <a:r>
              <a:rPr lang="en-US" sz="2600" dirty="0" smtClean="0"/>
              <a:t>, W. P. </a:t>
            </a:r>
            <a:r>
              <a:rPr lang="en-US" sz="2600" dirty="0" err="1" smtClean="0"/>
              <a:t>Kuvlesky</a:t>
            </a:r>
            <a:r>
              <a:rPr lang="en-US" sz="2600" dirty="0" smtClean="0"/>
              <a:t>, Jr., F. Hernandez, and M. E. 	Berger, eds. Quail V: Proceedings of the Fifth 	National Quail Symposium. Texas Parks and Wildlife</a:t>
            </a:r>
          </a:p>
          <a:p>
            <a:pPr>
              <a:buNone/>
            </a:pPr>
            <a:r>
              <a:rPr lang="en-US" sz="2600" dirty="0" smtClean="0"/>
              <a:t>		Department, Austin, Texas.</a:t>
            </a:r>
          </a:p>
          <a:p>
            <a:pPr>
              <a:buNone/>
            </a:pPr>
            <a:r>
              <a:rPr lang="en-US" sz="2600" dirty="0" smtClean="0"/>
              <a:t>	Johnson, M. K., and R. M. Hansen. 1979. Estimating 	coyote food intake from undigested residues in scats.</a:t>
            </a:r>
          </a:p>
          <a:p>
            <a:pPr>
              <a:buNone/>
            </a:pPr>
            <a:r>
              <a:rPr lang="en-US" sz="2600" dirty="0" smtClean="0"/>
              <a:t>		American Midland Naturalist 102:363-367.</a:t>
            </a:r>
          </a:p>
          <a:p>
            <a:pPr>
              <a:buNone/>
            </a:pPr>
            <a:r>
              <a:rPr lang="en-US" sz="2600" dirty="0" smtClean="0"/>
              <a:t>	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	 Lehmann, V. W. 1946. Bobwhite quail reproduction 	in 	southwestern Texas. Journal of Wildlife 	Management. 10:111-123.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Meinzer</a:t>
            </a:r>
            <a:r>
              <a:rPr lang="en-US" sz="2600" dirty="0" smtClean="0"/>
              <a:t>, W. P., D. N. </a:t>
            </a:r>
            <a:r>
              <a:rPr lang="en-US" sz="2600" dirty="0" err="1" smtClean="0"/>
              <a:t>Ueckert</a:t>
            </a:r>
            <a:r>
              <a:rPr lang="en-US" sz="2600" dirty="0" smtClean="0"/>
              <a:t>, and J. T. Flinders. 	1975. </a:t>
            </a:r>
            <a:r>
              <a:rPr lang="en-US" sz="2600" dirty="0" err="1" smtClean="0"/>
              <a:t>Foodniche</a:t>
            </a:r>
            <a:r>
              <a:rPr lang="en-US" sz="2600" dirty="0" smtClean="0"/>
              <a:t> of coyotes in the Rolling Plains 	of Texas. Journal of Range Management 28:22-27</a:t>
            </a:r>
          </a:p>
          <a:p>
            <a:pPr>
              <a:buNone/>
            </a:pPr>
            <a:r>
              <a:rPr lang="en-US" sz="2600" dirty="0" smtClean="0"/>
              <a:t>	Rader, M. J., T. W. </a:t>
            </a:r>
            <a:r>
              <a:rPr lang="en-US" sz="2600" dirty="0" err="1" smtClean="0"/>
              <a:t>Teinert</a:t>
            </a:r>
            <a:r>
              <a:rPr lang="en-US" sz="2600" dirty="0" smtClean="0"/>
              <a:t>, L. A. Brennan, F. Hernandez,</a:t>
            </a:r>
          </a:p>
          <a:p>
            <a:pPr>
              <a:buNone/>
            </a:pPr>
            <a:r>
              <a:rPr lang="en-US" sz="2600" dirty="0" smtClean="0"/>
              <a:t>		N. J. </a:t>
            </a:r>
            <a:r>
              <a:rPr lang="en-US" sz="2600" dirty="0" err="1" smtClean="0"/>
              <a:t>Silvy</a:t>
            </a:r>
            <a:r>
              <a:rPr lang="en-US" sz="2600" dirty="0" smtClean="0"/>
              <a:t>, and X. B. Wu. 2007. Identifying predators 	and nest fates of bobwhites in southern Texas. 	Journal of Wildlife Management 71:1626-1630.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7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Wyman </a:t>
            </a:r>
            <a:r>
              <a:rPr lang="en-US" dirty="0" err="1" smtClean="0">
                <a:solidFill>
                  <a:schemeClr val="bg1"/>
                </a:solidFill>
              </a:rPr>
              <a:t>Meinzer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Coyotes: Friend or Foe to Quail?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Our study area is specifically managed for quail.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“Everything points to quail” – Dr. Dale Rollins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Coyotes are often targeted for control.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	How does quail-focused management  influence coyote (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i="1" dirty="0" err="1" smtClean="0"/>
              <a:t>latrans</a:t>
            </a:r>
            <a:r>
              <a:rPr lang="en-US" dirty="0" smtClean="0"/>
              <a:t>) predation   (+/-) on northern bobwhites </a:t>
            </a:r>
            <a:r>
              <a:rPr lang="en-US" i="1" dirty="0" smtClean="0"/>
              <a:t>(</a:t>
            </a:r>
            <a:r>
              <a:rPr lang="en-US" i="1" dirty="0" err="1" smtClean="0"/>
              <a:t>Colinus</a:t>
            </a:r>
            <a:r>
              <a:rPr lang="en-US" i="1" dirty="0" smtClean="0"/>
              <a:t> </a:t>
            </a:r>
            <a:r>
              <a:rPr lang="en-US" i="1" dirty="0" err="1" smtClean="0"/>
              <a:t>virginianus</a:t>
            </a:r>
            <a:r>
              <a:rPr lang="en-US" dirty="0" smtClean="0"/>
              <a:t>)</a:t>
            </a:r>
            <a:r>
              <a:rPr lang="en-US" i="1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Coyotes and Quail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Previous coyote diet research suggests that predation of northern bobwhites by coyotes tends to be an opportunistic event 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Coyote Diet Research in the Rolling Plains of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Foodniche</a:t>
            </a:r>
            <a:r>
              <a:rPr lang="en-US" u="sng" dirty="0" smtClean="0"/>
              <a:t> of Coyotes in the Rolling Plains of Texas</a:t>
            </a:r>
            <a:r>
              <a:rPr lang="en-US" dirty="0" smtClean="0"/>
              <a:t>.  By </a:t>
            </a:r>
            <a:r>
              <a:rPr lang="en-US" dirty="0" err="1" smtClean="0"/>
              <a:t>Meinzer</a:t>
            </a:r>
            <a:r>
              <a:rPr lang="en-US" dirty="0" smtClean="0"/>
              <a:t> et al.1975.</a:t>
            </a:r>
          </a:p>
          <a:p>
            <a:pPr>
              <a:buNone/>
            </a:pPr>
            <a:r>
              <a:rPr lang="en-US" dirty="0" smtClean="0"/>
              <a:t>	Researched coyote diets on native rangelands primarily used for cattle production.</a:t>
            </a:r>
          </a:p>
          <a:p>
            <a:pPr>
              <a:buNone/>
            </a:pPr>
            <a:r>
              <a:rPr lang="en-US" dirty="0" smtClean="0"/>
              <a:t>	Quail was a minor food item ranking 15</a:t>
            </a:r>
            <a:r>
              <a:rPr lang="en-US" baseline="30000" dirty="0" smtClean="0"/>
              <a:t>th</a:t>
            </a:r>
            <a:r>
              <a:rPr lang="en-US" dirty="0" smtClean="0"/>
              <a:t> out of 17 food items reported.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Coyote Diet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“Northern bobwhite appear to be an incidental prey item for coyotes in southern Texas.” (Henke, 2002)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12 of 407 coyote stomachs collected from 1994 to 1997, contained the remains of northern bobwhite or their eggs.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Coyotes and Quail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An exception to this is Lehmann (1946).</a:t>
            </a:r>
          </a:p>
          <a:p>
            <a:pPr>
              <a:buNone/>
            </a:pPr>
            <a:r>
              <a:rPr lang="en-US" dirty="0" smtClean="0"/>
              <a:t>	He reported that coyotes destroyed 80 of 189 (42%) bobwhite nests between 1942 and 1943.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Rader et al (2007) monitored the nests of 43 </a:t>
            </a:r>
            <a:r>
              <a:rPr lang="en-US" dirty="0" err="1" smtClean="0"/>
              <a:t>radiomarked</a:t>
            </a:r>
            <a:r>
              <a:rPr lang="en-US" dirty="0" smtClean="0"/>
              <a:t> bobwhites using 24-hr infrared video surveillance. Coyotes destroyed 11 of 43 nests (32%).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Document the seasonal and annual diets of coyotes on the Rolling Plains Quail Research Ranch (RPQRR) in order to provide data concerning coyote predation on quail and other species.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Rolling Plains Quail Research Ranch consists of 1,902 ha in Fisher County Texas.</a:t>
            </a:r>
          </a:p>
          <a:p>
            <a:pPr>
              <a:buNone/>
            </a:pPr>
            <a:r>
              <a:rPr lang="en-US" dirty="0" smtClean="0"/>
              <a:t>	Mesquite-dominated grasslands consisting of mid- and short- grass species 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10803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267200" cy="4038600"/>
          </a:xfrm>
        </p:spPr>
      </p:pic>
      <p:sp>
        <p:nvSpPr>
          <p:cNvPr id="6" name="TextBox 5"/>
          <p:cNvSpPr txBox="1"/>
          <p:nvPr/>
        </p:nvSpPr>
        <p:spPr>
          <a:xfrm>
            <a:off x="4572000" y="52578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Mark Tyson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E047E5-4654-4321-AA89-AB8FA834B8A4}"/>
</file>

<file path=customXml/itemProps2.xml><?xml version="1.0" encoding="utf-8"?>
<ds:datastoreItem xmlns:ds="http://schemas.openxmlformats.org/officeDocument/2006/customXml" ds:itemID="{8D29892F-D203-4331-BED9-85BCD64542A8}"/>
</file>

<file path=customXml/itemProps3.xml><?xml version="1.0" encoding="utf-8"?>
<ds:datastoreItem xmlns:ds="http://schemas.openxmlformats.org/officeDocument/2006/customXml" ds:itemID="{66BA14EA-1992-4D66-8B3A-2A6FA5B1B6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433</Words>
  <Application>Microsoft Office PowerPoint</Application>
  <PresentationFormat>On-screen Show (4:3)</PresentationFormat>
  <Paragraphs>271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Coyote Diet on the Rolling Plains Quail Research Ranch, Texas.</vt:lpstr>
      <vt:lpstr>Rolling Plains Quail Research Ranch Mission</vt:lpstr>
      <vt:lpstr>Coyotes: Friend or Foe to Quail?</vt:lpstr>
      <vt:lpstr>Coyotes and Quail</vt:lpstr>
      <vt:lpstr>Previous Coyote Diet Research in the Rolling Plains of Texas</vt:lpstr>
      <vt:lpstr>Previous Coyote Diet Research </vt:lpstr>
      <vt:lpstr>Coyotes and Quail</vt:lpstr>
      <vt:lpstr>Objective</vt:lpstr>
      <vt:lpstr>Study Area</vt:lpstr>
      <vt:lpstr>Study Area</vt:lpstr>
      <vt:lpstr>Study Area</vt:lpstr>
      <vt:lpstr>Methods</vt:lpstr>
      <vt:lpstr>Methods</vt:lpstr>
      <vt:lpstr>Quail Abundance on RPQRR</vt:lpstr>
      <vt:lpstr>Quail Abundance on RPQRR</vt:lpstr>
      <vt:lpstr>Results </vt:lpstr>
      <vt:lpstr>Results</vt:lpstr>
      <vt:lpstr>Results</vt:lpstr>
      <vt:lpstr>% of scats containing:</vt:lpstr>
      <vt:lpstr>Slide 20</vt:lpstr>
      <vt:lpstr>Coyote Consumption of Quail and its  Predators</vt:lpstr>
      <vt:lpstr>Comparison of Results</vt:lpstr>
      <vt:lpstr>Conclusions</vt:lpstr>
      <vt:lpstr>Management Implications</vt:lpstr>
      <vt:lpstr>Management Implications</vt:lpstr>
      <vt:lpstr>Acknowledgments</vt:lpstr>
      <vt:lpstr>Literature Cited</vt:lpstr>
      <vt:lpstr>Literature Cited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Barrett</cp:lastModifiedBy>
  <cp:revision>182</cp:revision>
  <dcterms:created xsi:type="dcterms:W3CDTF">2011-11-09T21:45:47Z</dcterms:created>
  <dcterms:modified xsi:type="dcterms:W3CDTF">2012-01-11T14:16:05Z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