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7" r:id="rId4"/>
    <p:sldId id="273" r:id="rId5"/>
    <p:sldId id="298" r:id="rId6"/>
    <p:sldId id="293" r:id="rId7"/>
    <p:sldId id="296" r:id="rId8"/>
    <p:sldId id="258" r:id="rId9"/>
    <p:sldId id="271" r:id="rId10"/>
    <p:sldId id="292" r:id="rId11"/>
    <p:sldId id="291" r:id="rId12"/>
    <p:sldId id="280" r:id="rId13"/>
    <p:sldId id="294" r:id="rId14"/>
    <p:sldId id="295" r:id="rId15"/>
    <p:sldId id="265" r:id="rId16"/>
    <p:sldId id="268" r:id="rId17"/>
    <p:sldId id="287" r:id="rId18"/>
    <p:sldId id="269" r:id="rId19"/>
    <p:sldId id="285" r:id="rId20"/>
    <p:sldId id="270" r:id="rId21"/>
    <p:sldId id="262" r:id="rId22"/>
    <p:sldId id="299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9" autoAdjust="0"/>
    <p:restoredTop sz="92667" autoAdjust="0"/>
  </p:normalViewPr>
  <p:slideViewPr>
    <p:cSldViewPr>
      <p:cViewPr varScale="1">
        <p:scale>
          <a:sx n="46" d="100"/>
          <a:sy n="46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6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esentations\Quail%20VII\EyesQVI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Distribution of </a:t>
            </a:r>
            <a:r>
              <a:rPr lang="en-US" i="1" dirty="0"/>
              <a:t>Oxyspirura petrowi</a:t>
            </a:r>
          </a:p>
        </c:rich>
      </c:tx>
      <c:layout>
        <c:manualLayout>
          <c:xMode val="edge"/>
          <c:yMode val="edge"/>
          <c:x val="0.2116857956314781"/>
          <c:y val="3.72967519685039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00033364473504"/>
          <c:y val="0.11062111900646604"/>
          <c:w val="0.8568027937185827"/>
          <c:h val="0.76834098862642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2007-2008</c:v>
                </c:pt>
              </c:strCache>
            </c:strRef>
          </c:tx>
          <c:invertIfNegative val="0"/>
          <c:cat>
            <c:strRef>
              <c:f>Sheet3!$B$3:$B$12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&gt;10</c:v>
                </c:pt>
              </c:strCache>
            </c:strRef>
          </c:cat>
          <c:val>
            <c:numRef>
              <c:f>Sheet3!$C$3:$C$12</c:f>
              <c:numCache>
                <c:formatCode>0%</c:formatCode>
                <c:ptCount val="10"/>
                <c:pt idx="0">
                  <c:v>0</c:v>
                </c:pt>
                <c:pt idx="1">
                  <c:v>0.21052631578947412</c:v>
                </c:pt>
                <c:pt idx="2">
                  <c:v>0.15789473684210625</c:v>
                </c:pt>
                <c:pt idx="3">
                  <c:v>0.105263157894737</c:v>
                </c:pt>
                <c:pt idx="4">
                  <c:v>0.21052631578947412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0.105263157894737</c:v>
                </c:pt>
                <c:pt idx="9">
                  <c:v>0.21052631578947412</c:v>
                </c:pt>
              </c:numCache>
            </c:numRef>
          </c:val>
        </c:ser>
        <c:ser>
          <c:idx val="1"/>
          <c:order val="1"/>
          <c:tx>
            <c:strRef>
              <c:f>Sheet3!$D$2</c:f>
              <c:strCache>
                <c:ptCount val="1"/>
                <c:pt idx="0">
                  <c:v>2009-2010</c:v>
                </c:pt>
              </c:strCache>
            </c:strRef>
          </c:tx>
          <c:invertIfNegative val="0"/>
          <c:cat>
            <c:strRef>
              <c:f>Sheet3!$B$3:$B$12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&gt;10</c:v>
                </c:pt>
              </c:strCache>
            </c:strRef>
          </c:cat>
          <c:val>
            <c:numRef>
              <c:f>Sheet3!$D$3:$D$12</c:f>
              <c:numCache>
                <c:formatCode>0%</c:formatCode>
                <c:ptCount val="10"/>
                <c:pt idx="0">
                  <c:v>0.11111111111111108</c:v>
                </c:pt>
                <c:pt idx="1">
                  <c:v>0.24074074074074112</c:v>
                </c:pt>
                <c:pt idx="2">
                  <c:v>0.14814814814814811</c:v>
                </c:pt>
                <c:pt idx="3">
                  <c:v>1.8518518518518521E-2</c:v>
                </c:pt>
                <c:pt idx="4">
                  <c:v>0.12962962962962882</c:v>
                </c:pt>
                <c:pt idx="5">
                  <c:v>0.11111111111111108</c:v>
                </c:pt>
                <c:pt idx="6">
                  <c:v>7.4074074074074112E-2</c:v>
                </c:pt>
                <c:pt idx="7">
                  <c:v>1.8518518518518521E-2</c:v>
                </c:pt>
                <c:pt idx="8">
                  <c:v>5.5555555555555483E-2</c:v>
                </c:pt>
                <c:pt idx="9">
                  <c:v>9.2592592592593045E-2</c:v>
                </c:pt>
              </c:numCache>
            </c:numRef>
          </c:val>
        </c:ser>
        <c:ser>
          <c:idx val="2"/>
          <c:order val="2"/>
          <c:tx>
            <c:strRef>
              <c:f>Sheet3!$E$2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bg1">
                <a:lumMod val="75000"/>
                <a:lumOff val="25000"/>
              </a:schemeClr>
            </a:solidFill>
          </c:spPr>
          <c:invertIfNegative val="0"/>
          <c:cat>
            <c:strRef>
              <c:f>Sheet3!$B$3:$B$12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&gt;10</c:v>
                </c:pt>
              </c:strCache>
            </c:strRef>
          </c:cat>
          <c:val>
            <c:numRef>
              <c:f>Sheet3!$E$3:$E$12</c:f>
              <c:numCache>
                <c:formatCode>0%</c:formatCode>
                <c:ptCount val="10"/>
                <c:pt idx="0">
                  <c:v>0.26923076923076922</c:v>
                </c:pt>
                <c:pt idx="1">
                  <c:v>7.6923076923077024E-2</c:v>
                </c:pt>
                <c:pt idx="2">
                  <c:v>7.6923076923077024E-2</c:v>
                </c:pt>
                <c:pt idx="3">
                  <c:v>0.11538461538461604</c:v>
                </c:pt>
                <c:pt idx="4">
                  <c:v>7.6923076923077024E-2</c:v>
                </c:pt>
                <c:pt idx="5">
                  <c:v>7.6923076923077024E-2</c:v>
                </c:pt>
                <c:pt idx="6">
                  <c:v>3.8461538461538498E-2</c:v>
                </c:pt>
                <c:pt idx="7">
                  <c:v>3.8461538461538498E-2</c:v>
                </c:pt>
                <c:pt idx="8">
                  <c:v>0</c:v>
                </c:pt>
                <c:pt idx="9">
                  <c:v>0.23076923076923125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29984"/>
        <c:axId val="91531904"/>
      </c:barChart>
      <c:catAx>
        <c:axId val="9152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</a:t>
                </a:r>
                <a:r>
                  <a:rPr lang="en-US" i="1" dirty="0"/>
                  <a:t>O. petrowi</a:t>
                </a:r>
              </a:p>
            </c:rich>
          </c:tx>
          <c:overlay val="0"/>
        </c:title>
        <c:majorTickMark val="none"/>
        <c:minorTickMark val="none"/>
        <c:tickLblPos val="nextTo"/>
        <c:crossAx val="91531904"/>
        <c:crosses val="autoZero"/>
        <c:auto val="1"/>
        <c:lblAlgn val="ctr"/>
        <c:lblOffset val="100"/>
        <c:noMultiLvlLbl val="0"/>
      </c:catAx>
      <c:valAx>
        <c:axId val="915319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Percentage of bobwhites infected</a:t>
                </a:r>
              </a:p>
            </c:rich>
          </c:tx>
          <c:layout>
            <c:manualLayout>
              <c:xMode val="edge"/>
              <c:yMode val="edge"/>
              <c:x val="1.0821655767605314E-2"/>
              <c:y val="0.16936482939632519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9152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0468111589167"/>
          <c:y val="0.21949955188528325"/>
          <c:w val="0.172830812385565"/>
          <c:h val="0.158826099481468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65103-42B3-4790-9A1D-327D339679C4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82E6-0049-4FE1-B857-848A85BB31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3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6D806-285F-487B-9820-FC08EEBE0E4E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0851A-369F-4F4B-94DC-B0966E4F74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8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0851A-369F-4F4B-94DC-B0966E4F74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0851A-369F-4F4B-94DC-B0966E4F74B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0851A-369F-4F4B-94DC-B0966E4F74B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0851A-369F-4F4B-94DC-B0966E4F74B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0851A-369F-4F4B-94DC-B0966E4F74B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0851A-369F-4F4B-94DC-B0966E4F74B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0851A-369F-4F4B-94DC-B0966E4F74B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82E1-029C-4133-961D-5DBBCEC56B9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BF12-4C73-46CC-B2F0-341CA777DA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pload.wikimedia.org\wikipedia\commons\4\47\Map_of_Texas_highlighting_Fisher_County.sv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61950"/>
            <a:ext cx="9144000" cy="2000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Three-year study on the parasitic eyeworm in northern bobwhites from the Rolling Plains of Texas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334000"/>
            <a:ext cx="9144000" cy="99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Stacie M. Villarreal </a:t>
            </a:r>
          </a:p>
          <a:p>
            <a:pPr>
              <a:buNone/>
            </a:pP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Caesar Kleberg Wildlife Research Institute, Texas A&amp;M University-Kingsville</a:t>
            </a:r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 descr="E:\Documents\Pictures\Nic Quail Pics\quai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21" y="2514600"/>
            <a:ext cx="315495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543800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Hunter donated</a:t>
            </a:r>
          </a:p>
          <a:p>
            <a:r>
              <a:rPr lang="en-US" sz="2400" dirty="0" smtClean="0"/>
              <a:t>Quail sex and age identified in field</a:t>
            </a:r>
          </a:p>
          <a:p>
            <a:r>
              <a:rPr lang="en-US" sz="2400" dirty="0" smtClean="0"/>
              <a:t>Carcasses were frozen until necropsy</a:t>
            </a:r>
          </a:p>
          <a:p>
            <a:r>
              <a:rPr lang="en-US" sz="2400" dirty="0" smtClean="0"/>
              <a:t>Head removed</a:t>
            </a:r>
          </a:p>
          <a:p>
            <a:pPr lvl="1"/>
            <a:r>
              <a:rPr lang="en-US" sz="2000" dirty="0" smtClean="0"/>
              <a:t>Eyes examined, nictitating membrane, and around the eye cavity</a:t>
            </a:r>
          </a:p>
          <a:p>
            <a:r>
              <a:rPr lang="en-US" sz="2400" dirty="0" smtClean="0"/>
              <a:t>Fixed in glacial acetic acid</a:t>
            </a:r>
          </a:p>
          <a:p>
            <a:r>
              <a:rPr lang="en-US" sz="2400" dirty="0" smtClean="0"/>
              <a:t>Stored in 70% ethanol and 8% glycerin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91200" y="-76200"/>
            <a:ext cx="3276600" cy="2617333"/>
            <a:chOff x="45129" y="1281950"/>
            <a:chExt cx="3460071" cy="2691621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9" y="1378518"/>
              <a:ext cx="3460071" cy="2595053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 rot="1898464">
              <a:off x="2472951" y="1281950"/>
              <a:ext cx="479711" cy="84867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2672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2007-2008 (</a:t>
            </a:r>
            <a:r>
              <a:rPr lang="en-US" sz="2600" i="1" dirty="0" err="1" smtClean="0">
                <a:solidFill>
                  <a:srgbClr val="FFFF00"/>
                </a:solidFill>
                <a:cs typeface="Times New Roman" pitchFamily="18" charset="0"/>
              </a:rPr>
              <a:t>n</a:t>
            </a:r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 = 33)</a:t>
            </a:r>
          </a:p>
          <a:p>
            <a:pPr lvl="1"/>
            <a:r>
              <a:rPr lang="en-US" sz="2200" dirty="0" smtClean="0">
                <a:cs typeface="Times New Roman" pitchFamily="18" charset="0"/>
              </a:rPr>
              <a:t>9 adult males, 11 adult females, 5 juvenile males, and 8 juvenile females</a:t>
            </a:r>
          </a:p>
          <a:p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2009-2010 (</a:t>
            </a:r>
            <a:r>
              <a:rPr lang="en-US" sz="2600" i="1" dirty="0" err="1" smtClean="0">
                <a:solidFill>
                  <a:srgbClr val="FFFF00"/>
                </a:solidFill>
                <a:cs typeface="Times New Roman" pitchFamily="18" charset="0"/>
              </a:rPr>
              <a:t>n</a:t>
            </a:r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 = 86)</a:t>
            </a:r>
          </a:p>
          <a:p>
            <a:pPr lvl="1"/>
            <a:r>
              <a:rPr lang="en-US" sz="2200" dirty="0" smtClean="0">
                <a:cs typeface="Times New Roman" pitchFamily="18" charset="0"/>
              </a:rPr>
              <a:t>28 adult males, 18 adult females, 17 juvenile males, and 23 juvenile females</a:t>
            </a:r>
          </a:p>
          <a:p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2010-2011 (</a:t>
            </a:r>
            <a:r>
              <a:rPr lang="en-US" sz="2600" i="1" dirty="0" err="1" smtClean="0">
                <a:solidFill>
                  <a:srgbClr val="FFFF00"/>
                </a:solidFill>
                <a:cs typeface="Times New Roman" pitchFamily="18" charset="0"/>
              </a:rPr>
              <a:t>n</a:t>
            </a:r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 = 54)</a:t>
            </a:r>
          </a:p>
          <a:p>
            <a:pPr lvl="1"/>
            <a:r>
              <a:rPr lang="en-US" sz="2200" dirty="0" smtClean="0">
                <a:cs typeface="Times New Roman" pitchFamily="18" charset="0"/>
              </a:rPr>
              <a:t>17 adult males, 4 adult females, 18 juvenile males, and 15 juvenile females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\Pictures\O. petrowi\P30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99" y="152399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13360"/>
            <a:ext cx="7772400" cy="146304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 descr="D:\Documents\Pictures\O. petrowi\P3090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990600"/>
            <a:ext cx="5410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57%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Prevalence 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2800" dirty="0" smtClean="0"/>
              <a:t>Intensity </a:t>
            </a:r>
          </a:p>
          <a:p>
            <a:endParaRPr lang="en-US" sz="1400" dirty="0" smtClean="0"/>
          </a:p>
          <a:p>
            <a:r>
              <a:rPr lang="en-US" sz="2800" dirty="0" smtClean="0"/>
              <a:t>Median: 4		Range: 1-40</a:t>
            </a:r>
          </a:p>
          <a:p>
            <a:endParaRPr lang="en-US" sz="14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Mean: 6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FFFF00"/>
                </a:solidFill>
              </a:rPr>
              <a:t>Total: 596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    Abundance</a:t>
            </a:r>
          </a:p>
          <a:p>
            <a:r>
              <a:rPr lang="en-US" sz="2800" dirty="0" smtClean="0"/>
              <a:t>Median: 1		</a:t>
            </a:r>
            <a:r>
              <a:rPr lang="en-US" sz="2800" dirty="0" smtClean="0">
                <a:solidFill>
                  <a:srgbClr val="FFFF00"/>
                </a:solidFill>
              </a:rPr>
              <a:t>Mean: 3.4</a:t>
            </a: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Range: 0-40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02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2209799"/>
          <a:ext cx="8839199" cy="3657601"/>
        </p:xfrm>
        <a:graphic>
          <a:graphicData uri="http://schemas.openxmlformats.org/drawingml/2006/table">
            <a:tbl>
              <a:tblPr/>
              <a:tblGrid>
                <a:gridCol w="3352799"/>
                <a:gridCol w="1371600"/>
                <a:gridCol w="1371600"/>
                <a:gridCol w="1371600"/>
                <a:gridCol w="1371600"/>
              </a:tblGrid>
              <a:tr h="914401">
                <a:tc gridSpan="5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Prevalence,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Intensity, and Abundance of </a:t>
                      </a:r>
                      <a:r>
                        <a:rPr lang="en-US" sz="2000" b="0" i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Oxyspirura petrowi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by northern bobwhite age and sex from the Rolling Plains of Texas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Host Age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Host Sex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Adult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Juvenile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Number of Host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Prevalence No. Infected (%)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57 (67%)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42 (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48%)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53 (56%)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46 (58%)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Intensity</a:t>
                      </a:r>
                      <a:r>
                        <a:rPr lang="en-US" sz="2000" b="0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̅x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± SD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6.9 ± 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4.8 ± 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5.8 ± 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6.3 ± 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Abundance  ̅x ± SD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4.6 ± 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2.3 ± 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3.3 ± 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3.7 ± 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2362200"/>
          <a:ext cx="8686800" cy="3200400"/>
        </p:xfrm>
        <a:graphic>
          <a:graphicData uri="http://schemas.openxmlformats.org/drawingml/2006/table">
            <a:tbl>
              <a:tblPr/>
              <a:tblGrid>
                <a:gridCol w="3733800"/>
                <a:gridCol w="1651000"/>
                <a:gridCol w="1651000"/>
                <a:gridCol w="1651000"/>
              </a:tblGrid>
              <a:tr h="19050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Prevalence,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Intensity, and Abundance of </a:t>
                      </a:r>
                      <a:r>
                        <a:rPr lang="en-US" sz="2000" b="0" i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Oxyspirura petro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en-US" sz="2000" b="0" i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northern bobwhites by collection year from the Rolling Plains of Texas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2007-2008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2009-2010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2010-2011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Number of Host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Prevalence No. Infected (%)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 (58%)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 (63%)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(48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Intensity</a:t>
                      </a:r>
                      <a:r>
                        <a:rPr lang="en-US" sz="2000" b="0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̅x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± SD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8.3 ± 10.1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5.0 ± 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6.5 ± 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Abundance  ̅x ± SD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4.8 ± 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3.1 ± 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3.1 ± 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0"/>
          <a:ext cx="8991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6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" y="2388851"/>
          <a:ext cx="8877300" cy="2186154"/>
        </p:xfrm>
        <a:graphic>
          <a:graphicData uri="http://schemas.openxmlformats.org/drawingml/2006/table">
            <a:tbl>
              <a:tblPr/>
              <a:tblGrid>
                <a:gridCol w="2959100"/>
                <a:gridCol w="2959100"/>
                <a:gridCol w="2959100"/>
              </a:tblGrid>
              <a:tr h="952145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P-values </a:t>
                      </a:r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from </a:t>
                      </a:r>
                      <a:r>
                        <a:rPr lang="en-US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Chi–square </a:t>
                      </a:r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comparisons for prevalence values of </a:t>
                      </a:r>
                      <a:r>
                        <a:rPr lang="en-US" sz="23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Oxyspirura petrowi</a:t>
                      </a:r>
                      <a:r>
                        <a:rPr lang="en-US" sz="2300" b="0" i="1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from </a:t>
                      </a:r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northern </a:t>
                      </a:r>
                      <a:r>
                        <a:rPr lang="en-US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bobwhites</a:t>
                      </a:r>
                      <a:r>
                        <a:rPr lang="en-US" sz="23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in the Rolling Plains of Texas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Age</a:t>
                      </a:r>
                    </a:p>
                  </a:txBody>
                  <a:tcPr marL="6441" marR="6441" marT="64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Sex</a:t>
                      </a:r>
                    </a:p>
                  </a:txBody>
                  <a:tcPr marL="6441" marR="6441" marT="64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Year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441" marR="6441" marT="644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0.0158 ↑A</a:t>
                      </a:r>
                      <a:endParaRPr lang="en-US" sz="24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441" marR="6441" marT="64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0.8070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441" marR="6441" marT="64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0.2337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441" marR="6441" marT="644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0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A = adult,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↑ = higher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441" marR="6441" marT="64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41" marR="6441" marT="6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41" marR="6441" marT="644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7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94026"/>
              </p:ext>
            </p:extLst>
          </p:nvPr>
        </p:nvGraphicFramePr>
        <p:xfrm>
          <a:off x="152400" y="2531696"/>
          <a:ext cx="8839200" cy="2180787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772746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P-values </a:t>
                      </a:r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from ANOVA comparisons for ranked </a:t>
                      </a:r>
                      <a:r>
                        <a:rPr lang="en-US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values of </a:t>
                      </a:r>
                      <a:r>
                        <a:rPr lang="en-US" sz="23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Oxyspirura petrowi</a:t>
                      </a:r>
                      <a:r>
                        <a:rPr lang="en-US" sz="2300" b="0" i="1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from </a:t>
                      </a:r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northern </a:t>
                      </a:r>
                      <a:r>
                        <a:rPr lang="en-US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bobwhites in the Rolling Plains</a:t>
                      </a:r>
                      <a:r>
                        <a:rPr lang="en-US" sz="23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of Texas</a:t>
                      </a:r>
                      <a:r>
                        <a:rPr lang="en-US" sz="2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655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Model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Age</a:t>
                      </a: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Sex</a:t>
                      </a: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Year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Intensity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0.3485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0.0849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0.8044</a:t>
                      </a: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0.5795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Abundance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0.0291</a:t>
                      </a:r>
                      <a:endParaRPr lang="en-US" sz="24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0.0050</a:t>
                      </a:r>
                      <a:endParaRPr lang="en-US" sz="24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0.5483</a:t>
                      </a: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0.5131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689" marR="4689" marT="46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2150"/>
            <a:ext cx="7756263" cy="105425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620000" cy="365760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Highest recorded number (40) of eyeworms in a host individual</a:t>
            </a:r>
          </a:p>
          <a:p>
            <a:pPr lvl="1"/>
            <a:r>
              <a:rPr lang="en-US" sz="2800" dirty="0" smtClean="0"/>
              <a:t>Average 6 eyeworms per infected bird</a:t>
            </a:r>
          </a:p>
          <a:p>
            <a:pPr lvl="1"/>
            <a:r>
              <a:rPr lang="en-US" sz="2800" dirty="0" smtClean="0"/>
              <a:t>Average 3.4 eyeworms per all birds</a:t>
            </a:r>
          </a:p>
          <a:p>
            <a:pPr lvl="1"/>
            <a:r>
              <a:rPr lang="en-US" sz="2800" dirty="0" smtClean="0"/>
              <a:t>McClure </a:t>
            </a:r>
            <a:r>
              <a:rPr lang="en-US" sz="1600" dirty="0" smtClean="0"/>
              <a:t>(1949)</a:t>
            </a:r>
            <a:r>
              <a:rPr lang="en-US" sz="2800" dirty="0" smtClean="0"/>
              <a:t> found 2 eyeworms in ring-necked pheasants in February 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495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8001000" cy="3733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Prevalence &amp; mean abundance were higher in adults </a:t>
            </a:r>
          </a:p>
          <a:p>
            <a:r>
              <a:rPr lang="en-US" sz="2800" dirty="0" smtClean="0"/>
              <a:t>Prevalence &amp; mean abundance were not significantly different for host sex or hunting season</a:t>
            </a:r>
          </a:p>
          <a:p>
            <a:r>
              <a:rPr lang="en-US" sz="2800" dirty="0" smtClean="0"/>
              <a:t>Exposure probabilities to infected intermediate host are similar between sex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8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434" y="622150"/>
            <a:ext cx="7756263" cy="1054250"/>
          </a:xfrm>
        </p:spPr>
        <p:txBody>
          <a:bodyPr/>
          <a:lstStyle/>
          <a:p>
            <a:r>
              <a:rPr lang="en-US" dirty="0" smtClean="0"/>
              <a:t>Co-authors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64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Alan M. Fedynich¹</a:t>
            </a:r>
          </a:p>
          <a:p>
            <a:r>
              <a:rPr lang="en-US" sz="2800" dirty="0" smtClean="0">
                <a:cs typeface="Times New Roman" pitchFamily="18" charset="0"/>
              </a:rPr>
              <a:t>Leonard A. Brennan¹</a:t>
            </a:r>
          </a:p>
          <a:p>
            <a:r>
              <a:rPr lang="en-US" sz="2800" dirty="0" smtClean="0">
                <a:cs typeface="Times New Roman" pitchFamily="18" charset="0"/>
              </a:rPr>
              <a:t>Dale Rollins² 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800" i="1" dirty="0" smtClean="0">
                <a:cs typeface="Times New Roman" pitchFamily="18" charset="0"/>
              </a:rPr>
              <a:t>¹Caesar Kleberg Wildlife Research Institute, Texas A&amp;M University-Kingsville, Kingsville, TX </a:t>
            </a:r>
          </a:p>
          <a:p>
            <a:r>
              <a:rPr lang="en-US" sz="2800" i="1" dirty="0" smtClean="0">
                <a:cs typeface="Times New Roman" pitchFamily="18" charset="0"/>
              </a:rPr>
              <a:t>²Texas </a:t>
            </a:r>
            <a:r>
              <a:rPr lang="en-US" sz="2800" i="1" dirty="0">
                <a:cs typeface="Times New Roman" pitchFamily="18" charset="0"/>
              </a:rPr>
              <a:t>AgriLIFE Research, Rolling Plains Quail Research Ranch, San Angelo, </a:t>
            </a:r>
            <a:r>
              <a:rPr lang="en-US" sz="2800" i="1" dirty="0" smtClean="0">
                <a:cs typeface="Times New Roman" pitchFamily="18" charset="0"/>
              </a:rPr>
              <a:t>TX</a:t>
            </a:r>
            <a:endParaRPr lang="en-US" sz="2800" i="1" dirty="0">
              <a:cs typeface="Times New Roman" pitchFamily="18" charset="0"/>
            </a:endParaRPr>
          </a:p>
        </p:txBody>
      </p:sp>
      <p:pic>
        <p:nvPicPr>
          <p:cNvPr id="2050" name="Picture 2" descr="D:\Documents\Pictures\Nic Quail Pics\IMG_28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5" t="39448" r="10930" b="-1"/>
          <a:stretch/>
        </p:blipFill>
        <p:spPr bwMode="auto">
          <a:xfrm>
            <a:off x="5638800" y="1524000"/>
            <a:ext cx="2734340" cy="22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600200"/>
            <a:ext cx="8823960" cy="3931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Provides new </a:t>
            </a:r>
            <a:r>
              <a:rPr lang="en-US" sz="2800" dirty="0"/>
              <a:t>information about </a:t>
            </a:r>
            <a:r>
              <a:rPr lang="en-US" sz="2800" dirty="0" smtClean="0"/>
              <a:t>the distribution patterns of eyeworms</a:t>
            </a:r>
          </a:p>
          <a:p>
            <a:r>
              <a:rPr lang="en-US" sz="2800" dirty="0" smtClean="0"/>
              <a:t>Host sex does not appear to be a major factor in helminth prevalence, abundance, and intensity</a:t>
            </a:r>
          </a:p>
          <a:p>
            <a:r>
              <a:rPr lang="en-US" sz="2800" dirty="0" smtClean="0"/>
              <a:t>Host age was an important factor in influencing prevalence and abundance</a:t>
            </a:r>
          </a:p>
          <a:p>
            <a:r>
              <a:rPr lang="en-US" sz="2800" dirty="0" smtClean="0"/>
              <a:t>Future studies are needed to determine if eyeworms have a negative impact</a:t>
            </a:r>
          </a:p>
        </p:txBody>
      </p:sp>
    </p:spTree>
    <p:extLst>
      <p:ext uri="{BB962C8B-B14F-4D97-AF65-F5344CB8AC3E}">
        <p14:creationId xmlns:p14="http://schemas.microsoft.com/office/powerpoint/2010/main" val="30608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>
            <a:noAutofit/>
          </a:bodyPr>
          <a:lstStyle/>
          <a:p>
            <a:r>
              <a:rPr lang="en-US" dirty="0" smtClean="0"/>
              <a:t>Thank you to the following people who helped…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Rolling Plains Quail Research Ranch</a:t>
            </a:r>
          </a:p>
          <a:p>
            <a:r>
              <a:rPr lang="en-US" dirty="0" smtClean="0">
                <a:cs typeface="Times New Roman" pitchFamily="18" charset="0"/>
              </a:rPr>
              <a:t>Paul Melton</a:t>
            </a:r>
          </a:p>
          <a:p>
            <a:r>
              <a:rPr lang="en-US" dirty="0" smtClean="0">
                <a:cs typeface="Times New Roman" pitchFamily="18" charset="0"/>
              </a:rPr>
              <a:t>Lloyd LaCoste</a:t>
            </a:r>
          </a:p>
          <a:p>
            <a:r>
              <a:rPr lang="en-US" dirty="0" smtClean="0">
                <a:cs typeface="Times New Roman" pitchFamily="18" charset="0"/>
              </a:rPr>
              <a:t>Barrett Koennecke</a:t>
            </a:r>
          </a:p>
          <a:p>
            <a:r>
              <a:rPr lang="en-US" dirty="0" smtClean="0">
                <a:cs typeface="Times New Roman" pitchFamily="18" charset="0"/>
              </a:rPr>
              <a:t>Becki Perkins</a:t>
            </a:r>
          </a:p>
          <a:p>
            <a:r>
              <a:rPr lang="en-US" dirty="0" smtClean="0">
                <a:cs typeface="Times New Roman" pitchFamily="18" charset="0"/>
              </a:rPr>
              <a:t>Britani Lolley</a:t>
            </a:r>
          </a:p>
          <a:p>
            <a:r>
              <a:rPr lang="en-US" dirty="0" smtClean="0">
                <a:cs typeface="Times New Roman" pitchFamily="18" charset="0"/>
              </a:rPr>
              <a:t>Cady Mercer</a:t>
            </a:r>
          </a:p>
          <a:p>
            <a:r>
              <a:rPr lang="en-US" dirty="0" smtClean="0">
                <a:cs typeface="Times New Roman" pitchFamily="18" charset="0"/>
              </a:rPr>
              <a:t>Photos by: Nicholas Villarreal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4" name="Picture 2" descr="H:\Grad_Stuff\RPQRRLogoRGBNoWebAddres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45" y="1600200"/>
            <a:ext cx="165295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Grad_report_orders\CKWRI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352577" cy="13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0"/>
            <a:ext cx="7799294" cy="1066800"/>
          </a:xfrm>
        </p:spPr>
        <p:txBody>
          <a:bodyPr/>
          <a:lstStyle/>
          <a:p>
            <a:r>
              <a:rPr lang="en-US" dirty="0" smtClean="0"/>
              <a:t>Literature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867400"/>
          </a:xfrm>
        </p:spPr>
        <p:txBody>
          <a:bodyPr>
            <a:normAutofit lnSpcReduction="10000"/>
          </a:bodyPr>
          <a:lstStyle/>
          <a:p>
            <a:r>
              <a:rPr lang="en-US" sz="1300" dirty="0" smtClean="0"/>
              <a:t>Brennan, L. A.  2007.  Preface.  Pages xi–xii </a:t>
            </a:r>
            <a:r>
              <a:rPr lang="en-US" sz="1300" i="1" dirty="0" smtClean="0"/>
              <a:t>in</a:t>
            </a:r>
            <a:r>
              <a:rPr lang="en-US" sz="1300" dirty="0" smtClean="0"/>
              <a:t> L. A. Brennan, editor.  Texas quails: Ecology and management, Texas  A&amp;M University Press, College Station, TX.</a:t>
            </a:r>
          </a:p>
          <a:p>
            <a:r>
              <a:rPr lang="en-US" sz="1300" dirty="0" smtClean="0"/>
              <a:t>Cram, E. B., M. F. Jones, and E. A. Allen.  1931.  Internal parasites and parasitic diseases of the bobwhite.  Pages 229–313 </a:t>
            </a:r>
            <a:r>
              <a:rPr lang="en-US" sz="1300" i="1" dirty="0" smtClean="0"/>
              <a:t>in</a:t>
            </a:r>
            <a:r>
              <a:rPr lang="en-US" sz="1300" dirty="0" smtClean="0"/>
              <a:t> H. L. Stoddard, editor.  The bobwhite quail its habits, preservation, and increase.  Charles Scribner’s Sons, New York.</a:t>
            </a:r>
          </a:p>
          <a:p>
            <a:r>
              <a:rPr lang="en-US" sz="1300" dirty="0" err="1" smtClean="0"/>
              <a:t>Dancak</a:t>
            </a:r>
            <a:r>
              <a:rPr lang="en-US" sz="1300" dirty="0" smtClean="0"/>
              <a:t>, K., D. B. Pence, F. A. </a:t>
            </a:r>
            <a:r>
              <a:rPr lang="en-US" sz="1300" dirty="0" err="1" smtClean="0"/>
              <a:t>Stormer</a:t>
            </a:r>
            <a:r>
              <a:rPr lang="en-US" sz="1300" dirty="0" smtClean="0"/>
              <a:t>, and S. L. </a:t>
            </a:r>
            <a:r>
              <a:rPr lang="en-US" sz="1300" dirty="0" err="1" smtClean="0"/>
              <a:t>Beasom</a:t>
            </a:r>
            <a:r>
              <a:rPr lang="en-US" sz="1300" dirty="0" smtClean="0"/>
              <a:t>.  1982.  Helminths of the scaled quail, </a:t>
            </a:r>
            <a:r>
              <a:rPr lang="en-US" sz="1300" i="1" dirty="0" smtClean="0"/>
              <a:t>Callipepla squamata</a:t>
            </a:r>
            <a:r>
              <a:rPr lang="en-US" sz="1300" dirty="0" smtClean="0"/>
              <a:t>, from northwest Texas.  Proceedings of the Helminthological Society of Washington 49: 	144–146.</a:t>
            </a:r>
          </a:p>
          <a:p>
            <a:r>
              <a:rPr lang="en-US" sz="1300" dirty="0" smtClean="0"/>
              <a:t>Fielding, J. W.  1926.  Additional observations on the development of the eye worm of poultry.  Australian Journal of Experimental Biology and Medical Science 5: 1–8.</a:t>
            </a:r>
          </a:p>
          <a:p>
            <a:r>
              <a:rPr lang="en-US" sz="1300" dirty="0" smtClean="0"/>
              <a:t>Jackson, A. S.  1969.  Quail management book for west Texas Rolling Plains.  Texas Parks and Wildlife Department, Austin, Texas, Bulletin No. 48.</a:t>
            </a:r>
          </a:p>
          <a:p>
            <a:r>
              <a:rPr lang="en-US" sz="1300" dirty="0" smtClean="0"/>
              <a:t>McClure, H. E.  1949.  The eyeworm, </a:t>
            </a:r>
            <a:r>
              <a:rPr lang="en-US" sz="1300" i="1" dirty="0" smtClean="0"/>
              <a:t>Oxyspirura petrowi</a:t>
            </a:r>
            <a:r>
              <a:rPr lang="en-US" sz="1300" dirty="0" smtClean="0"/>
              <a:t>, in Nebraska pheasants.  Journal of Wildlife Management 13: 304–308. </a:t>
            </a:r>
          </a:p>
          <a:p>
            <a:r>
              <a:rPr lang="en-US" sz="1300" dirty="0" smtClean="0"/>
              <a:t>Pence, D. B.  1975.  Eyeworms (Nematoda: Thelaziidae) from west Texas quail.  Proceedings of the Helminthological Society of Washington 42: 181–183.</a:t>
            </a:r>
          </a:p>
          <a:p>
            <a:r>
              <a:rPr lang="en-US" sz="1300" dirty="0" smtClean="0"/>
              <a:t>Peterson, M. J.  2007.  Diseases and parasites of Texas quails.  Pages 89–114 </a:t>
            </a:r>
            <a:r>
              <a:rPr lang="en-US" sz="1300" i="1" dirty="0" smtClean="0"/>
              <a:t>in</a:t>
            </a:r>
            <a:r>
              <a:rPr lang="en-US" sz="1300" dirty="0" smtClean="0"/>
              <a:t> L. A. Brennan, editor.  Texas quails: Ecology and management.  Texas A&amp;M University Press, College Station, Texas.</a:t>
            </a:r>
          </a:p>
          <a:p>
            <a:r>
              <a:rPr lang="en-US" sz="1300" dirty="0" smtClean="0"/>
              <a:t>Rollins, D.  2007.  Quails on the Rolling Plains.  Pages 117–141 </a:t>
            </a:r>
            <a:r>
              <a:rPr lang="en-US" sz="1300" i="1" dirty="0" smtClean="0"/>
              <a:t>in</a:t>
            </a:r>
            <a:r>
              <a:rPr lang="en-US" sz="1300" dirty="0" smtClean="0"/>
              <a:t> L. A. Brennan, editor.  Texas quails: Ecology and management.  Texas A&amp;M University Press, College Station, Texas.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05200"/>
            <a:ext cx="9144000" cy="1362075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cs typeface="Times New Roman" pitchFamily="18" charset="0"/>
              </a:rPr>
              <a:t>Questions?</a:t>
            </a:r>
            <a:endParaRPr lang="en-US" sz="80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of project</a:t>
            </a:r>
          </a:p>
          <a:p>
            <a:r>
              <a:rPr lang="en-US" dirty="0" smtClean="0"/>
              <a:t>Background information on parasites</a:t>
            </a:r>
          </a:p>
          <a:p>
            <a:r>
              <a:rPr lang="en-US" dirty="0" smtClean="0"/>
              <a:t>Objective of project</a:t>
            </a:r>
          </a:p>
          <a:p>
            <a:r>
              <a:rPr lang="en-US" dirty="0" smtClean="0"/>
              <a:t>Study area</a:t>
            </a:r>
          </a:p>
          <a:p>
            <a:r>
              <a:rPr lang="en-US" dirty="0" smtClean="0"/>
              <a:t>Methods 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28600"/>
            <a:ext cx="7799294" cy="146124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01000" cy="396240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cs typeface="Times New Roman" pitchFamily="18" charset="0"/>
              </a:rPr>
              <a:t>Quail are enjoyed for hunting and other </a:t>
            </a:r>
            <a:endParaRPr lang="en-US" sz="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    non-hunting recreation</a:t>
            </a:r>
          </a:p>
          <a:p>
            <a:r>
              <a:rPr lang="en-US" sz="2800" dirty="0" smtClean="0">
                <a:cs typeface="Times New Roman" pitchFamily="18" charset="0"/>
              </a:rPr>
              <a:t>Bring in revenue for small towns </a:t>
            </a:r>
            <a:r>
              <a:rPr lang="en-US" sz="2100" dirty="0" smtClean="0">
                <a:cs typeface="Times New Roman" pitchFamily="18" charset="0"/>
              </a:rPr>
              <a:t>(Brennan 2007)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Bobwhites have been declining for several years</a:t>
            </a:r>
          </a:p>
          <a:p>
            <a:r>
              <a:rPr lang="en-US" sz="2800" dirty="0" smtClean="0">
                <a:cs typeface="Times New Roman" pitchFamily="18" charset="0"/>
              </a:rPr>
              <a:t>Some helminths can have negative impacts on bobwhites </a:t>
            </a:r>
            <a:r>
              <a:rPr lang="en-US" sz="2100" dirty="0" smtClean="0">
                <a:cs typeface="Times New Roman" pitchFamily="18" charset="0"/>
              </a:rPr>
              <a:t>(Peterson 2007)</a:t>
            </a:r>
          </a:p>
          <a:p>
            <a:r>
              <a:rPr lang="en-US" sz="2800" dirty="0" smtClean="0">
                <a:cs typeface="Times New Roman" pitchFamily="18" charset="0"/>
              </a:rPr>
              <a:t>Little information on parasites in Rolling Plains or effects on bobwhites </a:t>
            </a:r>
            <a:r>
              <a:rPr lang="en-US" sz="2100" dirty="0" smtClean="0">
                <a:cs typeface="Times New Roman" pitchFamily="18" charset="0"/>
              </a:rPr>
              <a:t>(Jackson 1969)</a:t>
            </a:r>
          </a:p>
          <a:p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Little is known about potential negative effects of eyeworms </a:t>
            </a:r>
          </a:p>
          <a:p>
            <a:pPr lvl="1"/>
            <a:r>
              <a:rPr lang="en-US" dirty="0" smtClean="0"/>
              <a:t>Cause vision problems</a:t>
            </a:r>
          </a:p>
          <a:p>
            <a:pPr lvl="1"/>
            <a:r>
              <a:rPr lang="en-US" dirty="0" smtClean="0"/>
              <a:t>Cause distractions &amp; make quail less attentive to surroundings </a:t>
            </a:r>
          </a:p>
          <a:p>
            <a:pPr lvl="1"/>
            <a:r>
              <a:rPr lang="en-US" dirty="0" smtClean="0"/>
              <a:t>Jackson </a:t>
            </a:r>
            <a:r>
              <a:rPr lang="en-US" sz="1600" dirty="0" smtClean="0"/>
              <a:t>(1969) </a:t>
            </a:r>
            <a:r>
              <a:rPr lang="en-US" dirty="0" smtClean="0"/>
              <a:t>observed bobwhites exhibiting peculiar behavior when dogs</a:t>
            </a:r>
            <a:r>
              <a:rPr lang="en-US" b="1" dirty="0" smtClean="0"/>
              <a:t> </a:t>
            </a:r>
            <a:r>
              <a:rPr lang="en-US" dirty="0" smtClean="0"/>
              <a:t>attempted to flush them (i.e., running)</a:t>
            </a:r>
          </a:p>
          <a:p>
            <a:r>
              <a:rPr lang="en-US" dirty="0" smtClean="0"/>
              <a:t>3 different species of eyeworms found in North America</a:t>
            </a:r>
          </a:p>
          <a:p>
            <a:pPr lvl="1"/>
            <a:r>
              <a:rPr lang="en-US" i="1" dirty="0" smtClean="0"/>
              <a:t>Oxyspirura mansoni</a:t>
            </a:r>
            <a:r>
              <a:rPr lang="en-US" dirty="0" smtClean="0"/>
              <a:t>, domestic birds</a:t>
            </a:r>
          </a:p>
          <a:p>
            <a:pPr lvl="1"/>
            <a:r>
              <a:rPr lang="en-US" i="1" dirty="0" smtClean="0"/>
              <a:t>Oxyspirura </a:t>
            </a:r>
            <a:r>
              <a:rPr lang="en-US" i="1" dirty="0" err="1" smtClean="0"/>
              <a:t>pusillae</a:t>
            </a:r>
            <a:r>
              <a:rPr lang="en-US" dirty="0" smtClean="0"/>
              <a:t>, wild birds</a:t>
            </a: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Oxyspirura petrowi</a:t>
            </a:r>
            <a:r>
              <a:rPr lang="en-US" dirty="0" smtClean="0">
                <a:solidFill>
                  <a:srgbClr val="FFFF00"/>
                </a:solidFill>
              </a:rPr>
              <a:t>, wild birds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381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Found:</a:t>
            </a:r>
          </a:p>
          <a:p>
            <a:pPr lvl="1"/>
            <a:r>
              <a:rPr lang="en-US" sz="2400" dirty="0" smtClean="0"/>
              <a:t>Ruffed grouse, greater prairie chicken, sharp-tailed grouse, and ring-necked pheasant </a:t>
            </a:r>
          </a:p>
          <a:p>
            <a:pPr lvl="1"/>
            <a:r>
              <a:rPr lang="en-US" sz="2400" dirty="0" smtClean="0"/>
              <a:t>Scaled and Montezuma quail in Texas </a:t>
            </a:r>
            <a:r>
              <a:rPr lang="en-US" sz="1600" dirty="0" smtClean="0"/>
              <a:t>(Pence 1975, </a:t>
            </a:r>
            <a:r>
              <a:rPr lang="en-US" sz="1600" dirty="0" err="1" smtClean="0"/>
              <a:t>Dancak</a:t>
            </a:r>
            <a:r>
              <a:rPr lang="en-US" sz="1600" dirty="0" smtClean="0"/>
              <a:t> et al 1982, </a:t>
            </a:r>
            <a:r>
              <a:rPr lang="en-US" sz="1600" dirty="0" err="1" smtClean="0"/>
              <a:t>Landgrebe</a:t>
            </a:r>
            <a:r>
              <a:rPr lang="en-US" sz="1600" dirty="0" smtClean="0"/>
              <a:t> et al. 2007)</a:t>
            </a:r>
          </a:p>
          <a:p>
            <a:r>
              <a:rPr lang="en-US" sz="2800" dirty="0" smtClean="0"/>
              <a:t>Intermediate host</a:t>
            </a:r>
          </a:p>
          <a:p>
            <a:pPr lvl="1"/>
            <a:r>
              <a:rPr lang="en-US" sz="2400" dirty="0" smtClean="0"/>
              <a:t>Cockroaches </a:t>
            </a:r>
            <a:r>
              <a:rPr lang="en-US" sz="1600" dirty="0" smtClean="0"/>
              <a:t>(Fielding 1926)</a:t>
            </a:r>
            <a:r>
              <a:rPr lang="en-US" sz="2600" dirty="0" smtClean="0"/>
              <a:t> </a:t>
            </a:r>
            <a:r>
              <a:rPr lang="en-US" sz="2400" dirty="0" smtClean="0"/>
              <a:t>and/or grasshoppers </a:t>
            </a:r>
            <a:r>
              <a:rPr lang="en-US" sz="1600" dirty="0" smtClean="0"/>
              <a:t>(Cram et al 1931)</a:t>
            </a:r>
          </a:p>
          <a:p>
            <a:pPr lvl="1"/>
            <a:endParaRPr lang="en-US" sz="2400" dirty="0"/>
          </a:p>
        </p:txBody>
      </p:sp>
      <p:pic>
        <p:nvPicPr>
          <p:cNvPr id="4" name="Picture 2" descr="H:\Documents\Pictures\Insects\Clint.Faas.JPG"/>
          <p:cNvPicPr>
            <a:picLocks noChangeAspect="1" noChangeArrowheads="1"/>
          </p:cNvPicPr>
          <p:nvPr/>
        </p:nvPicPr>
        <p:blipFill>
          <a:blip r:embed="rId3" cstate="print"/>
          <a:srcRect t="13643" b="17856"/>
          <a:stretch>
            <a:fillRect/>
          </a:stretch>
        </p:blipFill>
        <p:spPr bwMode="auto">
          <a:xfrm>
            <a:off x="7086600" y="152400"/>
            <a:ext cx="1905000" cy="2048033"/>
          </a:xfrm>
          <a:prstGeom prst="rect">
            <a:avLst/>
          </a:prstGeom>
          <a:noFill/>
        </p:spPr>
      </p:pic>
      <p:pic>
        <p:nvPicPr>
          <p:cNvPr id="5" name="Picture 2" descr="H:\Documents\Pictures\Insects\IMG_3936.JPG"/>
          <p:cNvPicPr>
            <a:picLocks noChangeAspect="1" noChangeArrowheads="1"/>
          </p:cNvPicPr>
          <p:nvPr/>
        </p:nvPicPr>
        <p:blipFill>
          <a:blip r:embed="rId4" cstate="print"/>
          <a:srcRect l="7110" t="17904" r="8661" b="11784"/>
          <a:stretch>
            <a:fillRect/>
          </a:stretch>
        </p:blipFill>
        <p:spPr bwMode="auto">
          <a:xfrm>
            <a:off x="154423" y="5318760"/>
            <a:ext cx="2512577" cy="146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99294" cy="1116106"/>
          </a:xfrm>
        </p:spPr>
        <p:txBody>
          <a:bodyPr/>
          <a:lstStyle/>
          <a:p>
            <a:r>
              <a:rPr lang="en-US" dirty="0" smtClean="0"/>
              <a:t>Background-Life </a:t>
            </a:r>
            <a:r>
              <a:rPr lang="en-US" dirty="0" smtClean="0"/>
              <a:t>Cycle</a:t>
            </a:r>
            <a:endParaRPr lang="en-US" dirty="0"/>
          </a:p>
        </p:txBody>
      </p:sp>
      <p:pic>
        <p:nvPicPr>
          <p:cNvPr id="4" name="Content Placeholder 3" descr="IndirectLife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77343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28600"/>
            <a:ext cx="7799294" cy="1461247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81200"/>
            <a:ext cx="8610600" cy="445725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cs typeface="Times New Roman" pitchFamily="18" charset="0"/>
              </a:rPr>
              <a:t>Assess the prevalence, intensity, and abundance of </a:t>
            </a:r>
            <a:r>
              <a:rPr lang="en-US" sz="2800" i="1" dirty="0" smtClean="0"/>
              <a:t>Oxyspirura petrowi </a:t>
            </a:r>
            <a:r>
              <a:rPr lang="en-US" sz="2800" dirty="0" smtClean="0">
                <a:cs typeface="Times New Roman" pitchFamily="18" charset="0"/>
              </a:rPr>
              <a:t>in northern bobwhites from the Rolling Plains of Texas 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Determine </a:t>
            </a:r>
            <a:r>
              <a:rPr lang="en-US" sz="2800" dirty="0">
                <a:cs typeface="Times New Roman" pitchFamily="18" charset="0"/>
              </a:rPr>
              <a:t>whether </a:t>
            </a:r>
            <a:r>
              <a:rPr lang="en-US" sz="2800" dirty="0" smtClean="0">
                <a:cs typeface="Times New Roman" pitchFamily="18" charset="0"/>
              </a:rPr>
              <a:t>infections vary by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age 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smtClean="0">
                <a:cs typeface="Times New Roman" pitchFamily="18" charset="0"/>
              </a:rPr>
              <a:t>juvenile, adult)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sex </a:t>
            </a:r>
            <a:r>
              <a:rPr lang="en-US" sz="2400" dirty="0">
                <a:cs typeface="Times New Roman" pitchFamily="18" charset="0"/>
              </a:rPr>
              <a:t>(male, </a:t>
            </a:r>
            <a:r>
              <a:rPr lang="en-US" sz="2400" dirty="0" smtClean="0">
                <a:cs typeface="Times New Roman" pitchFamily="18" charset="0"/>
              </a:rPr>
              <a:t>female)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Hunting season (2007-2008, 2009-2010, 2010-2011)</a:t>
            </a:r>
          </a:p>
        </p:txBody>
      </p:sp>
      <p:pic>
        <p:nvPicPr>
          <p:cNvPr id="1027" name="Picture 3" descr="D:\Documents\Pictures\Nic Quail Pics\IMG_28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9" t="18217" r="16175" b="12945"/>
          <a:stretch/>
        </p:blipFill>
        <p:spPr bwMode="auto">
          <a:xfrm>
            <a:off x="6368902" y="0"/>
            <a:ext cx="2775098" cy="199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150"/>
            <a:ext cx="7391400" cy="105425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139953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cs typeface="Times New Roman" pitchFamily="18" charset="0"/>
              </a:rPr>
              <a:t>Location</a:t>
            </a:r>
          </a:p>
          <a:p>
            <a:pPr lvl="1"/>
            <a:r>
              <a:rPr lang="en-US" sz="2600" dirty="0" smtClean="0">
                <a:cs typeface="Times New Roman" pitchFamily="18" charset="0"/>
              </a:rPr>
              <a:t>Rolling Plains Ecoregion</a:t>
            </a:r>
          </a:p>
          <a:p>
            <a:pPr lvl="1"/>
            <a:r>
              <a:rPr lang="en-US" sz="2600" dirty="0" smtClean="0">
                <a:cs typeface="Times New Roman" pitchFamily="18" charset="0"/>
              </a:rPr>
              <a:t>Fisher County, Texas</a:t>
            </a:r>
          </a:p>
          <a:p>
            <a:pPr lvl="1"/>
            <a:r>
              <a:rPr lang="en-US" sz="2600" dirty="0" smtClean="0">
                <a:cs typeface="Times New Roman" pitchFamily="18" charset="0"/>
              </a:rPr>
              <a:t>Roby, Texas</a:t>
            </a:r>
          </a:p>
          <a:p>
            <a:pPr lvl="1"/>
            <a:endParaRPr lang="en-US" sz="26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Rolling </a:t>
            </a:r>
            <a:r>
              <a:rPr lang="en-US" sz="2800" dirty="0">
                <a:cs typeface="Times New Roman" pitchFamily="18" charset="0"/>
              </a:rPr>
              <a:t>Plains Quail </a:t>
            </a:r>
            <a:r>
              <a:rPr lang="en-US" sz="2800" dirty="0" smtClean="0">
                <a:cs typeface="Times New Roman" pitchFamily="18" charset="0"/>
              </a:rPr>
              <a:t>Research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		Ranch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>
                <a:cs typeface="Times New Roman" pitchFamily="18" charset="0"/>
              </a:rPr>
              <a:t>Melton </a:t>
            </a:r>
            <a:r>
              <a:rPr lang="en-US" sz="2800" dirty="0" smtClean="0">
                <a:cs typeface="Times New Roman" pitchFamily="18" charset="0"/>
              </a:rPr>
              <a:t>Ranch</a:t>
            </a:r>
          </a:p>
        </p:txBody>
      </p:sp>
      <p:pic>
        <p:nvPicPr>
          <p:cNvPr id="5" name="Picture 2" descr="C:\Users\Owner\AppData\Local\Microsoft\Windows\Temporary Internet Files\Low\Content.IE5\U8MO6RLY\rpqrr_ma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17321"/>
            <a:ext cx="3021495" cy="36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95800" y="0"/>
            <a:ext cx="3429000" cy="3581400"/>
            <a:chOff x="4495800" y="0"/>
            <a:chExt cx="3429000" cy="3581400"/>
          </a:xfrm>
        </p:grpSpPr>
        <p:pic>
          <p:nvPicPr>
            <p:cNvPr id="14338" name="Picture 2" descr="File:Map of Texas highlighting Fisher County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0"/>
              <a:ext cx="3125343" cy="2971800"/>
            </a:xfrm>
            <a:prstGeom prst="rect">
              <a:avLst/>
            </a:prstGeom>
            <a:noFill/>
          </p:spPr>
        </p:pic>
        <p:cxnSp>
          <p:nvCxnSpPr>
            <p:cNvPr id="7" name="Straight Connector 6"/>
            <p:cNvCxnSpPr/>
            <p:nvPr/>
          </p:nvCxnSpPr>
          <p:spPr>
            <a:xfrm>
              <a:off x="5943600" y="1066800"/>
              <a:ext cx="228600" cy="2286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943600" y="1066800"/>
              <a:ext cx="1981200" cy="2514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6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Fresh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CEC459-4E9E-44A1-9FB5-A2B0854BFE03}"/>
</file>

<file path=customXml/itemProps2.xml><?xml version="1.0" encoding="utf-8"?>
<ds:datastoreItem xmlns:ds="http://schemas.openxmlformats.org/officeDocument/2006/customXml" ds:itemID="{EAD74E2C-57CE-454B-8153-451089C70F6A}"/>
</file>

<file path=customXml/itemProps3.xml><?xml version="1.0" encoding="utf-8"?>
<ds:datastoreItem xmlns:ds="http://schemas.openxmlformats.org/officeDocument/2006/customXml" ds:itemID="{2D858238-0002-420D-ABC5-3567D78410B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7580</TotalTime>
  <Words>994</Words>
  <Application>Microsoft Office PowerPoint</Application>
  <PresentationFormat>On-screen Show (4:3)</PresentationFormat>
  <Paragraphs>203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Fresh</vt:lpstr>
      <vt:lpstr>Three-year study on the parasitic eyeworm in northern bobwhites from the Rolling Plains of Texas</vt:lpstr>
      <vt:lpstr>Co-authors </vt:lpstr>
      <vt:lpstr>Overview</vt:lpstr>
      <vt:lpstr>Introduction</vt:lpstr>
      <vt:lpstr>Background</vt:lpstr>
      <vt:lpstr>Background</vt:lpstr>
      <vt:lpstr>Background-Life Cycle</vt:lpstr>
      <vt:lpstr>Objectives</vt:lpstr>
      <vt:lpstr>Study Area</vt:lpstr>
      <vt:lpstr>Methods</vt:lpstr>
      <vt:lpstr>Methods</vt:lpstr>
      <vt:lpstr>Results</vt:lpstr>
      <vt:lpstr>Results</vt:lpstr>
      <vt:lpstr>Results</vt:lpstr>
      <vt:lpstr>PowerPoint Presentation</vt:lpstr>
      <vt:lpstr>PowerPoint Presentation</vt:lpstr>
      <vt:lpstr>PowerPoint Presentation</vt:lpstr>
      <vt:lpstr>Discussion</vt:lpstr>
      <vt:lpstr>Discussion</vt:lpstr>
      <vt:lpstr>Conclusion </vt:lpstr>
      <vt:lpstr>Thank you to the following people who helped…</vt:lpstr>
      <vt:lpstr>Literature Cited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HELMINTHS IN NORTHERN BOBWHITE FROM THE ROLLING PLAINS OF TEXAS</dc:title>
  <dc:creator>Stacie</dc:creator>
  <cp:lastModifiedBy>Owner</cp:lastModifiedBy>
  <cp:revision>243</cp:revision>
  <dcterms:created xsi:type="dcterms:W3CDTF">2011-12-31T21:25:03Z</dcterms:created>
  <dcterms:modified xsi:type="dcterms:W3CDTF">2012-01-09T16:24:18Z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