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77" r:id="rId10"/>
    <p:sldId id="263" r:id="rId11"/>
    <p:sldId id="264" r:id="rId12"/>
    <p:sldId id="265" r:id="rId13"/>
    <p:sldId id="266" r:id="rId14"/>
    <p:sldId id="278" r:id="rId15"/>
    <p:sldId id="267" r:id="rId16"/>
    <p:sldId id="26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D51E579-EC2D-4039-A3AE-2B9AD921BB74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1FABB8-C037-4456-A78A-7AF9544C1B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1E579-EC2D-4039-A3AE-2B9AD921BB74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FABB8-C037-4456-A78A-7AF9544C1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1E579-EC2D-4039-A3AE-2B9AD921BB74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FABB8-C037-4456-A78A-7AF9544C1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1E579-EC2D-4039-A3AE-2B9AD921BB74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FABB8-C037-4456-A78A-7AF9544C1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D51E579-EC2D-4039-A3AE-2B9AD921BB74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1FABB8-C037-4456-A78A-7AF9544C1B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1E579-EC2D-4039-A3AE-2B9AD921BB74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F1FABB8-C037-4456-A78A-7AF9544C1B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1E579-EC2D-4039-A3AE-2B9AD921BB74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F1FABB8-C037-4456-A78A-7AF9544C1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1E579-EC2D-4039-A3AE-2B9AD921BB74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FABB8-C037-4456-A78A-7AF9544C1B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1E579-EC2D-4039-A3AE-2B9AD921BB74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1FABB8-C037-4456-A78A-7AF9544C1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D51E579-EC2D-4039-A3AE-2B9AD921BB74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1FABB8-C037-4456-A78A-7AF9544C1B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D51E579-EC2D-4039-A3AE-2B9AD921BB74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1FABB8-C037-4456-A78A-7AF9544C1B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D51E579-EC2D-4039-A3AE-2B9AD921BB74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F1FABB8-C037-4456-A78A-7AF9544C1B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0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Invertebrate Abundance at Northern Bobwhite Quail Brood Locations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541434" cy="1752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Thomas L. Warren, Sean R. Yancey, C. Brad Dabbert</a:t>
            </a:r>
          </a:p>
          <a:p>
            <a:endParaRPr lang="en-US" sz="2800" dirty="0" smtClean="0"/>
          </a:p>
          <a:p>
            <a:r>
              <a:rPr lang="en-US" sz="2800" dirty="0" smtClean="0"/>
              <a:t>Department of Natural Resources Management, Texas Tech University</a:t>
            </a:r>
            <a:endParaRPr lang="en-US" sz="2800" dirty="0"/>
          </a:p>
        </p:txBody>
      </p:sp>
      <p:pic>
        <p:nvPicPr>
          <p:cNvPr id="4" name="Picture 3" descr="Double-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477530"/>
            <a:ext cx="1905000" cy="22280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Samples collected from 6 and 8 radio tagged females with broods in 2008 and 2009</a:t>
            </a:r>
          </a:p>
          <a:p>
            <a:endParaRPr lang="en-US" dirty="0" smtClean="0"/>
          </a:p>
          <a:p>
            <a:r>
              <a:rPr lang="en-US" dirty="0" smtClean="0"/>
              <a:t>Samples pooled over both years due to small sample size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n = </a:t>
            </a:r>
            <a:r>
              <a:rPr lang="en-US" dirty="0" smtClean="0"/>
              <a:t>34)</a:t>
            </a:r>
          </a:p>
          <a:p>
            <a:endParaRPr lang="en-US" dirty="0" smtClean="0"/>
          </a:p>
          <a:p>
            <a:r>
              <a:rPr lang="en-US" dirty="0" err="1" smtClean="0"/>
              <a:t>Coleoptera</a:t>
            </a:r>
            <a:r>
              <a:rPr lang="en-US" dirty="0" smtClean="0"/>
              <a:t>, </a:t>
            </a:r>
            <a:r>
              <a:rPr lang="en-US" dirty="0" err="1" smtClean="0"/>
              <a:t>Hemiptera</a:t>
            </a:r>
            <a:r>
              <a:rPr lang="en-US" dirty="0" smtClean="0"/>
              <a:t>, and </a:t>
            </a:r>
            <a:r>
              <a:rPr lang="en-US" dirty="0" err="1" smtClean="0"/>
              <a:t>Orthoptera</a:t>
            </a:r>
            <a:r>
              <a:rPr lang="en-US" dirty="0" smtClean="0"/>
              <a:t> selected from 14 collected Orders due to high frequency of occurrence (</a:t>
            </a:r>
            <a:r>
              <a:rPr lang="el-GR" dirty="0" smtClean="0"/>
              <a:t>λ</a:t>
            </a:r>
            <a:r>
              <a:rPr lang="en-US" dirty="0" smtClean="0"/>
              <a:t> = 0.55)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285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429001"/>
            <a:ext cx="8229600" cy="274351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found total abundance did not differ between sites (</a:t>
            </a:r>
            <a:r>
              <a:rPr lang="en-US" i="1" dirty="0" smtClean="0"/>
              <a:t>P = </a:t>
            </a:r>
            <a:r>
              <a:rPr lang="en-US" dirty="0" smtClean="0"/>
              <a:t>0.925), nor did abundance of </a:t>
            </a:r>
            <a:r>
              <a:rPr lang="en-US" dirty="0" err="1" smtClean="0"/>
              <a:t>Coleoptera</a:t>
            </a:r>
            <a:r>
              <a:rPr lang="en-US" dirty="0" smtClean="0"/>
              <a:t> (</a:t>
            </a:r>
            <a:r>
              <a:rPr lang="en-US" i="1" dirty="0" smtClean="0"/>
              <a:t>P = </a:t>
            </a:r>
            <a:r>
              <a:rPr lang="en-US" dirty="0" smtClean="0"/>
              <a:t>0.990), </a:t>
            </a:r>
            <a:r>
              <a:rPr lang="en-US" dirty="0" err="1" smtClean="0"/>
              <a:t>Hemiptera</a:t>
            </a:r>
            <a:r>
              <a:rPr lang="en-US" dirty="0" smtClean="0"/>
              <a:t> (</a:t>
            </a:r>
            <a:r>
              <a:rPr lang="en-US" i="1" dirty="0" smtClean="0"/>
              <a:t>P = </a:t>
            </a:r>
            <a:r>
              <a:rPr lang="en-US" dirty="0" smtClean="0"/>
              <a:t>0.888), and </a:t>
            </a:r>
            <a:r>
              <a:rPr lang="en-US" dirty="0" err="1" smtClean="0"/>
              <a:t>Orthoptera</a:t>
            </a:r>
            <a:r>
              <a:rPr lang="en-US" dirty="0" smtClean="0"/>
              <a:t> (</a:t>
            </a:r>
            <a:r>
              <a:rPr lang="en-US" i="1" dirty="0" smtClean="0"/>
              <a:t>P = </a:t>
            </a:r>
            <a:r>
              <a:rPr lang="en-US" dirty="0" smtClean="0"/>
              <a:t>0.911)</a:t>
            </a:r>
          </a:p>
          <a:p>
            <a:endParaRPr lang="en-US" dirty="0" smtClean="0"/>
          </a:p>
          <a:p>
            <a:r>
              <a:rPr lang="en-US" dirty="0" smtClean="0"/>
              <a:t>Similarly, invertebrate Order diversity did not differ between sites (</a:t>
            </a:r>
            <a:r>
              <a:rPr lang="en-US" i="1" dirty="0" smtClean="0"/>
              <a:t>P = </a:t>
            </a:r>
            <a:r>
              <a:rPr lang="en-US" dirty="0" smtClean="0"/>
              <a:t>0.469)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Abundance of </a:t>
            </a:r>
            <a:r>
              <a:rPr lang="en-US" dirty="0" err="1" smtClean="0"/>
              <a:t>Coleoptera</a:t>
            </a:r>
            <a:r>
              <a:rPr lang="en-US" dirty="0" smtClean="0"/>
              <a:t>, </a:t>
            </a:r>
            <a:r>
              <a:rPr lang="en-US" dirty="0" err="1" smtClean="0"/>
              <a:t>Hemiptera</a:t>
            </a:r>
            <a:r>
              <a:rPr lang="en-US" dirty="0" smtClean="0"/>
              <a:t>, and </a:t>
            </a:r>
            <a:r>
              <a:rPr lang="en-US" dirty="0" err="1" smtClean="0"/>
              <a:t>Orthoptera</a:t>
            </a:r>
            <a:r>
              <a:rPr lang="en-US" dirty="0" smtClean="0"/>
              <a:t> ranked highest among all Orders collected</a:t>
            </a:r>
          </a:p>
          <a:p>
            <a:endParaRPr lang="en-US" dirty="0" smtClean="0"/>
          </a:p>
          <a:p>
            <a:r>
              <a:rPr lang="en-US" dirty="0" smtClean="0"/>
              <a:t>These are an important component in gallinaceous chick diets</a:t>
            </a:r>
          </a:p>
          <a:p>
            <a:endParaRPr lang="en-US" dirty="0" smtClean="0"/>
          </a:p>
          <a:p>
            <a:r>
              <a:rPr lang="en-US" dirty="0" smtClean="0"/>
              <a:t>However, bobwhite hens in our study did not select brood sites based upon invertebrate abundance or diversity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Randel</a:t>
            </a:r>
            <a:r>
              <a:rPr lang="en-US" dirty="0" smtClean="0"/>
              <a:t> et. al (2007) reported similar results from wild turkeys in Texas.</a:t>
            </a:r>
          </a:p>
          <a:p>
            <a:endParaRPr lang="en-US" dirty="0" smtClean="0"/>
          </a:p>
          <a:p>
            <a:r>
              <a:rPr lang="en-US" dirty="0" smtClean="0"/>
              <a:t>In contrast, black grouse, </a:t>
            </a:r>
            <a:r>
              <a:rPr lang="en-US" dirty="0" err="1" smtClean="0"/>
              <a:t>capercaillie</a:t>
            </a:r>
            <a:r>
              <a:rPr lang="en-US" dirty="0" smtClean="0"/>
              <a:t>, and ruffed grouse hens </a:t>
            </a:r>
            <a:r>
              <a:rPr lang="en-US" dirty="0" smtClean="0"/>
              <a:t>appear to select </a:t>
            </a:r>
            <a:r>
              <a:rPr lang="en-US" dirty="0" smtClean="0"/>
              <a:t>sites with higher invertebrate abundance (Baines et. al 1996, </a:t>
            </a:r>
            <a:r>
              <a:rPr lang="en-US" dirty="0" err="1" smtClean="0"/>
              <a:t>Haulton</a:t>
            </a:r>
            <a:r>
              <a:rPr lang="en-US" dirty="0" smtClean="0"/>
              <a:t> et. al 2003, </a:t>
            </a:r>
            <a:r>
              <a:rPr lang="en-US" dirty="0" err="1" smtClean="0"/>
              <a:t>Wegge</a:t>
            </a:r>
            <a:r>
              <a:rPr lang="en-US" dirty="0" smtClean="0"/>
              <a:t> et. al 2005)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Important note – Palmer (2001) reported lack of correspondence of arthropod abundance between standard sampling techniques and human-imprinted chicks.</a:t>
            </a:r>
          </a:p>
          <a:p>
            <a:endParaRPr lang="en-US" dirty="0" smtClean="0"/>
          </a:p>
          <a:p>
            <a:r>
              <a:rPr lang="en-US" dirty="0" smtClean="0"/>
              <a:t>Race (1960) suggested sweep-net techniques sample inaccessible vertical strata </a:t>
            </a:r>
          </a:p>
          <a:p>
            <a:endParaRPr lang="en-US" dirty="0" smtClean="0"/>
          </a:p>
          <a:p>
            <a:r>
              <a:rPr lang="en-US" dirty="0" smtClean="0"/>
              <a:t>However studies suggesting hens select sites based upon abundance used sweep net techniques similar to ours (Baines et. al 1996, </a:t>
            </a:r>
            <a:r>
              <a:rPr lang="en-US" dirty="0" err="1" smtClean="0"/>
              <a:t>Haulton</a:t>
            </a:r>
            <a:r>
              <a:rPr lang="en-US" dirty="0" smtClean="0"/>
              <a:t> et. al 2003, </a:t>
            </a:r>
            <a:r>
              <a:rPr lang="en-US" dirty="0" err="1" smtClean="0"/>
              <a:t>Wegge</a:t>
            </a:r>
            <a:r>
              <a:rPr lang="en-US" dirty="0" smtClean="0"/>
              <a:t> et. al 2005)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Although we discovered no detectable differences, it should not discount the importance of invertebrates to quail chicks.</a:t>
            </a:r>
          </a:p>
          <a:p>
            <a:endParaRPr lang="en-US" dirty="0" smtClean="0"/>
          </a:p>
          <a:p>
            <a:r>
              <a:rPr lang="en-US" dirty="0" smtClean="0"/>
              <a:t>Brood rearing hens in other gallinaceous species have been found to select sites of higher invertebrate abundance and diversity.</a:t>
            </a:r>
          </a:p>
          <a:p>
            <a:endParaRPr lang="en-US" dirty="0" smtClean="0"/>
          </a:p>
          <a:p>
            <a:r>
              <a:rPr lang="en-US" dirty="0" smtClean="0"/>
              <a:t>We suggest management practices to increase abundance and diversity would be beneficial to bobwhite chicks.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Texas Tech University, Natural Resources Conservation Service and Texas Parks and Wildlife for funding and assistance</a:t>
            </a:r>
          </a:p>
          <a:p>
            <a:endParaRPr lang="en-US" dirty="0" smtClean="0"/>
          </a:p>
          <a:p>
            <a:r>
              <a:rPr lang="en-US" dirty="0" smtClean="0"/>
              <a:t>Landowners Bill Gething and Jeff Haley</a:t>
            </a:r>
          </a:p>
          <a:p>
            <a:endParaRPr lang="en-US" dirty="0" smtClean="0"/>
          </a:p>
          <a:p>
            <a:r>
              <a:rPr lang="en-US" dirty="0" smtClean="0"/>
              <a:t>Field technician </a:t>
            </a:r>
            <a:r>
              <a:rPr lang="en-US" dirty="0" err="1" smtClean="0"/>
              <a:t>Chadd</a:t>
            </a:r>
            <a:r>
              <a:rPr lang="en-US" dirty="0" smtClean="0"/>
              <a:t> Malone</a:t>
            </a:r>
            <a:endParaRPr lang="en-US" dirty="0"/>
          </a:p>
        </p:txBody>
      </p:sp>
      <p:pic>
        <p:nvPicPr>
          <p:cNvPr id="6" name="Content Placeholder 5" descr="NRM log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1999" y="1676400"/>
            <a:ext cx="4248443" cy="914400"/>
          </a:xfrm>
        </p:spPr>
      </p:pic>
      <p:pic>
        <p:nvPicPr>
          <p:cNvPr id="7" name="Content Placeholder 5" descr="NRM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971800"/>
            <a:ext cx="1151660" cy="1143000"/>
          </a:xfrm>
          <a:prstGeom prst="rect">
            <a:avLst/>
          </a:prstGeom>
        </p:spPr>
      </p:pic>
      <p:pic>
        <p:nvPicPr>
          <p:cNvPr id="8" name="Content Placeholder 5" descr="NRM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495800"/>
            <a:ext cx="2586964" cy="100193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Cited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Baines, </a:t>
            </a:r>
            <a:r>
              <a:rPr lang="en-US" dirty="0" err="1" smtClean="0"/>
              <a:t>D.Nest</a:t>
            </a:r>
            <a:r>
              <a:rPr lang="en-US" dirty="0" smtClean="0"/>
              <a:t>, I. A. Wilson, and G. </a:t>
            </a:r>
            <a:r>
              <a:rPr lang="en-US" dirty="0" err="1" smtClean="0"/>
              <a:t>Beeley</a:t>
            </a:r>
            <a:r>
              <a:rPr lang="en-US" dirty="0" smtClean="0"/>
              <a:t>. 1996. Timing of breeding black grouse </a:t>
            </a:r>
            <a:r>
              <a:rPr lang="en-US" i="1" dirty="0" err="1" smtClean="0"/>
              <a:t>Tetrao</a:t>
            </a:r>
            <a:r>
              <a:rPr lang="en-US" i="1" dirty="0" smtClean="0"/>
              <a:t> </a:t>
            </a:r>
            <a:r>
              <a:rPr lang="en-US" i="1" dirty="0" err="1" smtClean="0"/>
              <a:t>tetrix</a:t>
            </a:r>
            <a:r>
              <a:rPr lang="en-US" dirty="0" smtClean="0"/>
              <a:t> and </a:t>
            </a:r>
            <a:r>
              <a:rPr lang="en-US" dirty="0" err="1" smtClean="0"/>
              <a:t>capercaillie</a:t>
            </a:r>
            <a:r>
              <a:rPr lang="en-US" dirty="0" smtClean="0"/>
              <a:t> </a:t>
            </a:r>
            <a:r>
              <a:rPr lang="en-US" i="1" dirty="0" err="1" smtClean="0"/>
              <a:t>Tetrao</a:t>
            </a:r>
            <a:r>
              <a:rPr lang="en-US" i="1" dirty="0" smtClean="0"/>
              <a:t> </a:t>
            </a:r>
            <a:r>
              <a:rPr lang="en-US" i="1" dirty="0" err="1" smtClean="0"/>
              <a:t>urogallus</a:t>
            </a:r>
            <a:r>
              <a:rPr lang="en-US" dirty="0" smtClean="0"/>
              <a:t> and distribution of insect food for the chicks. </a:t>
            </a:r>
            <a:r>
              <a:rPr lang="en-US" i="1" dirty="0" smtClean="0"/>
              <a:t>Ibis</a:t>
            </a:r>
            <a:r>
              <a:rPr lang="en-US" dirty="0" smtClean="0"/>
              <a:t> 138:181-187</a:t>
            </a:r>
          </a:p>
          <a:p>
            <a:endParaRPr lang="en-US" dirty="0" smtClean="0"/>
          </a:p>
          <a:p>
            <a:r>
              <a:rPr lang="en-US" dirty="0" err="1" smtClean="0"/>
              <a:t>Haulton</a:t>
            </a:r>
            <a:r>
              <a:rPr lang="en-US" dirty="0" smtClean="0"/>
              <a:t>, G. S., D. F. Stauffer, and R.L. Kirkpatrick. 2003. Ruffed grouse (</a:t>
            </a:r>
            <a:r>
              <a:rPr lang="en-US" i="1" dirty="0" err="1" smtClean="0"/>
              <a:t>Bonasa</a:t>
            </a:r>
            <a:r>
              <a:rPr lang="en-US" i="1" dirty="0" smtClean="0"/>
              <a:t> </a:t>
            </a:r>
            <a:r>
              <a:rPr lang="en-US" i="1" dirty="0" err="1" smtClean="0"/>
              <a:t>umbellus</a:t>
            </a:r>
            <a:r>
              <a:rPr lang="en-US" dirty="0" smtClean="0"/>
              <a:t>) brood microhabitat selection in the Southern Appalachians. </a:t>
            </a:r>
            <a:r>
              <a:rPr lang="en-US" i="1" dirty="0" smtClean="0"/>
              <a:t>American Midland Naturalist</a:t>
            </a:r>
            <a:r>
              <a:rPr lang="en-US" dirty="0" smtClean="0"/>
              <a:t> 150: 95-103</a:t>
            </a:r>
          </a:p>
          <a:p>
            <a:endParaRPr lang="en-US" dirty="0" smtClean="0"/>
          </a:p>
          <a:p>
            <a:r>
              <a:rPr lang="en-US" dirty="0" smtClean="0"/>
              <a:t>Hurst, George A. 1972. Insects and bobwhite quail brood habitat management. </a:t>
            </a:r>
            <a:r>
              <a:rPr lang="en-US" i="1" dirty="0" smtClean="0"/>
              <a:t>National Bobwhite Quail Symposium</a:t>
            </a:r>
            <a:r>
              <a:rPr lang="en-US" dirty="0" smtClean="0"/>
              <a:t> 1: 65-82</a:t>
            </a:r>
          </a:p>
          <a:p>
            <a:endParaRPr lang="en-US" dirty="0" smtClean="0"/>
          </a:p>
          <a:p>
            <a:r>
              <a:rPr lang="en-US" dirty="0" err="1" smtClean="0"/>
              <a:t>Nestler</a:t>
            </a:r>
            <a:r>
              <a:rPr lang="en-US" dirty="0" smtClean="0"/>
              <a:t>, R. B., W. W. Bailey, and H. E. McClure. 1942. Protein requirements of bobwhite quail chicks for survival, growth, and efficiency of feed utilization. </a:t>
            </a:r>
            <a:r>
              <a:rPr lang="en-US" i="1" dirty="0" smtClean="0"/>
              <a:t>Journal of Wildlife Management</a:t>
            </a:r>
            <a:r>
              <a:rPr lang="en-US" dirty="0" smtClean="0"/>
              <a:t> 69(3): 185-193</a:t>
            </a:r>
          </a:p>
          <a:p>
            <a:endParaRPr lang="en-US" dirty="0" smtClean="0"/>
          </a:p>
          <a:p>
            <a:r>
              <a:rPr lang="en-US" dirty="0" smtClean="0"/>
              <a:t>Palmer, W. E., M. W. Lane II, and P. T. Bromley. 2001. Human imprinted chicks and indexing arthropod foods in habitat patches. J</a:t>
            </a:r>
            <a:r>
              <a:rPr lang="en-US" i="1" dirty="0" smtClean="0"/>
              <a:t>ournal of Wildlife Management </a:t>
            </a:r>
            <a:r>
              <a:rPr lang="en-US" dirty="0" smtClean="0"/>
              <a:t>65: 861-870</a:t>
            </a:r>
          </a:p>
          <a:p>
            <a:endParaRPr lang="en-US" dirty="0" smtClean="0"/>
          </a:p>
          <a:p>
            <a:r>
              <a:rPr lang="en-US" dirty="0" smtClean="0"/>
              <a:t>Race, S. R. 1960. A comparison of two sampling techniques for </a:t>
            </a:r>
            <a:r>
              <a:rPr lang="en-US" dirty="0" err="1" smtClean="0"/>
              <a:t>lygus</a:t>
            </a:r>
            <a:r>
              <a:rPr lang="en-US" dirty="0" smtClean="0"/>
              <a:t> bugs and stink bugs on cotton. </a:t>
            </a:r>
            <a:r>
              <a:rPr lang="en-US" i="1" dirty="0" smtClean="0"/>
              <a:t>Journal of Economic Entomology</a:t>
            </a:r>
            <a:r>
              <a:rPr lang="en-US" dirty="0" smtClean="0"/>
              <a:t> 53: 689-690.</a:t>
            </a:r>
          </a:p>
          <a:p>
            <a:endParaRPr lang="en-US" dirty="0" smtClean="0"/>
          </a:p>
          <a:p>
            <a:r>
              <a:rPr lang="en-US" dirty="0" err="1" smtClean="0"/>
              <a:t>Randel</a:t>
            </a:r>
            <a:r>
              <a:rPr lang="en-US" dirty="0" smtClean="0"/>
              <a:t>, C. J., R. B. Aguirre, M. J. Peterson, and N. J. </a:t>
            </a:r>
            <a:r>
              <a:rPr lang="en-US" dirty="0" err="1" smtClean="0"/>
              <a:t>Silvy</a:t>
            </a:r>
            <a:r>
              <a:rPr lang="en-US" dirty="0" smtClean="0"/>
              <a:t>. 2007. Invertebrate abundance at Rio Grande wild turkey brood locations. </a:t>
            </a:r>
            <a:r>
              <a:rPr lang="en-US" i="1" dirty="0" smtClean="0"/>
              <a:t> Journal of Wildlife Management</a:t>
            </a:r>
            <a:r>
              <a:rPr lang="en-US" dirty="0" smtClean="0"/>
              <a:t> 71: 2417-2420</a:t>
            </a:r>
          </a:p>
          <a:p>
            <a:endParaRPr lang="en-US" dirty="0" smtClean="0"/>
          </a:p>
          <a:p>
            <a:r>
              <a:rPr lang="en-US" dirty="0" smtClean="0"/>
              <a:t>Stoddard, H. L. 1931.  The bobwhite quail: its habits, preservations and increase. Third Edition. Charles Scribner’s Sons, New York, USA</a:t>
            </a:r>
          </a:p>
          <a:p>
            <a:endParaRPr lang="en-US" dirty="0" smtClean="0"/>
          </a:p>
          <a:p>
            <a:r>
              <a:rPr lang="en-US" dirty="0" err="1" smtClean="0"/>
              <a:t>Wegge</a:t>
            </a:r>
            <a:r>
              <a:rPr lang="en-US" dirty="0" smtClean="0"/>
              <a:t>, P., T. </a:t>
            </a:r>
            <a:r>
              <a:rPr lang="en-US" dirty="0" err="1" smtClean="0"/>
              <a:t>Olstad</a:t>
            </a:r>
            <a:r>
              <a:rPr lang="en-US" dirty="0" smtClean="0"/>
              <a:t>, H. </a:t>
            </a:r>
            <a:r>
              <a:rPr lang="en-US" dirty="0" err="1" smtClean="0"/>
              <a:t>Gegersen</a:t>
            </a:r>
            <a:r>
              <a:rPr lang="en-US" dirty="0" smtClean="0"/>
              <a:t>, O. </a:t>
            </a:r>
            <a:r>
              <a:rPr lang="en-US" dirty="0" err="1" smtClean="0"/>
              <a:t>Hjeljord</a:t>
            </a:r>
            <a:r>
              <a:rPr lang="en-US" dirty="0" smtClean="0"/>
              <a:t>, and A. </a:t>
            </a:r>
            <a:r>
              <a:rPr lang="en-US" dirty="0" err="1" smtClean="0"/>
              <a:t>Sivkov</a:t>
            </a:r>
            <a:r>
              <a:rPr lang="en-US" dirty="0" smtClean="0"/>
              <a:t>. 2005. </a:t>
            </a:r>
            <a:r>
              <a:rPr lang="en-US" dirty="0" err="1" smtClean="0"/>
              <a:t>Capercaillie</a:t>
            </a:r>
            <a:r>
              <a:rPr lang="en-US" dirty="0" smtClean="0"/>
              <a:t> broods in pristine boreal forest in northwestern Russia: the importance of insects and cover in habitat selection. </a:t>
            </a:r>
            <a:r>
              <a:rPr lang="en-US" i="1" dirty="0" smtClean="0"/>
              <a:t>Canadian Journal of Zoology</a:t>
            </a:r>
            <a:r>
              <a:rPr lang="en-US" dirty="0" smtClean="0"/>
              <a:t> 83: 1547-1555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Northern bobwhite (</a:t>
            </a:r>
            <a:r>
              <a:rPr lang="en-US" i="1" dirty="0" smtClean="0"/>
              <a:t>Colinus virginianus</a:t>
            </a:r>
            <a:r>
              <a:rPr lang="en-US" dirty="0" smtClean="0"/>
              <a:t>) populations  have experienced a steady decline throughout Texas</a:t>
            </a:r>
          </a:p>
          <a:p>
            <a:endParaRPr lang="en-US" dirty="0" smtClean="0"/>
          </a:p>
          <a:p>
            <a:r>
              <a:rPr lang="en-US" dirty="0" smtClean="0"/>
              <a:t>Texas Parks and Wildlife Roadside Counts reveal steep declines in bobwhite in the Cross Timbers ecoregion</a:t>
            </a:r>
          </a:p>
          <a:p>
            <a:endParaRPr lang="en-US" dirty="0" smtClean="0"/>
          </a:p>
          <a:p>
            <a:r>
              <a:rPr lang="en-US" dirty="0" smtClean="0"/>
              <a:t>Rolling Plains ecoregion populations, while more stable, have only exhibited one population peak </a:t>
            </a:r>
            <a:r>
              <a:rPr lang="en-US" smtClean="0"/>
              <a:t>in thirteen years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Little information exists pertaining to bobwhite chick demographics even though this metric has a major influence on chick survival (</a:t>
            </a:r>
            <a:r>
              <a:rPr lang="en-US" dirty="0" err="1" smtClean="0"/>
              <a:t>Sandercock</a:t>
            </a:r>
            <a:r>
              <a:rPr lang="en-US" dirty="0" smtClean="0"/>
              <a:t> et. al 2008)</a:t>
            </a:r>
          </a:p>
          <a:p>
            <a:endParaRPr lang="en-US" dirty="0" smtClean="0"/>
          </a:p>
          <a:p>
            <a:r>
              <a:rPr lang="en-US" dirty="0" smtClean="0"/>
              <a:t>Bobwhite chicks rely on invertebrates for an important source of protein for growth and development (Stoddard 1931, </a:t>
            </a:r>
            <a:r>
              <a:rPr lang="en-US" dirty="0" err="1" smtClean="0"/>
              <a:t>Nestler</a:t>
            </a:r>
            <a:r>
              <a:rPr lang="en-US" dirty="0" smtClean="0"/>
              <a:t> et. al 1942, Hurst 1972)</a:t>
            </a:r>
          </a:p>
          <a:p>
            <a:endParaRPr lang="en-US" dirty="0" smtClean="0"/>
          </a:p>
          <a:p>
            <a:r>
              <a:rPr lang="en-US" dirty="0" smtClean="0"/>
              <a:t>We hypothesized brooding northern bobwhite hens would select feeding sites with greatest invertebrate diversity and abundance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Experiment conducted in eastern Texas Panhandle in Gray County, Texas</a:t>
            </a:r>
          </a:p>
          <a:p>
            <a:endParaRPr lang="en-US" dirty="0" smtClean="0"/>
          </a:p>
          <a:p>
            <a:r>
              <a:rPr lang="en-US" dirty="0" smtClean="0"/>
              <a:t>Sampling conducted on private grazing lands managed for livestock and wildlife</a:t>
            </a:r>
          </a:p>
          <a:p>
            <a:endParaRPr lang="en-US" dirty="0" smtClean="0"/>
          </a:p>
          <a:p>
            <a:r>
              <a:rPr lang="en-US" dirty="0" smtClean="0"/>
              <a:t>Traditionally maintained strong bobwhite quail populations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631px-Map_of_Texas_highlighting_Gray_County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9124"/>
            <a:ext cx="4038600" cy="384019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Area falls within the Rolling Plains ecoregion</a:t>
            </a:r>
          </a:p>
          <a:p>
            <a:endParaRPr lang="en-US" dirty="0" smtClean="0"/>
          </a:p>
          <a:p>
            <a:r>
              <a:rPr lang="en-US" dirty="0" smtClean="0"/>
              <a:t>Climate characterized as semi-arid (20.13 inches avg. annual precipitation)</a:t>
            </a:r>
          </a:p>
          <a:p>
            <a:endParaRPr lang="en-US" dirty="0" smtClean="0"/>
          </a:p>
          <a:p>
            <a:r>
              <a:rPr lang="en-US" dirty="0" smtClean="0"/>
              <a:t>Majority of precipitation (84%) coincides with breeding season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71600"/>
            <a:ext cx="443907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3048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Soils characterized as rolling hills and dunes comprised of sandy surface and subsoil</a:t>
            </a:r>
          </a:p>
          <a:p>
            <a:endParaRPr lang="en-US" dirty="0" smtClean="0"/>
          </a:p>
          <a:p>
            <a:r>
              <a:rPr lang="en-US" dirty="0" smtClean="0"/>
              <a:t>Vegetation consists of shrub-grassland</a:t>
            </a:r>
            <a:endParaRPr lang="en-US" dirty="0"/>
          </a:p>
        </p:txBody>
      </p:sp>
      <p:pic>
        <p:nvPicPr>
          <p:cNvPr id="5" name="Content Placeholder 4" descr="1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447800"/>
            <a:ext cx="4038600" cy="3028950"/>
          </a:xfrm>
        </p:spPr>
      </p:pic>
      <p:pic>
        <p:nvPicPr>
          <p:cNvPr id="6" name="Content Placeholder 4" descr="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581400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Bobwhite hens trapped from February-April </a:t>
            </a:r>
          </a:p>
          <a:p>
            <a:endParaRPr lang="en-US" dirty="0" smtClean="0"/>
          </a:p>
          <a:p>
            <a:r>
              <a:rPr lang="en-US" dirty="0" smtClean="0"/>
              <a:t>Hens fitted with 6 gram necklace-style radio transmitter (American Wildlife Enterprises)</a:t>
            </a:r>
          </a:p>
          <a:p>
            <a:endParaRPr lang="en-US" dirty="0" smtClean="0"/>
          </a:p>
          <a:p>
            <a:r>
              <a:rPr lang="en-US" dirty="0" smtClean="0"/>
              <a:t>Monitored ≥ 3 weekly throughout breeding season</a:t>
            </a:r>
            <a:endParaRPr lang="en-US" dirty="0"/>
          </a:p>
        </p:txBody>
      </p:sp>
      <p:pic>
        <p:nvPicPr>
          <p:cNvPr id="6" name="Content Placeholder 5" descr="Quail 0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6" name="Content Placeholder 5" descr="P10208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Invertebrate samples collected at observed brood and paired random location</a:t>
            </a:r>
          </a:p>
          <a:p>
            <a:endParaRPr lang="en-US" dirty="0" smtClean="0"/>
          </a:p>
          <a:p>
            <a:r>
              <a:rPr lang="en-US" dirty="0" smtClean="0"/>
              <a:t>10-meter transects swept 25 times with 38 cm diameter sweep net</a:t>
            </a:r>
          </a:p>
          <a:p>
            <a:endParaRPr lang="en-US" dirty="0" smtClean="0"/>
          </a:p>
          <a:p>
            <a:r>
              <a:rPr lang="en-US" dirty="0" smtClean="0"/>
              <a:t>Samples sorted and counted by Order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Shapiro-</a:t>
            </a:r>
            <a:r>
              <a:rPr lang="en-US" dirty="0" err="1" smtClean="0"/>
              <a:t>Wilks</a:t>
            </a:r>
            <a:r>
              <a:rPr lang="en-US" dirty="0" smtClean="0"/>
              <a:t> test indicated non-normal distribution of error (</a:t>
            </a:r>
            <a:r>
              <a:rPr lang="en-US" i="1" dirty="0" smtClean="0"/>
              <a:t>P &gt; </a:t>
            </a:r>
            <a:r>
              <a:rPr lang="en-US" dirty="0" smtClean="0"/>
              <a:t>0.05)</a:t>
            </a:r>
          </a:p>
          <a:p>
            <a:endParaRPr lang="en-US" dirty="0" smtClean="0"/>
          </a:p>
          <a:p>
            <a:r>
              <a:rPr lang="en-US" dirty="0" smtClean="0"/>
              <a:t>Wilcoxon signed rank test conducted to compare between years, brood, and random sites</a:t>
            </a:r>
          </a:p>
          <a:p>
            <a:endParaRPr lang="en-US" dirty="0" smtClean="0"/>
          </a:p>
          <a:p>
            <a:r>
              <a:rPr lang="en-US" dirty="0" smtClean="0"/>
              <a:t>Analysis executed using IBM SPSS</a:t>
            </a:r>
            <a:endParaRPr lang="en-US" dirty="0"/>
          </a:p>
        </p:txBody>
      </p:sp>
      <p:pic>
        <p:nvPicPr>
          <p:cNvPr id="5" name="Content Placeholder 4" descr="Quail 0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4B6CBD1238A44A01CFB00299E8417" ma:contentTypeVersion="0" ma:contentTypeDescription="Create a new document." ma:contentTypeScope="" ma:versionID="6cec03a45135842321bb40604d71da5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E5628F-93F8-49C3-9923-4AE2AD1A24EB}"/>
</file>

<file path=customXml/itemProps2.xml><?xml version="1.0" encoding="utf-8"?>
<ds:datastoreItem xmlns:ds="http://schemas.openxmlformats.org/officeDocument/2006/customXml" ds:itemID="{A836FCE8-D796-41E0-B365-C28B317C85FE}"/>
</file>

<file path=customXml/itemProps3.xml><?xml version="1.0" encoding="utf-8"?>
<ds:datastoreItem xmlns:ds="http://schemas.openxmlformats.org/officeDocument/2006/customXml" ds:itemID="{B30595A1-27EF-47A8-BF5D-E47585C3D1FD}"/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3580</TotalTime>
  <Words>1017</Words>
  <Application>Microsoft Office PowerPoint</Application>
  <PresentationFormat>On-screen Show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Foundry</vt:lpstr>
      <vt:lpstr>Invertebrate Abundance at Northern Bobwhite Quail Brood Locations</vt:lpstr>
      <vt:lpstr>Introduction</vt:lpstr>
      <vt:lpstr>Introduction</vt:lpstr>
      <vt:lpstr>Study Area</vt:lpstr>
      <vt:lpstr>Study Area</vt:lpstr>
      <vt:lpstr>Study Area</vt:lpstr>
      <vt:lpstr>Methods</vt:lpstr>
      <vt:lpstr>Methods</vt:lpstr>
      <vt:lpstr>Analysis</vt:lpstr>
      <vt:lpstr>Results</vt:lpstr>
      <vt:lpstr>Slide 11</vt:lpstr>
      <vt:lpstr>Discussion</vt:lpstr>
      <vt:lpstr>Discussion</vt:lpstr>
      <vt:lpstr>Discussion</vt:lpstr>
      <vt:lpstr>Management Implications</vt:lpstr>
      <vt:lpstr>Acknowledgements</vt:lpstr>
      <vt:lpstr>Literature Cited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Invertebrate Abundance at Bobwhite Quail Brood Locations</dc:title>
  <dc:creator>Thomas</dc:creator>
  <cp:lastModifiedBy>Thomas</cp:lastModifiedBy>
  <cp:revision>35</cp:revision>
  <dcterms:created xsi:type="dcterms:W3CDTF">2012-01-05T21:26:03Z</dcterms:created>
  <dcterms:modified xsi:type="dcterms:W3CDTF">2012-01-10T15:15:47Z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0x0101000814B6CBD1238A44A01CFB00299E8417</vt:lpwstr>
  </property>
</Properties>
</file>