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6" r:id="rId3"/>
    <p:sldId id="267" r:id="rId4"/>
    <p:sldId id="273" r:id="rId5"/>
    <p:sldId id="275" r:id="rId6"/>
    <p:sldId id="280" r:id="rId7"/>
    <p:sldId id="276" r:id="rId8"/>
    <p:sldId id="268" r:id="rId9"/>
    <p:sldId id="265" r:id="rId10"/>
    <p:sldId id="269" r:id="rId11"/>
    <p:sldId id="277" r:id="rId12"/>
    <p:sldId id="270" r:id="rId13"/>
    <p:sldId id="288" r:id="rId14"/>
    <p:sldId id="271" r:id="rId15"/>
    <p:sldId id="279" r:id="rId16"/>
    <p:sldId id="286" r:id="rId17"/>
    <p:sldId id="289" r:id="rId18"/>
    <p:sldId id="274" r:id="rId19"/>
    <p:sldId id="272" r:id="rId20"/>
    <p:sldId id="290" r:id="rId21"/>
    <p:sldId id="287" r:id="rId22"/>
    <p:sldId id="263" r:id="rId23"/>
    <p:sldId id="26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3FBDD-1715-4E0E-96FE-47E407BAD5F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42F1D-28F2-435C-B642-F3A6EB5149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that areas are like. Fencerows and agriculture, on the ground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42F1D-28F2-435C-B642-F3A6EB51497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22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1AF32-0369-4EB9-B451-EBAE8D49C8F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918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26726-19B2-4196-BB3D-F3C88F37729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0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4EB-ED98-4C2B-9D20-4C25757D551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BF2A-44C1-4B85-B7A5-7D4DD7CB7B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50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4EB-ED98-4C2B-9D20-4C25757D551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BF2A-44C1-4B85-B7A5-7D4DD7CB7B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2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4EB-ED98-4C2B-9D20-4C25757D551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BF2A-44C1-4B85-B7A5-7D4DD7CB7B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73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4EB-ED98-4C2B-9D20-4C25757D551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BF2A-44C1-4B85-B7A5-7D4DD7CB7B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87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4EB-ED98-4C2B-9D20-4C25757D551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BF2A-44C1-4B85-B7A5-7D4DD7CB7B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0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4EB-ED98-4C2B-9D20-4C25757D551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BF2A-44C1-4B85-B7A5-7D4DD7CB7B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6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4EB-ED98-4C2B-9D20-4C25757D551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BF2A-44C1-4B85-B7A5-7D4DD7CB7B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92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4EB-ED98-4C2B-9D20-4C25757D551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BF2A-44C1-4B85-B7A5-7D4DD7CB7B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3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4EB-ED98-4C2B-9D20-4C25757D551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BF2A-44C1-4B85-B7A5-7D4DD7CB7B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3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4EB-ED98-4C2B-9D20-4C25757D551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BF2A-44C1-4B85-B7A5-7D4DD7CB7B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5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54EB-ED98-4C2B-9D20-4C25757D551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BF2A-44C1-4B85-B7A5-7D4DD7CB7B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97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954EB-ED98-4C2B-9D20-4C25757D5512}" type="datetimeFigureOut">
              <a:rPr lang="en-US" smtClean="0"/>
              <a:t>1/10/2012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7BF2A-44C1-4B85-B7A5-7D4DD7CB7B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Netting Photos\IMG_138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Efficacy of Targeted Mist Netting to Capture Northern Bobwhites During the Non-Breeding Season in Ohio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514599"/>
            <a:ext cx="5278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J. Wiley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 K. Janke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J. Gates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PR Logo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405" y="4753566"/>
            <a:ext cx="1560786" cy="1541867"/>
          </a:xfrm>
          <a:prstGeom prst="rect">
            <a:avLst/>
          </a:prstGeom>
        </p:spPr>
      </p:pic>
      <p:pic>
        <p:nvPicPr>
          <p:cNvPr id="9" name="Picture 8" descr="TWEL Logo 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607" y="4876800"/>
            <a:ext cx="2756393" cy="1295400"/>
          </a:xfrm>
          <a:prstGeom prst="rect">
            <a:avLst/>
          </a:prstGeom>
        </p:spPr>
      </p:pic>
      <p:pic>
        <p:nvPicPr>
          <p:cNvPr id="10" name="Picture 9" descr="DOW2.pn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4562803"/>
            <a:ext cx="1538499" cy="19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74142"/>
            <a:ext cx="5181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 Nets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2.6x12m, four-shelf nets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61mm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Suspended between 3.05m conduit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Furled and rolled on poles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0200" y="1414462"/>
            <a:ext cx="3122084" cy="2528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2103" y="1670049"/>
            <a:ext cx="2886489" cy="4425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0" y="2590798"/>
            <a:ext cx="3133725" cy="3709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900"/>
            <a:ext cx="3733800" cy="46863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 Netting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Locate bobwhite </a:t>
            </a:r>
          </a:p>
          <a:p>
            <a:pPr lvl="2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Radiotelemetry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ointing dogs</a:t>
            </a:r>
          </a:p>
          <a:p>
            <a:pPr lvl="2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Incidental contact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Erect nets near bobwhite</a:t>
            </a:r>
          </a:p>
          <a:p>
            <a:pPr lvl="2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Intersect predicted flush direction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Flush toward nets</a:t>
            </a:r>
          </a:p>
          <a:p>
            <a:pPr lvl="2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4955" y="1485900"/>
            <a:ext cx="3919445" cy="3845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6782" y="2626057"/>
            <a:ext cx="4267617" cy="3189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9600" y="2319020"/>
            <a:ext cx="4210050" cy="3929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7620000" y="3962400"/>
            <a:ext cx="609600" cy="685800"/>
          </a:xfrm>
          <a:prstGeom prst="ellipse">
            <a:avLst/>
          </a:prstGeom>
          <a:noFill/>
          <a:ln w="254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9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97678"/>
            <a:ext cx="3657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Capture/handling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and sex (Rosene 1969)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mass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 band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Radiotransmitters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6.6g pendant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Mortality-sensing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Radiotracking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≥ 6 times/week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7284" y="1600200"/>
            <a:ext cx="3985146" cy="3080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897319"/>
            <a:ext cx="3635612" cy="4198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2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and sex capture ratios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 Square test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mass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t-test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Survival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 Survival Model in Program MARK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day post-capture interval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Models with days-since-capture (3, 7, 14, 21), capture technique covariates, and their interaction (Holt et al. 2009)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AICc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153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95600"/>
            <a:ext cx="8229600" cy="3001963"/>
          </a:xfrm>
        </p:spPr>
        <p:txBody>
          <a:bodyPr/>
          <a:lstStyle/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615863"/>
              </p:ext>
            </p:extLst>
          </p:nvPr>
        </p:nvGraphicFramePr>
        <p:xfrm>
          <a:off x="1295399" y="1371600"/>
          <a:ext cx="6400801" cy="1219200"/>
        </p:xfrm>
        <a:graphic>
          <a:graphicData uri="http://schemas.openxmlformats.org/drawingml/2006/table">
            <a:tbl>
              <a:tblPr/>
              <a:tblGrid>
                <a:gridCol w="2495227"/>
                <a:gridCol w="1301858"/>
                <a:gridCol w="1301858"/>
                <a:gridCol w="1301858"/>
              </a:tblGrid>
              <a:tr h="406400"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2009-10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2010-11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Trapping captures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Netting captures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Content Placeholder 2"/>
          <p:cNvSpPr txBox="1">
            <a:spLocks/>
          </p:cNvSpPr>
          <p:nvPr/>
        </p:nvSpPr>
        <p:spPr>
          <a:xfrm>
            <a:off x="838200" y="2789237"/>
            <a:ext cx="7467600" cy="3001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Trapping (2010-2011)</a:t>
            </a: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484 trap-days</a:t>
            </a: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.306 birds /trap-day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Netting (2009-2011)</a:t>
            </a: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 targeted netting attempts</a:t>
            </a:r>
          </a:p>
          <a:p>
            <a:pPr lvl="2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≥ 1 bobwhite flushed after nets deployed</a:t>
            </a: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141 successful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≥1 bobwhite captured</a:t>
            </a:r>
          </a:p>
        </p:txBody>
      </p:sp>
    </p:spTree>
    <p:extLst>
      <p:ext uri="{BB962C8B-B14F-4D97-AF65-F5344CB8AC3E}">
        <p14:creationId xmlns:p14="http://schemas.microsoft.com/office/powerpoint/2010/main" val="21430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646775"/>
              </p:ext>
            </p:extLst>
          </p:nvPr>
        </p:nvGraphicFramePr>
        <p:xfrm>
          <a:off x="1447800" y="1295400"/>
          <a:ext cx="6400800" cy="2787306"/>
        </p:xfrm>
        <a:graphic>
          <a:graphicData uri="http://schemas.openxmlformats.org/drawingml/2006/table">
            <a:tbl>
              <a:tblPr/>
              <a:tblGrid>
                <a:gridCol w="773723"/>
                <a:gridCol w="1406770"/>
                <a:gridCol w="2086707"/>
                <a:gridCol w="2133600"/>
              </a:tblGrid>
              <a:tr h="5355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Targeted netting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Funnel traps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9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Sex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Male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5909"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Female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909"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Unknown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9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Age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Adult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909"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Juvenile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07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Unknown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0" y="4267200"/>
            <a:ext cx="8153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difference in sex ratio of captures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(χ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0.001, df = 1,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0.973)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difference in age ratio of captures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(χ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= 0.480, df = 1,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P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= 0.4884)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610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Mass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93837"/>
            <a:ext cx="8229600" cy="452596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Netting Mean – 185.6 g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95% CI = 183.5, 187.6 g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Funnel Trapping Mean - 191.4 g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95% CI = 188.7, 194.1 g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 body mass of netted captures was less than trap captures</a:t>
            </a:r>
          </a:p>
          <a:p>
            <a:pPr lvl="1"/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0.009</a:t>
            </a:r>
          </a:p>
        </p:txBody>
      </p:sp>
    </p:spTree>
    <p:extLst>
      <p:ext uri="{BB962C8B-B14F-4D97-AF65-F5344CB8AC3E}">
        <p14:creationId xmlns:p14="http://schemas.microsoft.com/office/powerpoint/2010/main" val="155323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Survival Results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740905"/>
              </p:ext>
            </p:extLst>
          </p:nvPr>
        </p:nvGraphicFramePr>
        <p:xfrm>
          <a:off x="228600" y="1493837"/>
          <a:ext cx="5562599" cy="471805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705674"/>
                <a:gridCol w="983138"/>
                <a:gridCol w="873787"/>
              </a:tblGrid>
              <a:tr h="4202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Model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ΔAIC</a:t>
                      </a:r>
                      <a:r>
                        <a:rPr lang="en-US" sz="1800" i="1" baseline="-25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c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en-US" sz="1800" i="1" baseline="-25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i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2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DSC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0.000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0.275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202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14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DSC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0.807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0.183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2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21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DSC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1.873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0.108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2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Technique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+ 7 DSC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1.989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0.102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2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Technique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+ 14 DSC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2.796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0.068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2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DSC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2.826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0.067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2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Technique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+ 21 DSC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3.860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0.040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2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Technique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+ 7 DSC + Technique x 7 DSC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3.992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0.037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2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Null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4.407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0.030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33350" y="3524250"/>
            <a:ext cx="57150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6267450"/>
            <a:ext cx="6019800" cy="53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i="1" dirty="0" smtClean="0"/>
              <a:t>n </a:t>
            </a:r>
            <a:r>
              <a:rPr lang="en-US" sz="2000" dirty="0" smtClean="0"/>
              <a:t>= 259 (</a:t>
            </a:r>
            <a:r>
              <a:rPr lang="en-US" sz="2000" dirty="0"/>
              <a:t>netting </a:t>
            </a:r>
            <a:r>
              <a:rPr lang="en-US" sz="2000" i="1" dirty="0"/>
              <a:t>n </a:t>
            </a:r>
            <a:r>
              <a:rPr lang="en-US" sz="2000" dirty="0"/>
              <a:t>= 156, trapping </a:t>
            </a:r>
            <a:r>
              <a:rPr lang="en-US" sz="2000" i="1" dirty="0"/>
              <a:t>n </a:t>
            </a:r>
            <a:r>
              <a:rPr lang="en-US" sz="2000" dirty="0"/>
              <a:t>= 103</a:t>
            </a:r>
            <a:r>
              <a:rPr lang="en-US" sz="2000" dirty="0" smtClean="0"/>
              <a:t>)</a:t>
            </a:r>
          </a:p>
          <a:p>
            <a:pPr lvl="1"/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848350" y="1493837"/>
            <a:ext cx="329565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Short-term acute effect of capture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difference among techniques</a:t>
            </a:r>
          </a:p>
          <a:p>
            <a:pPr lvl="1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</a:t>
            </a:r>
            <a:r>
              <a:rPr lang="en-US" sz="2400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0.002 </a:t>
            </a:r>
          </a:p>
          <a:p>
            <a:pPr marL="457200" lvl="1" indent="0"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(-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0.214, 0.219)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odds ratio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1.002 (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0.807,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1.244)</a:t>
            </a:r>
          </a:p>
        </p:txBody>
      </p:sp>
    </p:spTree>
    <p:extLst>
      <p:ext uri="{BB962C8B-B14F-4D97-AF65-F5344CB8AC3E}">
        <p14:creationId xmlns:p14="http://schemas.microsoft.com/office/powerpoint/2010/main" val="39054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428750"/>
            <a:ext cx="79248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 mist netting is an effective and versatile alternative to traditional capture techniques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term effect of capture, handling, radiomarking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difference in post-capture survival between techniques</a:t>
            </a:r>
          </a:p>
          <a:p>
            <a:pPr lvl="2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2" indent="0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71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 rates of age and sex classes were similar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Netting may provide more accurate estimates of body mass</a:t>
            </a:r>
          </a:p>
          <a:p>
            <a:pPr lvl="1"/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“Crop full”, “Crop FULL”, “Crop bulging”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9303" y="1524000"/>
            <a:ext cx="3162300" cy="2856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:\Pics from K drive\PC1701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978" y="2133600"/>
            <a:ext cx="2780950" cy="3707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4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Ohio Bobwhite Research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4572000" cy="4021304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Area </a:t>
            </a:r>
          </a:p>
          <a:p>
            <a:pPr lvl="1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outhwestern Ohio</a:t>
            </a:r>
          </a:p>
          <a:p>
            <a:pPr lvl="1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private land sites</a:t>
            </a:r>
          </a:p>
          <a:p>
            <a:pPr lvl="2"/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&gt;50 landowners </a:t>
            </a:r>
          </a:p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 Composition</a:t>
            </a:r>
          </a:p>
          <a:p>
            <a:pPr lvl="1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55% Row crops</a:t>
            </a:r>
          </a:p>
          <a:p>
            <a:pPr lvl="2"/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Corn, soybeans, and wheat</a:t>
            </a:r>
          </a:p>
          <a:p>
            <a:pPr lvl="1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19% Early successional</a:t>
            </a:r>
          </a:p>
          <a:p>
            <a:pPr lvl="2"/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Grasslands, old fields, fencerows, and ditches</a:t>
            </a:r>
          </a:p>
          <a:p>
            <a:pPr lvl="1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13% Forest</a:t>
            </a:r>
          </a:p>
          <a:p>
            <a:pPr lvl="2"/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Woodlots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330000"/>
                    </a14:imgEffect>
                    <a14:imgEffect>
                      <a14:brightnessContrast bright="-43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240350"/>
            <a:ext cx="3505200" cy="271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3200400" y="4365866"/>
            <a:ext cx="5486400" cy="2054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0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Netting is well suited for use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private land</a:t>
            </a: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investigator presence</a:t>
            </a:r>
          </a:p>
          <a:p>
            <a:pPr lvl="1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recreational users (e.g. hunters)</a:t>
            </a:r>
          </a:p>
          <a:p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Radiotelemetry studies</a:t>
            </a:r>
          </a:p>
          <a:p>
            <a:pPr lvl="1"/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 specific individuals</a:t>
            </a:r>
          </a:p>
          <a:p>
            <a:pPr lvl="1"/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Quickly capture individuals multiple unmarked coveys</a:t>
            </a:r>
          </a:p>
          <a:p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other techniques to optimize capture </a:t>
            </a:r>
          </a:p>
          <a:p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Breeding season</a:t>
            </a:r>
          </a:p>
          <a:p>
            <a:pPr lvl="1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Calling males</a:t>
            </a:r>
          </a:p>
          <a:p>
            <a:pPr lvl="1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Radiomarked pairs</a:t>
            </a:r>
          </a:p>
          <a:p>
            <a:pPr lvl="1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Incidental contact</a:t>
            </a:r>
          </a:p>
          <a:p>
            <a:pPr lvl="1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Fledged young</a:t>
            </a:r>
          </a:p>
          <a:p>
            <a:pPr lvl="2"/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merit additional research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1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and Management Implications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Corral (Smith et al. 2003)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Roosted, brooding adult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 that chicks can not fly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1-12 days post-hatch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 Netting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Flying chicks 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≥ 12 days post-hatch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Smaller chicks capable of passing through nets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 with smaller mesh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1581150"/>
            <a:ext cx="32385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5905" y="3200400"/>
            <a:ext cx="3342290" cy="289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1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6518"/>
            <a:ext cx="2819400" cy="4906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Field Assistants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Mauri Liberati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Jay Jordan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Bryce Adams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Bret Graves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Nan Radabaugh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Mark Peugeot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Laura Jenkins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George Fee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Chris Grimm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Matt Crowell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1390876"/>
            <a:ext cx="4038600" cy="292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Funding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Ohio Department of Natural Resources, Division of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Wildlife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Federal Aid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≥ 50 Cooperating Landowners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Fallsville Wildlife Area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Indian Creek Wildlife Area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1628" y="5127087"/>
            <a:ext cx="1329603" cy="130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599" y="5085867"/>
            <a:ext cx="1223790" cy="153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170" y="5127087"/>
            <a:ext cx="2730430" cy="128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236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24064" y="0"/>
            <a:ext cx="9325711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4065" y="0"/>
            <a:ext cx="9325711" cy="7010401"/>
          </a:xfrm>
          <a:prstGeom prst="rect">
            <a:avLst/>
          </a:prstGeom>
          <a:gradFill>
            <a:gsLst>
              <a:gs pos="100000">
                <a:srgbClr val="FFFFFF">
                  <a:alpha val="0"/>
                </a:srgbClr>
              </a:gs>
              <a:gs pos="0">
                <a:srgbClr val="1F1F1F"/>
              </a:gs>
              <a:gs pos="0">
                <a:srgbClr val="FFFFFF"/>
              </a:gs>
              <a:gs pos="100000">
                <a:srgbClr val="636363"/>
              </a:gs>
              <a:gs pos="100000">
                <a:srgbClr val="CFCFCF"/>
              </a:gs>
              <a:gs pos="100000">
                <a:srgbClr val="CFCFCF"/>
              </a:gs>
              <a:gs pos="100000">
                <a:srgbClr val="1F1F1F"/>
              </a:gs>
              <a:gs pos="21000">
                <a:srgbClr val="FFFFFF"/>
              </a:gs>
              <a:gs pos="37000">
                <a:srgbClr val="FFFFFF">
                  <a:alpha val="77000"/>
                </a:srgbClr>
              </a:gs>
              <a:gs pos="100000">
                <a:srgbClr val="7F7F7F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724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6843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Baited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unnel Traps (Stoddard 1931)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(Truitt and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Dailey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Effectiveness varies with environmental conditions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always suitable on private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presence can irritate landowners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 checks likely to disrupt hunters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Inefficient when targeting individuals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Radiomarked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Pointing dogs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Incidental contact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Nightlighting (Labisky 1968)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ffective (Truitt and Dailey 2000)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Potentially alarming 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landowners, neighbors, law enforcement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01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Capture Techniques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 Mist Netting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Gallinaceous species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Pointing dogs (Skinner 1998)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Radiotelemetry (Schladweiler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Mussehl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1969)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Researchers driving birds (Silvy and Robel 1968, Campbell 1972, Browers and Conelly 1986)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3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579" y="1447800"/>
            <a:ext cx="8229600" cy="452596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etting for Bobwhites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80216" y="445343"/>
            <a:ext cx="3180127" cy="6709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53859" y="5503217"/>
            <a:ext cx="667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“Clapnets” (Stoddard 1931: 441)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43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Capture Techniques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 Netting Bobwhites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Breeding season with audio lure (Cink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1975, Lohr et al.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Nonbreeding season?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 the efficacy of targeted mist netting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 targeted mist netting with baited funnel trapping…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 mass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Age ratio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Sex ratio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Post-capture survival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68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Netting Photos\IMG_138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49" y="0"/>
            <a:ext cx="730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549"/>
            <a:ext cx="9144000" cy="6858000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56000">
                <a:schemeClr val="bg1">
                  <a:alpha val="88000"/>
                </a:schemeClr>
              </a:gs>
              <a:gs pos="84000">
                <a:schemeClr val="accent1">
                  <a:tint val="23500"/>
                  <a:satMod val="160000"/>
                  <a:alpha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Netting and trapping used concurrently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October-28 February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2009-2011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 ≥ 1 radio in each known covey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 of capture technique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Non-random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Opportunistic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5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0" y="3886200"/>
            <a:ext cx="4176216" cy="2402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86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3000" y="1371600"/>
            <a:ext cx="3168869" cy="3035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41910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30x40x45cm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Burlap buffer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Trapping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Concealed within cover in areas with evidence of activity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Pre-baited, Baited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Cracked corn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Checked twice daily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sunrise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Sunset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600" y="2590800"/>
            <a:ext cx="3407664" cy="3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5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14B6CBD1238A44A01CFB00299E8417" ma:contentTypeVersion="0" ma:contentTypeDescription="Create a new document." ma:contentTypeScope="" ma:versionID="6cec03a45135842321bb40604d71da5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177630-5DCF-4A2C-93A1-55FF4B4DDF74}"/>
</file>

<file path=customXml/itemProps2.xml><?xml version="1.0" encoding="utf-8"?>
<ds:datastoreItem xmlns:ds="http://schemas.openxmlformats.org/officeDocument/2006/customXml" ds:itemID="{9009E6EB-4EFE-4588-82C1-B996A7A2C503}"/>
</file>

<file path=customXml/itemProps3.xml><?xml version="1.0" encoding="utf-8"?>
<ds:datastoreItem xmlns:ds="http://schemas.openxmlformats.org/officeDocument/2006/customXml" ds:itemID="{39A4C9D2-DABB-48A3-AB7C-71EFD2360FD4}"/>
</file>

<file path=docProps/app.xml><?xml version="1.0" encoding="utf-8"?>
<Properties xmlns="http://schemas.openxmlformats.org/officeDocument/2006/extended-properties" xmlns:vt="http://schemas.openxmlformats.org/officeDocument/2006/docPropsVTypes">
  <TotalTime>5751</TotalTime>
  <Words>876</Words>
  <Application>Microsoft Office PowerPoint</Application>
  <PresentationFormat>On-screen Show (4:3)</PresentationFormat>
  <Paragraphs>259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Efficacy of Targeted Mist Netting to Capture Northern Bobwhites During the Non-Breeding Season in Ohio</vt:lpstr>
      <vt:lpstr>Ohio Bobwhite Research</vt:lpstr>
      <vt:lpstr>Common Capture Techniques</vt:lpstr>
      <vt:lpstr>Alternative Capture Techniques</vt:lpstr>
      <vt:lpstr>Alternative Capture Techniques</vt:lpstr>
      <vt:lpstr>Alternative Capture Techniques</vt:lpstr>
      <vt:lpstr>Introduction </vt:lpstr>
      <vt:lpstr>Methods</vt:lpstr>
      <vt:lpstr>Methods</vt:lpstr>
      <vt:lpstr>Methods</vt:lpstr>
      <vt:lpstr>Methods</vt:lpstr>
      <vt:lpstr>Methods</vt:lpstr>
      <vt:lpstr>Comparisons</vt:lpstr>
      <vt:lpstr>Results</vt:lpstr>
      <vt:lpstr>Results</vt:lpstr>
      <vt:lpstr>Body Mass</vt:lpstr>
      <vt:lpstr>Survival Results</vt:lpstr>
      <vt:lpstr>Summary</vt:lpstr>
      <vt:lpstr>Summary</vt:lpstr>
      <vt:lpstr>Netting is well suited for use…</vt:lpstr>
      <vt:lpstr>Research and Management Implications</vt:lpstr>
      <vt:lpstr>Acknowledgements</vt:lpstr>
      <vt:lpstr>Questions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Wiley</dc:creator>
  <cp:lastModifiedBy>Mark Wiley</cp:lastModifiedBy>
  <cp:revision>102</cp:revision>
  <dcterms:created xsi:type="dcterms:W3CDTF">2011-12-20T17:08:11Z</dcterms:created>
  <dcterms:modified xsi:type="dcterms:W3CDTF">2012-01-10T15:18:27Z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0x0101000814B6CBD1238A44A01CFB00299E8417</vt:lpwstr>
  </property>
</Properties>
</file>