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57" r:id="rId4"/>
    <p:sldId id="286" r:id="rId5"/>
    <p:sldId id="287" r:id="rId6"/>
    <p:sldId id="281" r:id="rId7"/>
    <p:sldId id="273" r:id="rId8"/>
    <p:sldId id="275" r:id="rId9"/>
    <p:sldId id="263" r:id="rId10"/>
    <p:sldId id="266" r:id="rId11"/>
    <p:sldId id="258" r:id="rId12"/>
    <p:sldId id="282" r:id="rId13"/>
    <p:sldId id="283" r:id="rId14"/>
    <p:sldId id="284" r:id="rId15"/>
    <p:sldId id="285" r:id="rId16"/>
    <p:sldId id="280" r:id="rId17"/>
    <p:sldId id="279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14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Northern Bobwhite</a:t>
            </a:r>
          </a:p>
        </c:rich>
      </c:tx>
      <c:layout>
        <c:manualLayout>
          <c:xMode val="edge"/>
          <c:yMode val="edge"/>
          <c:x val="0.19036943495270639"/>
          <c:y val="0.9161111111111111"/>
        </c:manualLayout>
      </c:layout>
      <c:overlay val="0"/>
    </c:title>
    <c:autoTitleDeleted val="0"/>
    <c:view3D>
      <c:rotX val="30"/>
      <c:rotY val="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619373050066854E-2"/>
          <c:y val="0"/>
          <c:w val="0.91588075075521236"/>
          <c:h val="0.8714374453193352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2480352102213638"/>
                  <c:y val="7.2309711286089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Among subspeices
44%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5055959986133809E-2"/>
                  <c:y val="0.10048972003499573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566037735849056"/>
                  <c:y val="3.7460192475940506E-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000" dirty="0"/>
                      <a:t>Within populations
48%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Among subspeices</c:v>
                </c:pt>
                <c:pt idx="1">
                  <c:v>Among populations within subspecies</c:v>
                </c:pt>
                <c:pt idx="2">
                  <c:v>Within populations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43.92</c:v>
                </c:pt>
                <c:pt idx="1">
                  <c:v>7.55</c:v>
                </c:pt>
                <c:pt idx="2">
                  <c:v>48.54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Yucatán Bobwhite</a:t>
            </a:r>
          </a:p>
        </c:rich>
      </c:tx>
      <c:layout>
        <c:manualLayout>
          <c:xMode val="edge"/>
          <c:yMode val="edge"/>
          <c:x val="0.3956878306878307"/>
          <c:y val="0.86356807996504426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535703870349539"/>
          <c:y val="0.12662422700079454"/>
          <c:w val="0.79464296129650458"/>
          <c:h val="0.67868574709719987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5220915211685496"/>
                  <c:y val="-0.1752794550987875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Among subspeices
69%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0027600716577093E-2"/>
                  <c:y val="-5.881467788709143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Sheet1!$A$8:$A$10</c:f>
              <c:strCache>
                <c:ptCount val="3"/>
                <c:pt idx="0">
                  <c:v>Among subspeices</c:v>
                </c:pt>
                <c:pt idx="1">
                  <c:v>Among populations within subspecies</c:v>
                </c:pt>
                <c:pt idx="2">
                  <c:v>Within populations</c:v>
                </c:pt>
              </c:strCache>
            </c:strRef>
          </c:cat>
          <c:val>
            <c:numRef>
              <c:f>Sheet1!$B$8:$B$10</c:f>
              <c:numCache>
                <c:formatCode>0</c:formatCode>
                <c:ptCount val="3"/>
                <c:pt idx="0">
                  <c:v>69</c:v>
                </c:pt>
                <c:pt idx="1">
                  <c:v>4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Crested</a:t>
            </a:r>
            <a:r>
              <a:rPr lang="en-US" baseline="0" dirty="0"/>
              <a:t> and Spot-bellied Bobwhites</a:t>
            </a:r>
            <a:endParaRPr lang="en-US" dirty="0"/>
          </a:p>
        </c:rich>
      </c:tx>
      <c:layout>
        <c:manualLayout>
          <c:xMode val="edge"/>
          <c:yMode val="edge"/>
          <c:x val="0.11822033898305084"/>
          <c:y val="0.8874389774379224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096265453729283E-2"/>
          <c:y val="0.22001166592925908"/>
          <c:w val="0.82380746909254143"/>
          <c:h val="0.6716745173132106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5669181404680436"/>
                  <c:y val="-0.2377978064270858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Among subspeices
72%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Sheet1!$A$14:$A$16</c:f>
              <c:strCache>
                <c:ptCount val="3"/>
                <c:pt idx="0">
                  <c:v>Among subspeices</c:v>
                </c:pt>
                <c:pt idx="1">
                  <c:v>Among populations within subspecies</c:v>
                </c:pt>
                <c:pt idx="2">
                  <c:v>Within populations</c:v>
                </c:pt>
              </c:strCache>
            </c:strRef>
          </c:cat>
          <c:val>
            <c:numRef>
              <c:f>Sheet1!$B$14:$B$16</c:f>
              <c:numCache>
                <c:formatCode>0</c:formatCode>
                <c:ptCount val="3"/>
                <c:pt idx="0">
                  <c:v>72</c:v>
                </c:pt>
                <c:pt idx="1">
                  <c:v>18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1BBB59B-AFF5-4622-B1F9-FE899E513FE3}" type="datetimeFigureOut">
              <a:rPr lang="en-US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670DA56-B748-41E4-8128-1ACC1EE204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1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82DF5A-5D3D-46B9-84D8-33353608307C}" type="slidenum">
              <a:rPr lang="en-US" sz="1200">
                <a:cs typeface="Arial" charset="0"/>
              </a:rPr>
              <a:pPr algn="r"/>
              <a:t>9</a:t>
            </a:fld>
            <a:endParaRPr lang="en-US" sz="1200" dirty="0"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19A7-882D-4CF8-A253-4413CA8DB214}" type="datetimeFigureOut">
              <a:rPr lang="en-US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38803-1035-4FC9-A5C9-46DF6040AF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1D38E-8C5E-4B0C-9EE5-28F62EEF56A7}" type="datetimeFigureOut">
              <a:rPr lang="en-US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799B-6721-4A2C-B6DB-CC5FE188E8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FC0C4-604E-451E-BF62-7CF491C34FE8}" type="datetimeFigureOut">
              <a:rPr lang="en-US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E2704-DA53-40D5-AAF3-073D3880D7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64B32-9402-4396-8297-B6F155E37CB8}" type="datetimeFigureOut">
              <a:rPr lang="en-US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E456-D7E3-466B-A558-96FF6AD76C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8B776-5D35-45BA-B17D-33A0746FF407}" type="datetimeFigureOut">
              <a:rPr lang="en-US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A8029-6370-4ED6-941B-369E81895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BB0B7-A930-485A-9548-CD14F4E8512F}" type="datetimeFigureOut">
              <a:rPr lang="en-US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74B01-EDA6-40D3-A6AB-4B18AA6133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4C0C-2D2A-4820-922C-83566E4E364A}" type="datetimeFigureOut">
              <a:rPr lang="en-US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87B6-6560-4C52-940B-24E92BCDE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D5105-445F-4C56-9804-6F00D609A09A}" type="datetimeFigureOut">
              <a:rPr lang="en-US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B4C6B-3222-417A-8C37-B29F788E25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4F950-F56F-4674-B2C3-E263D1CB7A5B}" type="datetimeFigureOut">
              <a:rPr lang="en-US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2C03-8929-46EB-8556-DC926C3A3C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64C4-1475-4B34-938B-B1C88D854645}" type="datetimeFigureOut">
              <a:rPr lang="en-US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5D091-1481-4AE3-AAE1-C888E72150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A2AFD-2D26-4B28-838A-0BE06E558377}" type="datetimeFigureOut">
              <a:rPr lang="en-US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2BCB2-B393-4811-94BE-56FAC57221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C4584-AAB5-4D7A-B4AF-AA7E3EDC37AC}" type="datetimeFigureOut">
              <a:rPr lang="en-US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6B5D-8899-4255-9A30-1BE081CD8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AE56-EAA8-46B6-8AC8-A1D8130260C5}" type="datetimeFigureOut">
              <a:rPr lang="en-US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A208F-C627-4E7B-B6DB-7D84300344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4B0DB1-2A12-4EB2-823A-680BCF43A30C}" type="datetimeFigureOut">
              <a:rPr lang="en-US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1BBFF8-069A-4960-81A3-B479171758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2"/>
          <p:cNvSpPr>
            <a:spLocks noGrp="1"/>
          </p:cNvSpPr>
          <p:nvPr>
            <p:ph type="ctrTitle"/>
          </p:nvPr>
        </p:nvSpPr>
        <p:spPr>
          <a:xfrm>
            <a:off x="304800" y="1447800"/>
            <a:ext cx="8839200" cy="1012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cap="all" dirty="0" smtClean="0">
                <a:latin typeface="Arial" pitchFamily="34" charset="0"/>
                <a:cs typeface="Arial" pitchFamily="34" charset="0"/>
              </a:rPr>
              <a:t>Phylogeography of the Bobwhites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667000"/>
            <a:ext cx="8763000" cy="3657600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Damon Williford,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Randy W. DeYoung, Leonard A. Brennan, Fidel Hernández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Caesar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Kleberg Wildlife Research Institute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Texas A&amp;M University-Kingsville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Kingsville,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Texas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78363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Rodney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L. Honeycutt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Natural Science Division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Pepperdine University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California 90263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a010857a20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imagesCA33GWQ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9200"/>
            <a:ext cx="2263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DNA-Double-Helix-Mode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3600" y="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Colinus ML tree short.tif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8050" y="5181600"/>
            <a:ext cx="3155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Methods: Analysis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915400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Interspecific</a:t>
            </a:r>
            <a:r>
              <a:rPr lang="en-US" dirty="0" smtClean="0">
                <a:latin typeface="Arial" charset="0"/>
                <a:cs typeface="Arial" charset="0"/>
              </a:rPr>
              <a:t> relationships (ND2 and D-loop)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Maximum </a:t>
            </a:r>
            <a:r>
              <a:rPr lang="en-US" dirty="0" smtClean="0">
                <a:latin typeface="Arial" charset="0"/>
                <a:cs typeface="Arial" charset="0"/>
              </a:rPr>
              <a:t>likelihood phylogenetic tree.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Sequence divergences among bobwhite species.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Intraspecific phylogeography (D-loop only) 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Minimum spanning networks of haplotypes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Distribution of pairwise nucleotide differences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Unimodal = demographic expansion.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Multimodal = population differentiation.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Analysis </a:t>
            </a:r>
            <a:r>
              <a:rPr lang="en-US" dirty="0" smtClean="0">
                <a:latin typeface="Arial" charset="0"/>
                <a:cs typeface="Arial" charset="0"/>
              </a:rPr>
              <a:t>of molecular variance (AMOVA)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Quantifies the amount of genetic variation due different hierarchical levels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How much genetic variation accounted for by subspecies.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Arial" charset="0"/>
                <a:cs typeface="Arial" charset="0"/>
              </a:rPr>
              <a:t>Bobwhite </a:t>
            </a:r>
            <a:r>
              <a:rPr lang="en-US" sz="2400" b="1" dirty="0" smtClean="0">
                <a:latin typeface="Arial" charset="0"/>
                <a:cs typeface="Arial" charset="0"/>
              </a:rPr>
              <a:t>Phylogeny based on ND2 and D-loop</a:t>
            </a:r>
            <a:endParaRPr lang="en-US" sz="24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686948"/>
              </p:ext>
            </p:extLst>
          </p:nvPr>
        </p:nvGraphicFramePr>
        <p:xfrm>
          <a:off x="1600200" y="4132901"/>
          <a:ext cx="6019800" cy="2725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4950"/>
                <a:gridCol w="1504950"/>
                <a:gridCol w="1504950"/>
                <a:gridCol w="1504950"/>
              </a:tblGrid>
              <a:tr h="880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Crested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Spot-bellied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Yucatán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6117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Crested  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6117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Spot-bellied 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0.022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6117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Yucatán 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0.098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0.094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6117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Northern 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0.091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0.083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0.027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8707" name="Content Placeholder 8" descr="Colinus phylogeny common names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514" y="457200"/>
            <a:ext cx="9144000" cy="2943225"/>
          </a:xfrm>
        </p:spPr>
      </p:pic>
      <p:sp>
        <p:nvSpPr>
          <p:cNvPr id="3" name="TextBox 2"/>
          <p:cNvSpPr txBox="1"/>
          <p:nvPr/>
        </p:nvSpPr>
        <p:spPr>
          <a:xfrm>
            <a:off x="685800" y="365584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Sequence Divergences (p distance)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511629" y="98179"/>
            <a:ext cx="8229600" cy="5635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Northern Bobwhite</a:t>
            </a:r>
          </a:p>
        </p:txBody>
      </p:sp>
      <p:pic>
        <p:nvPicPr>
          <p:cNvPr id="29699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6663" y="1295400"/>
            <a:ext cx="4097337" cy="2971800"/>
          </a:xfrm>
        </p:spPr>
      </p:pic>
      <p:pic>
        <p:nvPicPr>
          <p:cNvPr id="29700" name="Content Placeholder 8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4354513"/>
            <a:ext cx="4056063" cy="2511425"/>
          </a:xfrm>
        </p:spPr>
      </p:pic>
      <p:pic>
        <p:nvPicPr>
          <p:cNvPr id="29702" name="Picture 6" descr="NBW haplotype network 12-12-2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87" y="1779465"/>
            <a:ext cx="4841391" cy="507853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781800" y="50292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Expansion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41" y="838200"/>
            <a:ext cx="4185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58 haplotypes.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50% of  haplotypes shared by ≥ 2 subspecies.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Yucatán Bobwhite</a:t>
            </a:r>
          </a:p>
        </p:txBody>
      </p:sp>
      <p:pic>
        <p:nvPicPr>
          <p:cNvPr id="30722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9200"/>
            <a:ext cx="5348288" cy="4011613"/>
          </a:xfrm>
        </p:spPr>
      </p:pic>
      <p:pic>
        <p:nvPicPr>
          <p:cNvPr id="30723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2057400"/>
            <a:ext cx="3505200" cy="2273300"/>
          </a:xfrm>
        </p:spPr>
      </p:pic>
      <p:sp>
        <p:nvSpPr>
          <p:cNvPr id="2" name="TextBox 1"/>
          <p:cNvSpPr txBox="1"/>
          <p:nvPr/>
        </p:nvSpPr>
        <p:spPr>
          <a:xfrm>
            <a:off x="7239000" y="27432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Differentiation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2" y="5369933"/>
            <a:ext cx="8059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7 haplotypes.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2 geographically and genetically distinct groups.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715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Crested and Spot-bellied Bobwhites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066800"/>
            <a:ext cx="4321175" cy="4114800"/>
          </a:xfrm>
        </p:spPr>
      </p:pic>
      <p:pic>
        <p:nvPicPr>
          <p:cNvPr id="31748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1400" y="914400"/>
            <a:ext cx="4144963" cy="3124200"/>
          </a:xfrm>
        </p:spPr>
      </p:pic>
      <p:sp>
        <p:nvSpPr>
          <p:cNvPr id="3" name="TextBox 2"/>
          <p:cNvSpPr txBox="1"/>
          <p:nvPr/>
        </p:nvSpPr>
        <p:spPr>
          <a:xfrm>
            <a:off x="10886" y="51816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5 spot-bellied bobwhite haplotypes shared among subspecies.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20 crested Bobwhite subspecies not shared among subspecies.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84" y="4191001"/>
            <a:ext cx="4297259" cy="2667000"/>
          </a:xfrm>
        </p:spPr>
      </p:pic>
      <p:sp>
        <p:nvSpPr>
          <p:cNvPr id="7" name="TextBox 6"/>
          <p:cNvSpPr txBox="1"/>
          <p:nvPr/>
        </p:nvSpPr>
        <p:spPr>
          <a:xfrm>
            <a:off x="7086600" y="4724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Differentiation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56" y="0"/>
            <a:ext cx="4793343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AMOVA Results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ontent Placeholder 13" title="Northern Bobwhite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0456434"/>
              </p:ext>
            </p:extLst>
          </p:nvPr>
        </p:nvGraphicFramePr>
        <p:xfrm>
          <a:off x="0" y="1828800"/>
          <a:ext cx="4038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12477517"/>
              </p:ext>
            </p:extLst>
          </p:nvPr>
        </p:nvGraphicFramePr>
        <p:xfrm>
          <a:off x="4343400" y="-18143"/>
          <a:ext cx="4800600" cy="317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124546549"/>
              </p:ext>
            </p:extLst>
          </p:nvPr>
        </p:nvGraphicFramePr>
        <p:xfrm>
          <a:off x="4640943" y="3581400"/>
          <a:ext cx="4495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859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334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Species relationships</a:t>
            </a:r>
          </a:p>
          <a:p>
            <a:pPr lvl="1" eaLnBrk="1" hangingPunct="1"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Colinus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may not be a natural group.</a:t>
            </a:r>
          </a:p>
          <a:p>
            <a:pPr lvl="1"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Yucatán and northern bobwhites are distinct species.</a:t>
            </a:r>
          </a:p>
          <a:p>
            <a:pPr lvl="1"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Species status of crested and spot-bellied bobwhites unclear.</a:t>
            </a:r>
          </a:p>
          <a:p>
            <a:pPr lvl="2"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 polytypic species? </a:t>
            </a:r>
          </a:p>
          <a:p>
            <a:pPr lvl="2"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4 closely related species?</a:t>
            </a:r>
          </a:p>
          <a:p>
            <a:pPr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Phylogeography</a:t>
            </a:r>
          </a:p>
          <a:p>
            <a:pPr lvl="1"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Northern bobwhite </a:t>
            </a:r>
          </a:p>
          <a:p>
            <a:pPr lvl="2"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Repeated patterns of isolation and expansion.</a:t>
            </a:r>
          </a:p>
          <a:p>
            <a:pPr lvl="2"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Climate driven changes in availability of suitable habitat. </a:t>
            </a:r>
          </a:p>
          <a:p>
            <a:pPr lvl="1"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Yucatán and crested/spot-bellied bobwhites</a:t>
            </a:r>
          </a:p>
          <a:p>
            <a:pPr lvl="2"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Allopatric fragmentation</a:t>
            </a:r>
          </a:p>
          <a:p>
            <a:pPr lvl="2"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Climate-driven expansion and fragmentation of savanna and geological events.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Future Research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dirty="0" smtClean="0"/>
              <a:t>Future work</a:t>
            </a:r>
          </a:p>
          <a:p>
            <a:pPr lvl="1" eaLnBrk="1" hangingPunct="1"/>
            <a:r>
              <a:rPr lang="en-US" dirty="0" smtClean="0"/>
              <a:t>Additional samples from all species</a:t>
            </a:r>
          </a:p>
          <a:p>
            <a:pPr lvl="1" eaLnBrk="1" hangingPunct="1"/>
            <a:r>
              <a:rPr lang="en-US" dirty="0" smtClean="0"/>
              <a:t>Additional genes</a:t>
            </a:r>
          </a:p>
          <a:p>
            <a:pPr lvl="1" eaLnBrk="1" hangingPunct="1"/>
            <a:r>
              <a:rPr lang="en-US" dirty="0" smtClean="0"/>
              <a:t>Morphometric and colorimetric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Acknowledgments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839200" cy="4830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A special thanks to the institutions that allowed us the use of their specimens: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American Museum of Natural History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Bell Museum of Natural History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Natural History Museum of Los Angeles County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Dallas Museum of Nature &amp; Science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Museum of Texas Tech University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Welder Wildlife Foundation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Yale Peabody Museum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Field Museum of Natural History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Lab assistance and sample collection: A. Zamorano, J. Summers, K. Corman, and A. Floyd.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This project was funded by the Elliot B. and Adelle Bottom Fellowship in Quail </a:t>
            </a:r>
            <a:r>
              <a:rPr lang="en-US" sz="2800" dirty="0" smtClean="0"/>
              <a:t>Research.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229600" cy="563563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The Bobwhites (</a:t>
            </a:r>
            <a:r>
              <a:rPr lang="en-US" sz="2800" b="1" i="1" dirty="0" smtClean="0">
                <a:latin typeface="Arial" charset="0"/>
                <a:cs typeface="Arial" charset="0"/>
              </a:rPr>
              <a:t>Colinus</a:t>
            </a:r>
            <a:r>
              <a:rPr lang="en-US" sz="2800" b="1" dirty="0" smtClean="0">
                <a:latin typeface="Arial" charset="0"/>
                <a:cs typeface="Arial" charset="0"/>
              </a:rPr>
              <a:t>): Savanna-specialists</a:t>
            </a:r>
          </a:p>
        </p:txBody>
      </p:sp>
      <p:pic>
        <p:nvPicPr>
          <p:cNvPr id="17410" name="Picture 12" descr="Colinus cristatus Venezuela karla perez leo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43538" y="4465638"/>
            <a:ext cx="3487737" cy="2316162"/>
          </a:xfrm>
        </p:spPr>
      </p:pic>
      <p:pic>
        <p:nvPicPr>
          <p:cNvPr id="17411" name="Picture 9" descr="colinus nigrogularis ryan shaw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8775" y="1420813"/>
            <a:ext cx="3556000" cy="2382837"/>
          </a:xfrm>
        </p:spPr>
      </p:pic>
      <p:pic>
        <p:nvPicPr>
          <p:cNvPr id="17412" name="Content Placeholder 4" descr="medium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692275"/>
            <a:ext cx="3124200" cy="2254250"/>
          </a:xfrm>
        </p:spPr>
      </p:pic>
      <p:pic>
        <p:nvPicPr>
          <p:cNvPr id="17413" name="Picture 16" descr="colinus leucopog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1963" y="4329113"/>
            <a:ext cx="2876550" cy="2411412"/>
          </a:xfrm>
        </p:spPr>
      </p:pic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966913" y="3503613"/>
            <a:ext cx="1390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cs typeface="Arial" charset="0"/>
              </a:rPr>
              <a:t>Photo by David Blank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5692775" y="3502025"/>
            <a:ext cx="1524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cs typeface="Arial" charset="0"/>
              </a:rPr>
              <a:t>Photo by Ryan Shaw</a:t>
            </a:r>
          </a:p>
        </p:txBody>
      </p:sp>
      <p:sp>
        <p:nvSpPr>
          <p:cNvPr id="17416" name="Text Box 19"/>
          <p:cNvSpPr txBox="1">
            <a:spLocks noChangeArrowheads="1"/>
          </p:cNvSpPr>
          <p:nvPr/>
        </p:nvSpPr>
        <p:spPr bwMode="auto">
          <a:xfrm>
            <a:off x="26988" y="1295400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Northern Bobwhite (</a:t>
            </a:r>
            <a:r>
              <a:rPr lang="en-US" sz="1400" b="1" i="1" dirty="0"/>
              <a:t>Colinus virginianus</a:t>
            </a:r>
            <a:r>
              <a:rPr lang="en-US" sz="1400" b="1" dirty="0"/>
              <a:t>)</a:t>
            </a:r>
          </a:p>
        </p:txBody>
      </p:sp>
      <p:sp>
        <p:nvSpPr>
          <p:cNvPr id="17417" name="Text Box 20"/>
          <p:cNvSpPr txBox="1">
            <a:spLocks noChangeArrowheads="1"/>
          </p:cNvSpPr>
          <p:nvPr/>
        </p:nvSpPr>
        <p:spPr bwMode="auto">
          <a:xfrm>
            <a:off x="5311775" y="990600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Yucat</a:t>
            </a:r>
            <a:r>
              <a:rPr lang="en-US" sz="1400" b="1" dirty="0">
                <a:cs typeface="Arial" charset="0"/>
              </a:rPr>
              <a:t>án </a:t>
            </a:r>
            <a:r>
              <a:rPr lang="en-US" sz="1400" b="1" dirty="0"/>
              <a:t>Bobwhite (</a:t>
            </a:r>
            <a:r>
              <a:rPr lang="en-US" sz="1400" b="1" i="1" dirty="0"/>
              <a:t>Colinus nigrogularis</a:t>
            </a:r>
            <a:r>
              <a:rPr lang="en-US" sz="1400" b="1" dirty="0"/>
              <a:t>)</a:t>
            </a:r>
          </a:p>
        </p:txBody>
      </p:sp>
      <p:sp>
        <p:nvSpPr>
          <p:cNvPr id="17418" name="Text Box 21"/>
          <p:cNvSpPr txBox="1">
            <a:spLocks noChangeArrowheads="1"/>
          </p:cNvSpPr>
          <p:nvPr/>
        </p:nvSpPr>
        <p:spPr bwMode="auto">
          <a:xfrm>
            <a:off x="61913" y="4024313"/>
            <a:ext cx="419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Spot-bellied Bobwhite (</a:t>
            </a:r>
            <a:r>
              <a:rPr lang="en-US" sz="1400" b="1" i="1" dirty="0"/>
              <a:t>Colinus leucopogon</a:t>
            </a:r>
            <a:r>
              <a:rPr lang="en-US" sz="1400" b="1" dirty="0"/>
              <a:t>)</a:t>
            </a:r>
          </a:p>
        </p:txBody>
      </p:sp>
      <p:sp>
        <p:nvSpPr>
          <p:cNvPr id="17419" name="Text Box 22"/>
          <p:cNvSpPr txBox="1">
            <a:spLocks noChangeArrowheads="1"/>
          </p:cNvSpPr>
          <p:nvPr/>
        </p:nvSpPr>
        <p:spPr bwMode="auto">
          <a:xfrm>
            <a:off x="5121275" y="3999140"/>
            <a:ext cx="419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Crested Bobwhite (</a:t>
            </a:r>
            <a:r>
              <a:rPr lang="en-US" sz="1400" b="1" i="1" dirty="0"/>
              <a:t>Colinus cristatus</a:t>
            </a:r>
            <a:r>
              <a:rPr lang="en-US" sz="1400" b="1" dirty="0"/>
              <a:t>)</a:t>
            </a:r>
          </a:p>
        </p:txBody>
      </p:sp>
      <p:sp>
        <p:nvSpPr>
          <p:cNvPr id="17420" name="TextBox 7"/>
          <p:cNvSpPr txBox="1">
            <a:spLocks noChangeArrowheads="1"/>
          </p:cNvSpPr>
          <p:nvPr/>
        </p:nvSpPr>
        <p:spPr bwMode="auto">
          <a:xfrm>
            <a:off x="1528763" y="6402388"/>
            <a:ext cx="1828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cs typeface="Arial" charset="0"/>
              </a:rPr>
              <a:t>Photo by Elidier Vargas</a:t>
            </a:r>
          </a:p>
        </p:txBody>
      </p:sp>
      <p:sp>
        <p:nvSpPr>
          <p:cNvPr id="17421" name="Text Box 24"/>
          <p:cNvSpPr txBox="1">
            <a:spLocks noChangeArrowheads="1"/>
          </p:cNvSpPr>
          <p:nvPr/>
        </p:nvSpPr>
        <p:spPr bwMode="auto">
          <a:xfrm>
            <a:off x="5753100" y="6324600"/>
            <a:ext cx="2362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Photo by Karla Perez Leon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>
          <a:xfrm>
            <a:off x="0" y="39688"/>
            <a:ext cx="5943600" cy="727075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latin typeface="Arial" charset="0"/>
                <a:cs typeface="Arial" charset="0"/>
              </a:rPr>
              <a:t>Subspecies Distributions</a:t>
            </a:r>
          </a:p>
        </p:txBody>
      </p:sp>
      <p:pic>
        <p:nvPicPr>
          <p:cNvPr id="15362" name="Picture 7" descr="Crested-Spotbellied Bobwhites subspecies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2042" y="0"/>
            <a:ext cx="4311957" cy="3276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8436" name="Picture 11" descr="Yucatan Bobwhite Subspecies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1733" y="3429000"/>
            <a:ext cx="270226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13"/>
          <p:cNvSpPr txBox="1">
            <a:spLocks noChangeArrowheads="1"/>
          </p:cNvSpPr>
          <p:nvPr/>
        </p:nvSpPr>
        <p:spPr bwMode="auto">
          <a:xfrm>
            <a:off x="5562600" y="3048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cs typeface="Arial" charset="0"/>
              </a:rPr>
              <a:t>Spot-bellied Bobwhite</a:t>
            </a:r>
          </a:p>
        </p:txBody>
      </p:sp>
      <p:sp>
        <p:nvSpPr>
          <p:cNvPr id="15367" name="TextBox 14"/>
          <p:cNvSpPr txBox="1">
            <a:spLocks noChangeArrowheads="1"/>
          </p:cNvSpPr>
          <p:nvPr/>
        </p:nvSpPr>
        <p:spPr bwMode="auto">
          <a:xfrm>
            <a:off x="6700156" y="1879601"/>
            <a:ext cx="198664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Crested </a:t>
            </a:r>
            <a:r>
              <a:rPr lang="en-US" sz="1600" b="1" dirty="0" smtClean="0">
                <a:solidFill>
                  <a:schemeClr val="bg1"/>
                </a:solidFill>
                <a:cs typeface="Arial" charset="0"/>
              </a:rPr>
              <a:t>Bobwhite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cs typeface="Arial" charset="0"/>
              </a:rPr>
              <a:t>14 subspecies</a:t>
            </a:r>
            <a:endParaRPr lang="en-US" sz="1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370" name="TextBox 21"/>
          <p:cNvSpPr txBox="1">
            <a:spLocks noChangeArrowheads="1"/>
          </p:cNvSpPr>
          <p:nvPr/>
        </p:nvSpPr>
        <p:spPr bwMode="auto">
          <a:xfrm>
            <a:off x="7543800" y="4136678"/>
            <a:ext cx="1600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Yucat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á</a:t>
            </a: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n </a:t>
            </a:r>
            <a:r>
              <a:rPr lang="en-US" sz="1600" b="1" dirty="0" smtClean="0">
                <a:solidFill>
                  <a:schemeClr val="bg1"/>
                </a:solidFill>
                <a:cs typeface="Arial" charset="0"/>
              </a:rPr>
              <a:t>Bobwhite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cs typeface="Arial" charset="0"/>
              </a:rPr>
              <a:t>4 subspecies</a:t>
            </a:r>
            <a:endParaRPr lang="en-US" sz="1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5952671" y="-4763"/>
            <a:ext cx="319132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Spot-bellied </a:t>
            </a:r>
            <a:r>
              <a:rPr lang="en-US" sz="1600" b="1" dirty="0" smtClean="0">
                <a:solidFill>
                  <a:schemeClr val="bg1"/>
                </a:solidFill>
                <a:cs typeface="Arial" charset="0"/>
              </a:rPr>
              <a:t>Bobwhite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cs typeface="Arial" charset="0"/>
              </a:rPr>
              <a:t>6 subspecies</a:t>
            </a:r>
            <a:endParaRPr lang="en-US" sz="1600" b="1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114471" y="153194"/>
            <a:ext cx="838200" cy="303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16" descr="Figure 1 Northern Bobwhite Subspecies map.t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3162643"/>
            <a:ext cx="4800600" cy="3695357"/>
          </a:xfrm>
        </p:spPr>
      </p:pic>
      <p:sp>
        <p:nvSpPr>
          <p:cNvPr id="15365" name="TextBox 12"/>
          <p:cNvSpPr txBox="1">
            <a:spLocks noChangeArrowheads="1"/>
          </p:cNvSpPr>
          <p:nvPr/>
        </p:nvSpPr>
        <p:spPr bwMode="auto">
          <a:xfrm>
            <a:off x="228600" y="2608554"/>
            <a:ext cx="4343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Northern Bobwhite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19 Subspecies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791200" y="456406"/>
            <a:ext cx="161471" cy="610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b="1" dirty="0" smtClean="0"/>
              <a:t>Geographic Variation in Bobwhites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90" y="863544"/>
            <a:ext cx="5045809" cy="5842056"/>
          </a:xfrm>
        </p:spPr>
      </p:pic>
    </p:spTree>
    <p:extLst>
      <p:ext uri="{BB962C8B-B14F-4D97-AF65-F5344CB8AC3E}">
        <p14:creationId xmlns:p14="http://schemas.microsoft.com/office/powerpoint/2010/main" val="10373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Unanswered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bobwhite species are there?</a:t>
            </a:r>
          </a:p>
          <a:p>
            <a:r>
              <a:rPr lang="en-US" dirty="0" smtClean="0"/>
              <a:t>How are those species related to one another?</a:t>
            </a:r>
          </a:p>
          <a:p>
            <a:r>
              <a:rPr lang="en-US" dirty="0" smtClean="0"/>
              <a:t>How distinct are the subspecies within each bobwhite species?</a:t>
            </a:r>
          </a:p>
          <a:p>
            <a:r>
              <a:rPr lang="en-US" dirty="0" smtClean="0"/>
              <a:t>Biogeographic and evolutionary history?</a:t>
            </a:r>
          </a:p>
        </p:txBody>
      </p:sp>
    </p:spTree>
    <p:extLst>
      <p:ext uri="{BB962C8B-B14F-4D97-AF65-F5344CB8AC3E}">
        <p14:creationId xmlns:p14="http://schemas.microsoft.com/office/powerpoint/2010/main" val="1194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Phylogenetics and Phylogeography</a:t>
            </a:r>
          </a:p>
        </p:txBody>
      </p:sp>
      <p:pic>
        <p:nvPicPr>
          <p:cNvPr id="11" name="Picture 5" descr="mitochondrialdna2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29400" y="1596288"/>
            <a:ext cx="2485571" cy="211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imagesCA33GWQV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58000" y="4348306"/>
            <a:ext cx="2267857" cy="183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6172200" cy="4953000"/>
          </a:xfr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Arial" charset="0"/>
                <a:cs typeface="Arial" charset="0"/>
              </a:rPr>
              <a:t>Phylogenetics: evolutionary relationships among groups.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Arial" charset="0"/>
                <a:cs typeface="Arial" charset="0"/>
              </a:rPr>
              <a:t>Phylogeography</a:t>
            </a:r>
          </a:p>
          <a:p>
            <a:pPr marL="857250" lvl="1" indent="-4572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Geographic </a:t>
            </a:r>
            <a:r>
              <a:rPr lang="en-US" sz="2400" dirty="0">
                <a:latin typeface="Arial" charset="0"/>
                <a:cs typeface="Arial" charset="0"/>
              </a:rPr>
              <a:t>distribution of genetic genealogies.</a:t>
            </a:r>
          </a:p>
          <a:p>
            <a:pPr marL="857250" lvl="1" indent="-4572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Infer </a:t>
            </a:r>
            <a:r>
              <a:rPr lang="en-US" sz="2400" dirty="0">
                <a:latin typeface="Arial" charset="0"/>
                <a:cs typeface="Arial" charset="0"/>
              </a:rPr>
              <a:t>causes of </a:t>
            </a:r>
            <a:r>
              <a:rPr lang="en-US" sz="2400" dirty="0" smtClean="0">
                <a:latin typeface="Arial" charset="0"/>
                <a:cs typeface="Arial" charset="0"/>
              </a:rPr>
              <a:t>observed  </a:t>
            </a:r>
            <a:r>
              <a:rPr lang="en-US" sz="2400" dirty="0" smtClean="0">
                <a:latin typeface="Arial" charset="0"/>
                <a:cs typeface="Arial" charset="0"/>
              </a:rPr>
              <a:t>patterns.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Arial" charset="0"/>
                <a:cs typeface="Arial" charset="0"/>
              </a:rPr>
              <a:t>Mitochondrial DNA (mtDNA)</a:t>
            </a:r>
          </a:p>
          <a:p>
            <a:pPr marL="857250" lvl="1" indent="-4572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Great initial genetic marker.</a:t>
            </a:r>
          </a:p>
          <a:p>
            <a:pPr marL="857250" lvl="1" indent="-4572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Maternal inheritance</a:t>
            </a:r>
          </a:p>
          <a:p>
            <a:pPr marL="857250" lvl="1" indent="-4572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No recombination</a:t>
            </a:r>
            <a:endParaRPr lang="en-US" sz="2400" dirty="0">
              <a:latin typeface="Arial" charset="0"/>
              <a:cs typeface="Arial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Phylogeographic Patterns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02" y="838200"/>
            <a:ext cx="7029475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Objectives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Examine the interspecific </a:t>
            </a:r>
            <a:r>
              <a:rPr lang="en-US" dirty="0" smtClean="0">
                <a:latin typeface="Arial" charset="0"/>
                <a:cs typeface="Arial" charset="0"/>
              </a:rPr>
              <a:t>relationships among the bobwhite species using </a:t>
            </a:r>
            <a:r>
              <a:rPr lang="en-US" dirty="0" smtClean="0">
                <a:latin typeface="Arial" charset="0"/>
                <a:cs typeface="Arial" charset="0"/>
              </a:rPr>
              <a:t>mtDNA.</a:t>
            </a:r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Examine phylogeography </a:t>
            </a:r>
            <a:r>
              <a:rPr lang="en-US" dirty="0" smtClean="0">
                <a:latin typeface="Arial" charset="0"/>
                <a:cs typeface="Arial" charset="0"/>
              </a:rPr>
              <a:t>of each </a:t>
            </a:r>
            <a:r>
              <a:rPr lang="en-US" dirty="0" smtClean="0">
                <a:latin typeface="Arial" charset="0"/>
                <a:cs typeface="Arial" charset="0"/>
              </a:rPr>
              <a:t>species.</a:t>
            </a:r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Determine how much genetic variation is accounted for by subspecies taxonomy.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Use findings to infer historical causes of phylogenetic and phylogeographic patterns.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7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57200" y="304800"/>
            <a:ext cx="82296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Methods: Laboratory</a:t>
            </a:r>
          </a:p>
        </p:txBody>
      </p:sp>
      <p:pic>
        <p:nvPicPr>
          <p:cNvPr id="25602" name="Picture 5" descr="Damon lab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14400"/>
            <a:ext cx="2209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0" descr="sequence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629400" y="4114800"/>
            <a:ext cx="2286000" cy="1524000"/>
          </a:xfrm>
        </p:spPr>
      </p:pic>
      <p:pic>
        <p:nvPicPr>
          <p:cNvPr id="25604" name="Picture 14" descr="Colinus_virginianus_NY_19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52400" y="914400"/>
            <a:ext cx="2362200" cy="1574800"/>
          </a:xfrm>
        </p:spPr>
      </p:pic>
      <p:sp>
        <p:nvSpPr>
          <p:cNvPr id="25605" name="Line 15"/>
          <p:cNvSpPr>
            <a:spLocks noChangeShapeType="1"/>
          </p:cNvSpPr>
          <p:nvPr/>
        </p:nvSpPr>
        <p:spPr bwMode="auto">
          <a:xfrm>
            <a:off x="2743200" y="1752600"/>
            <a:ext cx="533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606" name="Line 17"/>
          <p:cNvSpPr>
            <a:spLocks noChangeShapeType="1"/>
          </p:cNvSpPr>
          <p:nvPr/>
        </p:nvSpPr>
        <p:spPr bwMode="auto">
          <a:xfrm>
            <a:off x="5257800" y="1905000"/>
            <a:ext cx="609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607" name="Text Box 18"/>
          <p:cNvSpPr txBox="1">
            <a:spLocks noChangeArrowheads="1"/>
          </p:cNvSpPr>
          <p:nvPr/>
        </p:nvSpPr>
        <p:spPr bwMode="auto">
          <a:xfrm>
            <a:off x="304800" y="2514600"/>
            <a:ext cx="1905000" cy="36671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cs typeface="Arial" charset="0"/>
              </a:rPr>
              <a:t>Tissue sample</a:t>
            </a:r>
          </a:p>
        </p:txBody>
      </p:sp>
      <p:sp>
        <p:nvSpPr>
          <p:cNvPr id="25608" name="Text Box 19"/>
          <p:cNvSpPr txBox="1">
            <a:spLocks noChangeArrowheads="1"/>
          </p:cNvSpPr>
          <p:nvPr/>
        </p:nvSpPr>
        <p:spPr bwMode="auto">
          <a:xfrm>
            <a:off x="6096000" y="2743200"/>
            <a:ext cx="21336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cs typeface="Arial" charset="0"/>
              </a:rPr>
              <a:t>PCR</a:t>
            </a:r>
          </a:p>
        </p:txBody>
      </p:sp>
      <p:sp>
        <p:nvSpPr>
          <p:cNvPr id="25609" name="Text Box 22"/>
          <p:cNvSpPr txBox="1">
            <a:spLocks noChangeArrowheads="1"/>
          </p:cNvSpPr>
          <p:nvPr/>
        </p:nvSpPr>
        <p:spPr bwMode="auto">
          <a:xfrm>
            <a:off x="6629400" y="5715000"/>
            <a:ext cx="2362200" cy="366713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cs typeface="Arial" charset="0"/>
              </a:rPr>
              <a:t>Sequencing</a:t>
            </a:r>
          </a:p>
        </p:txBody>
      </p:sp>
      <p:pic>
        <p:nvPicPr>
          <p:cNvPr id="25610" name="Picture 11" descr="mtDNAmap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914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Line 17"/>
          <p:cNvSpPr>
            <a:spLocks noChangeShapeType="1"/>
          </p:cNvSpPr>
          <p:nvPr/>
        </p:nvSpPr>
        <p:spPr bwMode="auto">
          <a:xfrm>
            <a:off x="7543800" y="3352800"/>
            <a:ext cx="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612" name="Line 17"/>
          <p:cNvSpPr>
            <a:spLocks noChangeShapeType="1"/>
          </p:cNvSpPr>
          <p:nvPr/>
        </p:nvSpPr>
        <p:spPr bwMode="auto">
          <a:xfrm flipH="1">
            <a:off x="5486400" y="5029200"/>
            <a:ext cx="4572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5613" name="Picture 14" descr="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42672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Text Box 16"/>
          <p:cNvSpPr txBox="1">
            <a:spLocks noChangeArrowheads="1"/>
          </p:cNvSpPr>
          <p:nvPr/>
        </p:nvSpPr>
        <p:spPr bwMode="auto">
          <a:xfrm>
            <a:off x="2819400" y="6248400"/>
            <a:ext cx="2209800" cy="3667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cs typeface="Arial" charset="0"/>
              </a:rPr>
              <a:t>Editing</a:t>
            </a:r>
          </a:p>
        </p:txBody>
      </p:sp>
      <p:sp>
        <p:nvSpPr>
          <p:cNvPr id="25615" name="Text Box 17"/>
          <p:cNvSpPr txBox="1">
            <a:spLocks noChangeArrowheads="1"/>
          </p:cNvSpPr>
          <p:nvPr/>
        </p:nvSpPr>
        <p:spPr bwMode="auto">
          <a:xfrm>
            <a:off x="3200400" y="2667000"/>
            <a:ext cx="2133600" cy="366713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cs typeface="Arial" charset="0"/>
              </a:rPr>
              <a:t>DNA Extraction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3258234"/>
            <a:ext cx="689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amplified a 350-bp segment of  ND2 and 220-bp D-loop of the mitochondrial genome.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4B6CBD1238A44A01CFB00299E8417" ma:contentTypeVersion="0" ma:contentTypeDescription="Create a new document." ma:contentTypeScope="" ma:versionID="6cec03a45135842321bb40604d71da5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656997-5EB6-4A8B-8E0C-C0B4D1CAD1B4}"/>
</file>

<file path=customXml/itemProps2.xml><?xml version="1.0" encoding="utf-8"?>
<ds:datastoreItem xmlns:ds="http://schemas.openxmlformats.org/officeDocument/2006/customXml" ds:itemID="{A6773AA1-2097-493A-8B0A-2EDA4CD5DCE2}"/>
</file>

<file path=customXml/itemProps3.xml><?xml version="1.0" encoding="utf-8"?>
<ds:datastoreItem xmlns:ds="http://schemas.openxmlformats.org/officeDocument/2006/customXml" ds:itemID="{D03F30A5-DBF5-4D2A-A298-AC9EA8582400}"/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612</Words>
  <Application>Microsoft Office PowerPoint</Application>
  <PresentationFormat>On-screen Show (4:3)</PresentationFormat>
  <Paragraphs>146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Phylogeography of the Bobwhites</vt:lpstr>
      <vt:lpstr>The Bobwhites (Colinus): Savanna-specialists</vt:lpstr>
      <vt:lpstr>Subspecies Distributions</vt:lpstr>
      <vt:lpstr>Geographic Variation in Bobwhites</vt:lpstr>
      <vt:lpstr>Unanswered Questions</vt:lpstr>
      <vt:lpstr>Phylogenetics and Phylogeography</vt:lpstr>
      <vt:lpstr>Phylogeographic Patterns</vt:lpstr>
      <vt:lpstr>Objectives</vt:lpstr>
      <vt:lpstr>Methods: Laboratory</vt:lpstr>
      <vt:lpstr>Methods: Analysis</vt:lpstr>
      <vt:lpstr>Bobwhite Phylogeny based on ND2 and D-loop</vt:lpstr>
      <vt:lpstr>Northern Bobwhite</vt:lpstr>
      <vt:lpstr>Yucatán Bobwhite</vt:lpstr>
      <vt:lpstr>Crested and Spot-bellied Bobwhites</vt:lpstr>
      <vt:lpstr>AMOVA Results</vt:lpstr>
      <vt:lpstr>Conclusions</vt:lpstr>
      <vt:lpstr>Future Research</vt:lpstr>
      <vt:lpstr>Acknowledgments</vt:lpstr>
    </vt:vector>
  </TitlesOfParts>
  <Company>Caesar Kleberg Wildlife Research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Randy W. DeYoung</dc:creator>
  <cp:lastModifiedBy>Damon</cp:lastModifiedBy>
  <cp:revision>120</cp:revision>
  <dcterms:created xsi:type="dcterms:W3CDTF">2011-10-31T19:15:15Z</dcterms:created>
  <dcterms:modified xsi:type="dcterms:W3CDTF">2012-01-10T15:17:02Z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0x0101000814B6CBD1238A44A01CFB00299E8417</vt:lpwstr>
  </property>
</Properties>
</file>