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slides/slide30.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presentation.xml" ContentType="application/vnd.openxmlformats-officedocument.presentationml.presentation.main+xml"/>
  <Override PartName="/ppt/slides/slide2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5.xml" ContentType="application/vnd.openxmlformats-officedocument.presentationml.slide+xml"/>
  <Override PartName="/ppt/slides/slide25.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Masters/slideMaster8.xml" ContentType="application/vnd.openxmlformats-officedocument.presentationml.slideMaster+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notesSlides/notesSlide12.xml" ContentType="application/vnd.openxmlformats-officedocument.presentationml.notesSlide+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92.xml" ContentType="application/vnd.openxmlformats-officedocument.presentationml.slideLayout+xml"/>
  <Override PartName="/ppt/slideLayouts/slideLayout82.xml" ContentType="application/vnd.openxmlformats-officedocument.presentationml.slideLayout+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theme/theme9.xml" ContentType="application/vnd.openxmlformats-officedocument.theme+xml"/>
  <Override PartName="/ppt/charts/chart2.xml" ContentType="application/vnd.openxmlformats-officedocument.drawingml.chart+xml"/>
  <Override PartName="/ppt/charts/chart4.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10.xml" ContentType="application/vnd.openxmlformats-officedocument.theme+xml"/>
  <Override PartName="/ppt/theme/theme5.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00" r:id="rId3"/>
    <p:sldMasterId id="2147483728" r:id="rId4"/>
    <p:sldMasterId id="2147483755" r:id="rId5"/>
    <p:sldMasterId id="2147483768" r:id="rId6"/>
    <p:sldMasterId id="2147483808" r:id="rId7"/>
    <p:sldMasterId id="2147483835" r:id="rId8"/>
  </p:sldMasterIdLst>
  <p:notesMasterIdLst>
    <p:notesMasterId r:id="rId41"/>
  </p:notesMasterIdLst>
  <p:handoutMasterIdLst>
    <p:handoutMasterId r:id="rId42"/>
  </p:handoutMasterIdLst>
  <p:sldIdLst>
    <p:sldId id="662" r:id="rId9"/>
    <p:sldId id="694" r:id="rId10"/>
    <p:sldId id="675" r:id="rId11"/>
    <p:sldId id="671" r:id="rId12"/>
    <p:sldId id="699" r:id="rId13"/>
    <p:sldId id="695" r:id="rId14"/>
    <p:sldId id="696" r:id="rId15"/>
    <p:sldId id="697" r:id="rId16"/>
    <p:sldId id="698" r:id="rId17"/>
    <p:sldId id="629" r:id="rId18"/>
    <p:sldId id="691" r:id="rId19"/>
    <p:sldId id="667" r:id="rId20"/>
    <p:sldId id="706" r:id="rId21"/>
    <p:sldId id="689" r:id="rId22"/>
    <p:sldId id="632" r:id="rId23"/>
    <p:sldId id="633" r:id="rId24"/>
    <p:sldId id="636" r:id="rId25"/>
    <p:sldId id="711" r:id="rId26"/>
    <p:sldId id="701" r:id="rId27"/>
    <p:sldId id="702" r:id="rId28"/>
    <p:sldId id="704" r:id="rId29"/>
    <p:sldId id="709" r:id="rId30"/>
    <p:sldId id="710" r:id="rId31"/>
    <p:sldId id="703" r:id="rId32"/>
    <p:sldId id="712" r:id="rId33"/>
    <p:sldId id="640" r:id="rId34"/>
    <p:sldId id="625" r:id="rId35"/>
    <p:sldId id="676" r:id="rId36"/>
    <p:sldId id="713" r:id="rId37"/>
    <p:sldId id="677" r:id="rId38"/>
    <p:sldId id="683" r:id="rId39"/>
    <p:sldId id="707"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33CCFF"/>
    <a:srgbClr val="4BC8D5"/>
    <a:srgbClr val="3333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30" autoAdjust="0"/>
  </p:normalViewPr>
  <p:slideViewPr>
    <p:cSldViewPr>
      <p:cViewPr varScale="1">
        <p:scale>
          <a:sx n="88" d="100"/>
          <a:sy n="88" d="100"/>
        </p:scale>
        <p:origin x="-157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handoutMaster" Target="handoutMasters/handoutMaster1.xml"/><Relationship Id="rId47" Type="http://schemas.openxmlformats.org/officeDocument/2006/relationships/customXml" Target="../customXml/item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customXml" Target="../customXml/item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491852288517408E-2"/>
          <c:y val="2.5751072961373515E-2"/>
          <c:w val="0.83982872963072164"/>
          <c:h val="0.83261802575107291"/>
        </c:manualLayout>
      </c:layout>
      <c:barChart>
        <c:barDir val="bar"/>
        <c:grouping val="clustered"/>
        <c:varyColors val="0"/>
        <c:ser>
          <c:idx val="5"/>
          <c:order val="0"/>
          <c:tx>
            <c:strRef>
              <c:f>Sheet1!$A$2</c:f>
              <c:strCache>
                <c:ptCount val="1"/>
                <c:pt idx="0">
                  <c:v>Hawks/Owls</c:v>
                </c:pt>
              </c:strCache>
            </c:strRef>
          </c:tx>
          <c:spPr>
            <a:solidFill>
              <a:schemeClr val="tx2"/>
            </a:solidFill>
            <a:ln w="13612">
              <a:solidFill>
                <a:schemeClr val="tx1"/>
              </a:solidFill>
              <a:prstDash val="solid"/>
            </a:ln>
          </c:spPr>
          <c:invertIfNegative val="0"/>
          <c:dLbls>
            <c:dLbl>
              <c:idx val="0"/>
              <c:layout>
                <c:manualLayout>
                  <c:x val="-0.3903743315508037"/>
                  <c:y val="2.3148148148148997E-3"/>
                </c:manualLayout>
              </c:layout>
              <c:spPr/>
              <c:txPr>
                <a:bodyPr/>
                <a:lstStyle/>
                <a:p>
                  <a:pPr>
                    <a:defRPr sz="2400">
                      <a:solidFill>
                        <a:schemeClr val="bg1"/>
                      </a:solidFill>
                    </a:defRPr>
                  </a:pPr>
                  <a:endParaRPr lang="en-US"/>
                </a:p>
              </c:txPr>
              <c:showLegendKey val="0"/>
              <c:showVal val="0"/>
              <c:showCatName val="0"/>
              <c:showSerName val="1"/>
              <c:showPercent val="0"/>
              <c:showBubbleSize val="0"/>
            </c:dLbl>
            <c:txPr>
              <a:bodyPr/>
              <a:lstStyle/>
              <a:p>
                <a:pPr>
                  <a:defRPr>
                    <a:solidFill>
                      <a:schemeClr val="bg1"/>
                    </a:solidFill>
                  </a:defRPr>
                </a:pPr>
                <a:endParaRPr lang="en-US"/>
              </a:p>
            </c:txPr>
            <c:showLegendKey val="0"/>
            <c:showVal val="0"/>
            <c:showCatName val="0"/>
            <c:showSerName val="1"/>
            <c:showPercent val="0"/>
            <c:showBubbleSize val="0"/>
            <c:showLeaderLines val="0"/>
          </c:dLbls>
          <c:cat>
            <c:numRef>
              <c:f>Sheet1!$B$1:$B$1</c:f>
              <c:numCache>
                <c:formatCode>General</c:formatCode>
                <c:ptCount val="1"/>
              </c:numCache>
            </c:numRef>
          </c:cat>
          <c:val>
            <c:numRef>
              <c:f>Sheet1!$B$2:$B$2</c:f>
              <c:numCache>
                <c:formatCode>General</c:formatCode>
                <c:ptCount val="1"/>
                <c:pt idx="0">
                  <c:v>45</c:v>
                </c:pt>
              </c:numCache>
            </c:numRef>
          </c:val>
        </c:ser>
        <c:ser>
          <c:idx val="4"/>
          <c:order val="1"/>
          <c:tx>
            <c:strRef>
              <c:f>Sheet1!$A$3</c:f>
              <c:strCache>
                <c:ptCount val="1"/>
                <c:pt idx="0">
                  <c:v>Birds at Feeder</c:v>
                </c:pt>
              </c:strCache>
            </c:strRef>
          </c:tx>
          <c:spPr>
            <a:solidFill>
              <a:schemeClr val="bg2"/>
            </a:solidFill>
            <a:ln w="13612">
              <a:solidFill>
                <a:schemeClr val="tx1"/>
              </a:solidFill>
              <a:prstDash val="solid"/>
            </a:ln>
          </c:spPr>
          <c:invertIfNegative val="0"/>
          <c:dLbls>
            <c:dLbl>
              <c:idx val="0"/>
              <c:layout>
                <c:manualLayout>
                  <c:x val="-0.30080213903743397"/>
                  <c:y val="-2.3148148148148147E-3"/>
                </c:manualLayout>
              </c:layout>
              <c:spPr/>
              <c:txPr>
                <a:bodyPr/>
                <a:lstStyle/>
                <a:p>
                  <a:pPr>
                    <a:defRPr sz="1800">
                      <a:solidFill>
                        <a:srgbClr val="FFFF00"/>
                      </a:solidFill>
                    </a:defRPr>
                  </a:pPr>
                  <a:endParaRPr lang="en-US"/>
                </a:p>
              </c:txPr>
              <c:showLegendKey val="0"/>
              <c:showVal val="0"/>
              <c:showCatName val="0"/>
              <c:showSerName val="1"/>
              <c:showPercent val="0"/>
              <c:showBubbleSize val="0"/>
            </c:dLbl>
            <c:spPr>
              <a:solidFill>
                <a:srgbClr val="FFFFFF"/>
              </a:solidFill>
              <a:ln w="27224">
                <a:noFill/>
              </a:ln>
            </c:spPr>
            <c:txPr>
              <a:bodyPr/>
              <a:lstStyle/>
              <a:p>
                <a:pPr>
                  <a:defRPr sz="2400" b="1" i="0" u="none" strike="noStrike" baseline="0">
                    <a:solidFill>
                      <a:srgbClr val="FFFF00"/>
                    </a:solidFill>
                    <a:latin typeface="+mj-lt"/>
                    <a:ea typeface="Calibri"/>
                    <a:cs typeface="Calibri"/>
                  </a:defRPr>
                </a:pPr>
                <a:endParaRPr lang="en-US"/>
              </a:p>
            </c:txPr>
            <c:showLegendKey val="0"/>
            <c:showVal val="0"/>
            <c:showCatName val="0"/>
            <c:showSerName val="1"/>
            <c:showPercent val="0"/>
            <c:showBubbleSize val="0"/>
            <c:showLeaderLines val="0"/>
          </c:dLbls>
          <c:cat>
            <c:numRef>
              <c:f>Sheet1!$B$1:$B$1</c:f>
              <c:numCache>
                <c:formatCode>General</c:formatCode>
                <c:ptCount val="1"/>
              </c:numCache>
            </c:numRef>
          </c:cat>
          <c:val>
            <c:numRef>
              <c:f>Sheet1!$B$3:$B$3</c:f>
              <c:numCache>
                <c:formatCode>General</c:formatCode>
                <c:ptCount val="1"/>
                <c:pt idx="0">
                  <c:v>56</c:v>
                </c:pt>
              </c:numCache>
            </c:numRef>
          </c:val>
        </c:ser>
        <c:ser>
          <c:idx val="0"/>
          <c:order val="2"/>
          <c:tx>
            <c:strRef>
              <c:f>Sheet1!$A$4</c:f>
              <c:strCache>
                <c:ptCount val="1"/>
                <c:pt idx="0">
                  <c:v>Native Plants</c:v>
                </c:pt>
              </c:strCache>
            </c:strRef>
          </c:tx>
          <c:spPr>
            <a:solidFill>
              <a:schemeClr val="accent1"/>
            </a:solidFill>
            <a:ln w="13612">
              <a:solidFill>
                <a:schemeClr val="tx1"/>
              </a:solidFill>
              <a:prstDash val="solid"/>
            </a:ln>
          </c:spPr>
          <c:invertIfNegative val="0"/>
          <c:dLbls>
            <c:dLbl>
              <c:idx val="0"/>
              <c:layout>
                <c:manualLayout>
                  <c:x val="-0.50802139037433169"/>
                  <c:y val="0"/>
                </c:manualLayout>
              </c:layout>
              <c:spPr>
                <a:solidFill>
                  <a:srgbClr val="4BC8D5"/>
                </a:solidFill>
                <a:ln w="27224">
                  <a:noFill/>
                </a:ln>
              </c:spPr>
              <c:txPr>
                <a:bodyPr/>
                <a:lstStyle/>
                <a:p>
                  <a:pPr>
                    <a:defRPr sz="2400" b="1" i="0" u="none" strike="noStrike" baseline="0">
                      <a:solidFill>
                        <a:schemeClr val="bg1"/>
                      </a:solidFill>
                      <a:latin typeface="+mj-lt"/>
                      <a:ea typeface="Calibri"/>
                      <a:cs typeface="Calibri"/>
                    </a:defRPr>
                  </a:pPr>
                  <a:endParaRPr lang="en-US"/>
                </a:p>
              </c:txPr>
              <c:showLegendKey val="0"/>
              <c:showVal val="0"/>
              <c:showCatName val="0"/>
              <c:showSerName val="1"/>
              <c:showPercent val="0"/>
              <c:showBubbleSize val="0"/>
            </c:dLbl>
            <c:spPr>
              <a:solidFill>
                <a:srgbClr val="4BC8D5"/>
              </a:solidFill>
              <a:ln w="27224">
                <a:noFill/>
              </a:ln>
            </c:spPr>
            <c:txPr>
              <a:bodyPr/>
              <a:lstStyle/>
              <a:p>
                <a:pPr>
                  <a:defRPr sz="857" b="1" i="0" u="none" strike="noStrike" baseline="0">
                    <a:solidFill>
                      <a:schemeClr val="bg1"/>
                    </a:solidFill>
                    <a:latin typeface="Calibri"/>
                    <a:ea typeface="Calibri"/>
                    <a:cs typeface="Calibri"/>
                  </a:defRPr>
                </a:pPr>
                <a:endParaRPr lang="en-US"/>
              </a:p>
            </c:txPr>
            <c:showLegendKey val="0"/>
            <c:showVal val="0"/>
            <c:showCatName val="0"/>
            <c:showSerName val="1"/>
            <c:showPercent val="0"/>
            <c:showBubbleSize val="0"/>
            <c:showLeaderLines val="0"/>
          </c:dLbls>
          <c:cat>
            <c:numRef>
              <c:f>Sheet1!$B$1:$B$1</c:f>
              <c:numCache>
                <c:formatCode>General</c:formatCode>
                <c:ptCount val="1"/>
              </c:numCache>
            </c:numRef>
          </c:cat>
          <c:val>
            <c:numRef>
              <c:f>Sheet1!$B$4:$B$4</c:f>
              <c:numCache>
                <c:formatCode>General</c:formatCode>
                <c:ptCount val="1"/>
                <c:pt idx="0">
                  <c:v>61</c:v>
                </c:pt>
              </c:numCache>
            </c:numRef>
          </c:val>
        </c:ser>
        <c:ser>
          <c:idx val="3"/>
          <c:order val="3"/>
          <c:tx>
            <c:strRef>
              <c:f>Sheet1!$A$5</c:f>
              <c:strCache>
                <c:ptCount val="1"/>
                <c:pt idx="0">
                  <c:v>Grassland birds</c:v>
                </c:pt>
              </c:strCache>
            </c:strRef>
          </c:tx>
          <c:spPr>
            <a:solidFill>
              <a:schemeClr val="folHlink"/>
            </a:solidFill>
            <a:ln w="13612">
              <a:solidFill>
                <a:schemeClr val="tx1"/>
              </a:solidFill>
              <a:prstDash val="solid"/>
            </a:ln>
          </c:spPr>
          <c:invertIfNegative val="0"/>
          <c:dLbls>
            <c:dLbl>
              <c:idx val="0"/>
              <c:layout>
                <c:manualLayout>
                  <c:x val="-0.39973272558844636"/>
                  <c:y val="2.3148148148148147E-3"/>
                </c:manualLayout>
              </c:layout>
              <c:spPr>
                <a:solidFill>
                  <a:srgbClr val="92D050"/>
                </a:solidFill>
              </c:spPr>
              <c:txPr>
                <a:bodyPr/>
                <a:lstStyle/>
                <a:p>
                  <a:pPr>
                    <a:defRPr/>
                  </a:pPr>
                  <a:endParaRPr lang="en-US"/>
                </a:p>
              </c:txPr>
              <c:showLegendKey val="0"/>
              <c:showVal val="0"/>
              <c:showCatName val="0"/>
              <c:showSerName val="1"/>
              <c:showPercent val="0"/>
              <c:showBubbleSize val="0"/>
            </c:dLbl>
            <c:spPr>
              <a:noFill/>
              <a:ln w="27224">
                <a:noFill/>
              </a:ln>
            </c:spPr>
            <c:txPr>
              <a:bodyPr/>
              <a:lstStyle/>
              <a:p>
                <a:pPr>
                  <a:defRPr sz="2400" b="0" i="0" u="none" strike="noStrike" baseline="0">
                    <a:solidFill>
                      <a:schemeClr val="bg1"/>
                    </a:solidFill>
                    <a:latin typeface="Arial Black" pitchFamily="34" charset="0"/>
                    <a:ea typeface="Calibri"/>
                    <a:cs typeface="Calibri"/>
                  </a:defRPr>
                </a:pPr>
                <a:endParaRPr lang="en-US"/>
              </a:p>
            </c:txPr>
            <c:showLegendKey val="0"/>
            <c:showVal val="0"/>
            <c:showCatName val="0"/>
            <c:showSerName val="1"/>
            <c:showPercent val="0"/>
            <c:showBubbleSize val="0"/>
            <c:showLeaderLines val="0"/>
          </c:dLbls>
          <c:cat>
            <c:numRef>
              <c:f>Sheet1!$B$1:$B$1</c:f>
              <c:numCache>
                <c:formatCode>General</c:formatCode>
                <c:ptCount val="1"/>
              </c:numCache>
            </c:numRef>
          </c:cat>
          <c:val>
            <c:numRef>
              <c:f>Sheet1!$B$5:$B$5</c:f>
              <c:numCache>
                <c:formatCode>General</c:formatCode>
                <c:ptCount val="1"/>
                <c:pt idx="0">
                  <c:v>69</c:v>
                </c:pt>
              </c:numCache>
            </c:numRef>
          </c:val>
        </c:ser>
        <c:ser>
          <c:idx val="6"/>
          <c:order val="4"/>
          <c:tx>
            <c:strRef>
              <c:f>Sheet1!$A$6</c:f>
              <c:strCache>
                <c:ptCount val="1"/>
                <c:pt idx="0">
                  <c:v>Deer</c:v>
                </c:pt>
              </c:strCache>
            </c:strRef>
          </c:tx>
          <c:spPr>
            <a:pattFill prst="solidDmnd">
              <a:fgClr>
                <a:srgbClr val="0066CC"/>
              </a:fgClr>
              <a:bgClr>
                <a:srgbClr val="FFFFFF"/>
              </a:bgClr>
            </a:pattFill>
            <a:ln w="13612">
              <a:solidFill>
                <a:schemeClr val="tx1"/>
              </a:solidFill>
              <a:prstDash val="solid"/>
            </a:ln>
          </c:spPr>
          <c:invertIfNegative val="0"/>
          <c:dPt>
            <c:idx val="0"/>
            <c:invertIfNegative val="0"/>
            <c:bubble3D val="0"/>
            <c:spPr>
              <a:solidFill>
                <a:srgbClr val="C00000"/>
              </a:solidFill>
              <a:ln w="13612">
                <a:solidFill>
                  <a:schemeClr val="tx1"/>
                </a:solidFill>
                <a:prstDash val="solid"/>
              </a:ln>
            </c:spPr>
          </c:dPt>
          <c:dLbls>
            <c:dLbl>
              <c:idx val="0"/>
              <c:layout>
                <c:manualLayout>
                  <c:x val="-0.22326203208556192"/>
                  <c:y val="0"/>
                </c:manualLayout>
              </c:layout>
              <c:spPr>
                <a:noFill/>
                <a:ln w="27224">
                  <a:noFill/>
                </a:ln>
              </c:spPr>
              <c:txPr>
                <a:bodyPr/>
                <a:lstStyle/>
                <a:p>
                  <a:pPr>
                    <a:defRPr sz="2400" b="1" i="0" u="none" strike="noStrike" baseline="0">
                      <a:solidFill>
                        <a:schemeClr val="bg1"/>
                      </a:solidFill>
                      <a:latin typeface="+mj-lt"/>
                      <a:ea typeface="Calibri"/>
                      <a:cs typeface="Calibri"/>
                    </a:defRPr>
                  </a:pPr>
                  <a:endParaRPr lang="en-US"/>
                </a:p>
              </c:txPr>
              <c:showLegendKey val="0"/>
              <c:showVal val="0"/>
              <c:showCatName val="0"/>
              <c:showSerName val="1"/>
              <c:showPercent val="0"/>
              <c:showBubbleSize val="0"/>
            </c:dLbl>
            <c:spPr>
              <a:noFill/>
              <a:ln w="27224">
                <a:noFill/>
              </a:ln>
            </c:spPr>
            <c:txPr>
              <a:bodyPr/>
              <a:lstStyle/>
              <a:p>
                <a:pPr>
                  <a:defRPr sz="857" b="1" i="0" u="none" strike="noStrike" baseline="0">
                    <a:solidFill>
                      <a:schemeClr val="tx1"/>
                    </a:solidFill>
                    <a:latin typeface="Calibri"/>
                    <a:ea typeface="Calibri"/>
                    <a:cs typeface="Calibri"/>
                  </a:defRPr>
                </a:pPr>
                <a:endParaRPr lang="en-US"/>
              </a:p>
            </c:txPr>
            <c:showLegendKey val="0"/>
            <c:showVal val="0"/>
            <c:showCatName val="0"/>
            <c:showSerName val="1"/>
            <c:showPercent val="0"/>
            <c:showBubbleSize val="0"/>
            <c:showLeaderLines val="0"/>
          </c:dLbls>
          <c:cat>
            <c:numRef>
              <c:f>Sheet1!$B$1:$B$1</c:f>
              <c:numCache>
                <c:formatCode>General</c:formatCode>
                <c:ptCount val="1"/>
              </c:numCache>
            </c:numRef>
          </c:cat>
          <c:val>
            <c:numRef>
              <c:f>Sheet1!$B$6:$B$6</c:f>
              <c:numCache>
                <c:formatCode>General</c:formatCode>
                <c:ptCount val="1"/>
                <c:pt idx="0">
                  <c:v>69</c:v>
                </c:pt>
              </c:numCache>
            </c:numRef>
          </c:val>
        </c:ser>
        <c:ser>
          <c:idx val="1"/>
          <c:order val="5"/>
          <c:tx>
            <c:strRef>
              <c:f>Sheet1!$A$7</c:f>
              <c:strCache>
                <c:ptCount val="1"/>
                <c:pt idx="0">
                  <c:v>Pheasant</c:v>
                </c:pt>
              </c:strCache>
            </c:strRef>
          </c:tx>
          <c:spPr>
            <a:solidFill>
              <a:schemeClr val="accent2"/>
            </a:solidFill>
            <a:ln w="13612">
              <a:solidFill>
                <a:schemeClr val="tx1"/>
              </a:solidFill>
              <a:prstDash val="solid"/>
            </a:ln>
          </c:spPr>
          <c:invertIfNegative val="0"/>
          <c:dLbls>
            <c:dLbl>
              <c:idx val="0"/>
              <c:layout>
                <c:manualLayout>
                  <c:x val="-0.22593582887700586"/>
                  <c:y val="2.3148148148148572E-3"/>
                </c:manualLayout>
              </c:layout>
              <c:showLegendKey val="0"/>
              <c:showVal val="0"/>
              <c:showCatName val="0"/>
              <c:showSerName val="1"/>
              <c:showPercent val="0"/>
              <c:showBubbleSize val="0"/>
            </c:dLbl>
            <c:spPr>
              <a:noFill/>
              <a:ln w="27224">
                <a:noFill/>
              </a:ln>
            </c:spPr>
            <c:txPr>
              <a:bodyPr/>
              <a:lstStyle/>
              <a:p>
                <a:pPr>
                  <a:defRPr sz="2400" b="1" i="0" u="none" strike="noStrike" baseline="0">
                    <a:solidFill>
                      <a:schemeClr val="bg1"/>
                    </a:solidFill>
                    <a:latin typeface="+mj-lt"/>
                    <a:ea typeface="Calibri"/>
                    <a:cs typeface="Calibri"/>
                  </a:defRPr>
                </a:pPr>
                <a:endParaRPr lang="en-US"/>
              </a:p>
            </c:txPr>
            <c:showLegendKey val="0"/>
            <c:showVal val="0"/>
            <c:showCatName val="0"/>
            <c:showSerName val="1"/>
            <c:showPercent val="0"/>
            <c:showBubbleSize val="0"/>
            <c:showLeaderLines val="0"/>
          </c:dLbls>
          <c:cat>
            <c:numRef>
              <c:f>Sheet1!$B$1:$B$1</c:f>
              <c:numCache>
                <c:formatCode>General</c:formatCode>
                <c:ptCount val="1"/>
              </c:numCache>
            </c:numRef>
          </c:cat>
          <c:val>
            <c:numRef>
              <c:f>Sheet1!$B$7:$B$7</c:f>
              <c:numCache>
                <c:formatCode>General</c:formatCode>
                <c:ptCount val="1"/>
                <c:pt idx="0">
                  <c:v>71</c:v>
                </c:pt>
              </c:numCache>
            </c:numRef>
          </c:val>
        </c:ser>
        <c:ser>
          <c:idx val="2"/>
          <c:order val="6"/>
          <c:tx>
            <c:strRef>
              <c:f>Sheet1!$A$8</c:f>
              <c:strCache>
                <c:ptCount val="1"/>
                <c:pt idx="0">
                  <c:v>Rabbit</c:v>
                </c:pt>
              </c:strCache>
            </c:strRef>
          </c:tx>
          <c:spPr>
            <a:solidFill>
              <a:srgbClr val="FF9900"/>
            </a:solidFill>
            <a:ln w="13612">
              <a:solidFill>
                <a:schemeClr val="tx1"/>
              </a:solidFill>
              <a:prstDash val="solid"/>
            </a:ln>
          </c:spPr>
          <c:invertIfNegative val="0"/>
          <c:dLbls>
            <c:dLbl>
              <c:idx val="0"/>
              <c:layout>
                <c:manualLayout>
                  <c:x val="-0.19652406417112353"/>
                  <c:y val="-4.6296296296295964E-3"/>
                </c:manualLayout>
              </c:layout>
              <c:showLegendKey val="0"/>
              <c:showVal val="0"/>
              <c:showCatName val="0"/>
              <c:showSerName val="1"/>
              <c:showPercent val="0"/>
              <c:showBubbleSize val="0"/>
            </c:dLbl>
            <c:spPr>
              <a:noFill/>
              <a:ln w="27224">
                <a:noFill/>
              </a:ln>
            </c:spPr>
            <c:txPr>
              <a:bodyPr/>
              <a:lstStyle/>
              <a:p>
                <a:pPr>
                  <a:defRPr sz="2400" b="1" i="0" u="none" strike="noStrike" baseline="0">
                    <a:solidFill>
                      <a:schemeClr val="tx1"/>
                    </a:solidFill>
                    <a:latin typeface="+mj-lt"/>
                    <a:ea typeface="Calibri"/>
                    <a:cs typeface="Calibri"/>
                  </a:defRPr>
                </a:pPr>
                <a:endParaRPr lang="en-US"/>
              </a:p>
            </c:txPr>
            <c:showLegendKey val="0"/>
            <c:showVal val="0"/>
            <c:showCatName val="0"/>
            <c:showSerName val="1"/>
            <c:showPercent val="0"/>
            <c:showBubbleSize val="0"/>
            <c:showLeaderLines val="0"/>
          </c:dLbls>
          <c:cat>
            <c:numRef>
              <c:f>Sheet1!$B$1:$B$1</c:f>
              <c:numCache>
                <c:formatCode>General</c:formatCode>
                <c:ptCount val="1"/>
              </c:numCache>
            </c:numRef>
          </c:cat>
          <c:val>
            <c:numRef>
              <c:f>Sheet1!$B$8:$B$8</c:f>
              <c:numCache>
                <c:formatCode>General</c:formatCode>
                <c:ptCount val="1"/>
                <c:pt idx="0">
                  <c:v>73</c:v>
                </c:pt>
              </c:numCache>
            </c:numRef>
          </c:val>
        </c:ser>
        <c:ser>
          <c:idx val="7"/>
          <c:order val="7"/>
          <c:tx>
            <c:strRef>
              <c:f>Sheet1!$A$9</c:f>
              <c:strCache>
                <c:ptCount val="1"/>
                <c:pt idx="0">
                  <c:v>Turkey</c:v>
                </c:pt>
              </c:strCache>
            </c:strRef>
          </c:tx>
          <c:spPr>
            <a:solidFill>
              <a:srgbClr val="339966"/>
            </a:solidFill>
            <a:ln w="13612">
              <a:solidFill>
                <a:schemeClr val="tx1"/>
              </a:solidFill>
              <a:prstDash val="solid"/>
            </a:ln>
          </c:spPr>
          <c:invertIfNegative val="0"/>
          <c:dLbls>
            <c:dLbl>
              <c:idx val="0"/>
              <c:layout>
                <c:manualLayout>
                  <c:x val="-0.18048128342246078"/>
                  <c:y val="-2.3148148148148147E-3"/>
                </c:manualLayout>
              </c:layout>
              <c:spPr>
                <a:noFill/>
                <a:ln w="27224">
                  <a:noFill/>
                </a:ln>
              </c:spPr>
              <c:txPr>
                <a:bodyPr/>
                <a:lstStyle/>
                <a:p>
                  <a:pPr>
                    <a:defRPr sz="2400" b="1" i="0" u="none" strike="noStrike" baseline="0">
                      <a:solidFill>
                        <a:schemeClr val="tx1"/>
                      </a:solidFill>
                      <a:latin typeface="+mj-lt"/>
                      <a:ea typeface="Calibri"/>
                      <a:cs typeface="Calibri"/>
                    </a:defRPr>
                  </a:pPr>
                  <a:endParaRPr lang="en-US"/>
                </a:p>
              </c:txPr>
              <c:showLegendKey val="0"/>
              <c:showVal val="0"/>
              <c:showCatName val="0"/>
              <c:showSerName val="1"/>
              <c:showPercent val="0"/>
              <c:showBubbleSize val="0"/>
            </c:dLbl>
            <c:spPr>
              <a:noFill/>
              <a:ln w="27224">
                <a:noFill/>
              </a:ln>
            </c:spPr>
            <c:txPr>
              <a:bodyPr/>
              <a:lstStyle/>
              <a:p>
                <a:pPr>
                  <a:defRPr sz="857" b="1" i="0" u="none" strike="noStrike" baseline="0">
                    <a:solidFill>
                      <a:srgbClr val="FFFF00"/>
                    </a:solidFill>
                    <a:latin typeface="Calibri"/>
                    <a:ea typeface="Calibri"/>
                    <a:cs typeface="Calibri"/>
                  </a:defRPr>
                </a:pPr>
                <a:endParaRPr lang="en-US"/>
              </a:p>
            </c:txPr>
            <c:showLegendKey val="0"/>
            <c:showVal val="0"/>
            <c:showCatName val="0"/>
            <c:showSerName val="1"/>
            <c:showPercent val="0"/>
            <c:showBubbleSize val="0"/>
            <c:showLeaderLines val="0"/>
          </c:dLbls>
          <c:cat>
            <c:numRef>
              <c:f>Sheet1!$B$1:$B$1</c:f>
              <c:numCache>
                <c:formatCode>General</c:formatCode>
                <c:ptCount val="1"/>
              </c:numCache>
            </c:numRef>
          </c:cat>
          <c:val>
            <c:numRef>
              <c:f>Sheet1!$B$9:$B$9</c:f>
              <c:numCache>
                <c:formatCode>General</c:formatCode>
                <c:ptCount val="1"/>
                <c:pt idx="0">
                  <c:v>74</c:v>
                </c:pt>
              </c:numCache>
            </c:numRef>
          </c:val>
        </c:ser>
        <c:ser>
          <c:idx val="8"/>
          <c:order val="8"/>
          <c:tx>
            <c:strRef>
              <c:f>Sheet1!$A$10</c:f>
              <c:strCache>
                <c:ptCount val="1"/>
                <c:pt idx="0">
                  <c:v>All wildlife</c:v>
                </c:pt>
              </c:strCache>
            </c:strRef>
          </c:tx>
          <c:spPr>
            <a:solidFill>
              <a:srgbClr val="FF0000"/>
            </a:solidFill>
            <a:ln w="13612">
              <a:solidFill>
                <a:schemeClr val="tx1"/>
              </a:solidFill>
              <a:prstDash val="solid"/>
            </a:ln>
          </c:spPr>
          <c:invertIfNegative val="0"/>
          <c:dLbls>
            <c:dLbl>
              <c:idx val="0"/>
              <c:layout>
                <c:manualLayout>
                  <c:x val="-0.17647058823529421"/>
                  <c:y val="2.1218890680033592E-17"/>
                </c:manualLayout>
              </c:layout>
              <c:showLegendKey val="0"/>
              <c:showVal val="0"/>
              <c:showCatName val="0"/>
              <c:showSerName val="1"/>
              <c:showPercent val="0"/>
              <c:showBubbleSize val="0"/>
            </c:dLbl>
            <c:spPr>
              <a:noFill/>
              <a:ln w="27224">
                <a:noFill/>
              </a:ln>
            </c:spPr>
            <c:txPr>
              <a:bodyPr/>
              <a:lstStyle/>
              <a:p>
                <a:pPr>
                  <a:defRPr sz="2400" b="1" i="0" u="none" strike="noStrike" baseline="0">
                    <a:solidFill>
                      <a:schemeClr val="tx1"/>
                    </a:solidFill>
                    <a:latin typeface="+mj-lt"/>
                    <a:ea typeface="Calibri"/>
                    <a:cs typeface="Calibri"/>
                  </a:defRPr>
                </a:pPr>
                <a:endParaRPr lang="en-US"/>
              </a:p>
            </c:txPr>
            <c:showLegendKey val="0"/>
            <c:showVal val="0"/>
            <c:showCatName val="0"/>
            <c:showSerName val="1"/>
            <c:showPercent val="0"/>
            <c:showBubbleSize val="0"/>
            <c:showLeaderLines val="0"/>
          </c:dLbls>
          <c:cat>
            <c:numRef>
              <c:f>Sheet1!$B$1:$B$1</c:f>
              <c:numCache>
                <c:formatCode>General</c:formatCode>
                <c:ptCount val="1"/>
              </c:numCache>
            </c:numRef>
          </c:cat>
          <c:val>
            <c:numRef>
              <c:f>Sheet1!$B$10:$B$10</c:f>
              <c:numCache>
                <c:formatCode>General</c:formatCode>
                <c:ptCount val="1"/>
                <c:pt idx="0">
                  <c:v>76</c:v>
                </c:pt>
              </c:numCache>
            </c:numRef>
          </c:val>
        </c:ser>
        <c:ser>
          <c:idx val="10"/>
          <c:order val="9"/>
          <c:tx>
            <c:strRef>
              <c:f>Sheet1!$A$11</c:f>
              <c:strCache>
                <c:ptCount val="1"/>
                <c:pt idx="0">
                  <c:v>Quail</c:v>
                </c:pt>
              </c:strCache>
            </c:strRef>
          </c:tx>
          <c:spPr>
            <a:solidFill>
              <a:srgbClr val="FFFF00"/>
            </a:solidFill>
            <a:ln w="13612">
              <a:solidFill>
                <a:schemeClr val="tx1"/>
              </a:solidFill>
              <a:prstDash val="solid"/>
            </a:ln>
          </c:spPr>
          <c:invertIfNegative val="0"/>
          <c:dLbls>
            <c:dLbl>
              <c:idx val="0"/>
              <c:layout>
                <c:manualLayout>
                  <c:x val="-0.11229946524064185"/>
                  <c:y val="7.7136191309419935E-4"/>
                </c:manualLayout>
              </c:layout>
              <c:showLegendKey val="0"/>
              <c:showVal val="0"/>
              <c:showCatName val="0"/>
              <c:showSerName val="1"/>
              <c:showPercent val="0"/>
              <c:showBubbleSize val="0"/>
            </c:dLbl>
            <c:spPr>
              <a:noFill/>
              <a:ln w="27224">
                <a:noFill/>
              </a:ln>
            </c:spPr>
            <c:txPr>
              <a:bodyPr/>
              <a:lstStyle/>
              <a:p>
                <a:pPr>
                  <a:defRPr sz="2400" b="1" i="0" u="none" strike="noStrike" baseline="0">
                    <a:solidFill>
                      <a:schemeClr val="tx1"/>
                    </a:solidFill>
                    <a:latin typeface="+mj-lt"/>
                    <a:ea typeface="Calibri"/>
                    <a:cs typeface="Calibri"/>
                  </a:defRPr>
                </a:pPr>
                <a:endParaRPr lang="en-US"/>
              </a:p>
            </c:txPr>
            <c:showLegendKey val="0"/>
            <c:showVal val="0"/>
            <c:showCatName val="0"/>
            <c:showSerName val="1"/>
            <c:showPercent val="0"/>
            <c:showBubbleSize val="0"/>
            <c:showLeaderLines val="0"/>
          </c:dLbls>
          <c:cat>
            <c:numRef>
              <c:f>Sheet1!$B$1:$B$1</c:f>
              <c:numCache>
                <c:formatCode>General</c:formatCode>
                <c:ptCount val="1"/>
              </c:numCache>
            </c:numRef>
          </c:cat>
          <c:val>
            <c:numRef>
              <c:f>Sheet1!$B$11:$B$11</c:f>
              <c:numCache>
                <c:formatCode>General</c:formatCode>
                <c:ptCount val="1"/>
                <c:pt idx="0">
                  <c:v>82</c:v>
                </c:pt>
              </c:numCache>
            </c:numRef>
          </c:val>
        </c:ser>
        <c:dLbls>
          <c:showLegendKey val="0"/>
          <c:showVal val="0"/>
          <c:showCatName val="0"/>
          <c:showSerName val="0"/>
          <c:showPercent val="0"/>
          <c:showBubbleSize val="0"/>
        </c:dLbls>
        <c:gapWidth val="150"/>
        <c:axId val="138418048"/>
        <c:axId val="138419584"/>
      </c:barChart>
      <c:catAx>
        <c:axId val="138418048"/>
        <c:scaling>
          <c:orientation val="minMax"/>
        </c:scaling>
        <c:delete val="0"/>
        <c:axPos val="l"/>
        <c:numFmt formatCode="General" sourceLinked="1"/>
        <c:majorTickMark val="out"/>
        <c:minorTickMark val="none"/>
        <c:tickLblPos val="nextTo"/>
        <c:spPr>
          <a:ln w="13612">
            <a:solidFill>
              <a:srgbClr val="CCFFFF"/>
            </a:solidFill>
            <a:prstDash val="solid"/>
          </a:ln>
        </c:spPr>
        <c:txPr>
          <a:bodyPr rot="-5400000" vert="horz"/>
          <a:lstStyle/>
          <a:p>
            <a:pPr>
              <a:defRPr sz="1929" b="1" i="0" u="none" strike="noStrike" baseline="0">
                <a:solidFill>
                  <a:srgbClr val="FFFF00"/>
                </a:solidFill>
                <a:latin typeface="Times New Roman"/>
                <a:ea typeface="Times New Roman"/>
                <a:cs typeface="Times New Roman"/>
              </a:defRPr>
            </a:pPr>
            <a:endParaRPr lang="en-US"/>
          </a:p>
        </c:txPr>
        <c:crossAx val="138419584"/>
        <c:crosses val="autoZero"/>
        <c:auto val="1"/>
        <c:lblAlgn val="ctr"/>
        <c:lblOffset val="100"/>
        <c:tickLblSkip val="1"/>
        <c:tickMarkSkip val="1"/>
        <c:noMultiLvlLbl val="0"/>
      </c:catAx>
      <c:valAx>
        <c:axId val="138419584"/>
        <c:scaling>
          <c:orientation val="minMax"/>
          <c:max val="90"/>
        </c:scaling>
        <c:delete val="0"/>
        <c:axPos val="b"/>
        <c:majorGridlines>
          <c:spPr>
            <a:ln w="13612">
              <a:solidFill>
                <a:srgbClr val="CCFFFF"/>
              </a:solidFill>
              <a:prstDash val="solid"/>
            </a:ln>
          </c:spPr>
        </c:majorGridlines>
        <c:numFmt formatCode="General" sourceLinked="0"/>
        <c:majorTickMark val="out"/>
        <c:minorTickMark val="none"/>
        <c:tickLblPos val="nextTo"/>
        <c:spPr>
          <a:ln w="13612">
            <a:solidFill>
              <a:srgbClr val="CCFFFF"/>
            </a:solidFill>
            <a:prstDash val="solid"/>
          </a:ln>
        </c:spPr>
        <c:txPr>
          <a:bodyPr rot="0" vert="horz"/>
          <a:lstStyle/>
          <a:p>
            <a:pPr>
              <a:defRPr sz="2400" b="1" i="0" u="none" strike="noStrike" baseline="0">
                <a:solidFill>
                  <a:schemeClr val="bg1"/>
                </a:solidFill>
                <a:latin typeface="+mj-lt"/>
                <a:ea typeface="Times New Roman"/>
                <a:cs typeface="Times New Roman"/>
              </a:defRPr>
            </a:pPr>
            <a:endParaRPr lang="en-US"/>
          </a:p>
        </c:txPr>
        <c:crossAx val="138418048"/>
        <c:crosses val="autoZero"/>
        <c:crossBetween val="between"/>
        <c:majorUnit val="10"/>
      </c:valAx>
      <c:spPr>
        <a:noFill/>
        <a:ln w="13612">
          <a:solidFill>
            <a:srgbClr val="CCFFFF"/>
          </a:solidFill>
          <a:prstDash val="solid"/>
        </a:ln>
      </c:spPr>
    </c:plotArea>
    <c:plotVisOnly val="1"/>
    <c:dispBlanksAs val="gap"/>
    <c:showDLblsOverMax val="0"/>
  </c:chart>
  <c:spPr>
    <a:noFill/>
    <a:ln>
      <a:noFill/>
    </a:ln>
  </c:spPr>
  <c:txPr>
    <a:bodyPr/>
    <a:lstStyle/>
    <a:p>
      <a:pPr>
        <a:defRPr sz="1929"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591422121896199E-2"/>
          <c:y val="2.3605150214592276E-2"/>
          <c:w val="0.89954853273137703"/>
          <c:h val="0.83690987124463678"/>
        </c:manualLayout>
      </c:layout>
      <c:barChart>
        <c:barDir val="bar"/>
        <c:grouping val="clustered"/>
        <c:varyColors val="0"/>
        <c:ser>
          <c:idx val="0"/>
          <c:order val="0"/>
          <c:tx>
            <c:strRef>
              <c:f>Sheet1!$A$2</c:f>
              <c:strCache>
                <c:ptCount val="1"/>
                <c:pt idx="0">
                  <c:v>Song Birds</c:v>
                </c:pt>
              </c:strCache>
            </c:strRef>
          </c:tx>
          <c:spPr>
            <a:solidFill>
              <a:srgbClr val="00FF00"/>
            </a:solidFill>
            <a:ln w="11846">
              <a:solidFill>
                <a:schemeClr val="tx1"/>
              </a:solidFill>
              <a:prstDash val="solid"/>
            </a:ln>
          </c:spPr>
          <c:invertIfNegative val="0"/>
          <c:dPt>
            <c:idx val="0"/>
            <c:invertIfNegative val="0"/>
            <c:bubble3D val="0"/>
            <c:spPr>
              <a:solidFill>
                <a:srgbClr val="FF6600"/>
              </a:solidFill>
              <a:ln w="11846">
                <a:solidFill>
                  <a:schemeClr val="tx1"/>
                </a:solidFill>
                <a:prstDash val="solid"/>
              </a:ln>
            </c:spPr>
          </c:dPt>
          <c:dLbls>
            <c:dLbl>
              <c:idx val="0"/>
              <c:layout>
                <c:manualLayout>
                  <c:x val="-0.21114369501466276"/>
                  <c:y val="4.7058823529411899E-3"/>
                </c:manualLayout>
              </c:layout>
              <c:showLegendKey val="0"/>
              <c:showVal val="0"/>
              <c:showCatName val="0"/>
              <c:showSerName val="1"/>
              <c:showPercent val="0"/>
              <c:showBubbleSize val="0"/>
            </c:dLbl>
            <c:spPr>
              <a:noFill/>
              <a:ln w="23693">
                <a:noFill/>
              </a:ln>
            </c:spPr>
            <c:txPr>
              <a:bodyPr/>
              <a:lstStyle/>
              <a:p>
                <a:pPr>
                  <a:defRPr>
                    <a:solidFill>
                      <a:schemeClr val="bg1"/>
                    </a:solidFill>
                  </a:defRPr>
                </a:pPr>
                <a:endParaRPr lang="en-US"/>
              </a:p>
            </c:txPr>
            <c:showLegendKey val="0"/>
            <c:showVal val="0"/>
            <c:showCatName val="0"/>
            <c:showSerName val="1"/>
            <c:showPercent val="0"/>
            <c:showBubbleSize val="0"/>
            <c:showLeaderLines val="0"/>
          </c:dLbls>
          <c:cat>
            <c:numRef>
              <c:f>Sheet1!$B$1:$B$1</c:f>
              <c:numCache>
                <c:formatCode>General</c:formatCode>
                <c:ptCount val="1"/>
              </c:numCache>
            </c:numRef>
          </c:cat>
          <c:val>
            <c:numRef>
              <c:f>Sheet1!$B$2:$B$2</c:f>
              <c:numCache>
                <c:formatCode>General</c:formatCode>
                <c:ptCount val="1"/>
                <c:pt idx="0">
                  <c:v>78</c:v>
                </c:pt>
              </c:numCache>
            </c:numRef>
          </c:val>
        </c:ser>
        <c:ser>
          <c:idx val="1"/>
          <c:order val="1"/>
          <c:tx>
            <c:strRef>
              <c:f>Sheet1!$A$3</c:f>
              <c:strCache>
                <c:ptCount val="1"/>
                <c:pt idx="0">
                  <c:v>Pheasant</c:v>
                </c:pt>
              </c:strCache>
            </c:strRef>
          </c:tx>
          <c:spPr>
            <a:solidFill>
              <a:schemeClr val="accent2"/>
            </a:solidFill>
            <a:ln w="11846">
              <a:solidFill>
                <a:schemeClr val="tx1"/>
              </a:solidFill>
              <a:prstDash val="solid"/>
            </a:ln>
          </c:spPr>
          <c:invertIfNegative val="0"/>
          <c:dLbls>
            <c:dLbl>
              <c:idx val="0"/>
              <c:layout>
                <c:manualLayout>
                  <c:x val="-0.17595307917888564"/>
                  <c:y val="4.7058823529411899E-3"/>
                </c:manualLayout>
              </c:layout>
              <c:showLegendKey val="0"/>
              <c:showVal val="0"/>
              <c:showCatName val="0"/>
              <c:showSerName val="1"/>
              <c:showPercent val="0"/>
              <c:showBubbleSize val="0"/>
            </c:dLbl>
            <c:spPr>
              <a:noFill/>
              <a:ln w="23693">
                <a:noFill/>
              </a:ln>
            </c:spPr>
            <c:showLegendKey val="0"/>
            <c:showVal val="0"/>
            <c:showCatName val="0"/>
            <c:showSerName val="1"/>
            <c:showPercent val="0"/>
            <c:showBubbleSize val="0"/>
            <c:showLeaderLines val="0"/>
          </c:dLbls>
          <c:cat>
            <c:numRef>
              <c:f>Sheet1!$B$1:$B$1</c:f>
              <c:numCache>
                <c:formatCode>General</c:formatCode>
                <c:ptCount val="1"/>
              </c:numCache>
            </c:numRef>
          </c:cat>
          <c:val>
            <c:numRef>
              <c:f>Sheet1!$B$3:$B$3</c:f>
              <c:numCache>
                <c:formatCode>General</c:formatCode>
                <c:ptCount val="1"/>
                <c:pt idx="0">
                  <c:v>78</c:v>
                </c:pt>
              </c:numCache>
            </c:numRef>
          </c:val>
        </c:ser>
        <c:ser>
          <c:idx val="2"/>
          <c:order val="2"/>
          <c:tx>
            <c:strRef>
              <c:f>Sheet1!$A$4</c:f>
              <c:strCache>
                <c:ptCount val="1"/>
                <c:pt idx="0">
                  <c:v>Deer</c:v>
                </c:pt>
              </c:strCache>
            </c:strRef>
          </c:tx>
          <c:spPr>
            <a:solidFill>
              <a:srgbClr val="FF0000"/>
            </a:solidFill>
            <a:ln w="11846">
              <a:solidFill>
                <a:schemeClr val="tx1"/>
              </a:solidFill>
              <a:prstDash val="solid"/>
            </a:ln>
          </c:spPr>
          <c:invertIfNegative val="0"/>
          <c:dLbls>
            <c:dLbl>
              <c:idx val="0"/>
              <c:layout>
                <c:manualLayout>
                  <c:x val="-0.10557184750733149"/>
                  <c:y val="2.352941176470588E-3"/>
                </c:manualLayout>
              </c:layout>
              <c:showLegendKey val="0"/>
              <c:showVal val="0"/>
              <c:showCatName val="0"/>
              <c:showSerName val="1"/>
              <c:showPercent val="0"/>
              <c:showBubbleSize val="0"/>
            </c:dLbl>
            <c:spPr>
              <a:noFill/>
              <a:ln w="23693">
                <a:noFill/>
              </a:ln>
            </c:spPr>
            <c:showLegendKey val="0"/>
            <c:showVal val="0"/>
            <c:showCatName val="0"/>
            <c:showSerName val="1"/>
            <c:showPercent val="0"/>
            <c:showBubbleSize val="0"/>
            <c:showLeaderLines val="0"/>
          </c:dLbls>
          <c:cat>
            <c:numRef>
              <c:f>Sheet1!$B$1:$B$1</c:f>
              <c:numCache>
                <c:formatCode>General</c:formatCode>
                <c:ptCount val="1"/>
              </c:numCache>
            </c:numRef>
          </c:cat>
          <c:val>
            <c:numRef>
              <c:f>Sheet1!$B$4:$B$4</c:f>
              <c:numCache>
                <c:formatCode>General</c:formatCode>
                <c:ptCount val="1"/>
                <c:pt idx="0">
                  <c:v>82</c:v>
                </c:pt>
              </c:numCache>
            </c:numRef>
          </c:val>
        </c:ser>
        <c:ser>
          <c:idx val="3"/>
          <c:order val="3"/>
          <c:tx>
            <c:strRef>
              <c:f>Sheet1!$A$5</c:f>
              <c:strCache>
                <c:ptCount val="1"/>
                <c:pt idx="0">
                  <c:v>Rabbits</c:v>
                </c:pt>
              </c:strCache>
            </c:strRef>
          </c:tx>
          <c:spPr>
            <a:solidFill>
              <a:schemeClr val="folHlink"/>
            </a:solidFill>
            <a:ln w="11846">
              <a:solidFill>
                <a:schemeClr val="tx1"/>
              </a:solidFill>
              <a:prstDash val="solid"/>
            </a:ln>
          </c:spPr>
          <c:invertIfNegative val="0"/>
          <c:dLbls>
            <c:dLbl>
              <c:idx val="0"/>
              <c:layout>
                <c:manualLayout>
                  <c:x val="-0.15835777126099709"/>
                  <c:y val="2.352941176470588E-3"/>
                </c:manualLayout>
              </c:layout>
              <c:showLegendKey val="0"/>
              <c:showVal val="0"/>
              <c:showCatName val="0"/>
              <c:showSerName val="1"/>
              <c:showPercent val="0"/>
              <c:showBubbleSize val="0"/>
            </c:dLbl>
            <c:spPr>
              <a:noFill/>
              <a:ln w="23693">
                <a:noFill/>
              </a:ln>
            </c:spPr>
            <c:showLegendKey val="0"/>
            <c:showVal val="0"/>
            <c:showCatName val="0"/>
            <c:showSerName val="1"/>
            <c:showPercent val="0"/>
            <c:showBubbleSize val="0"/>
            <c:showLeaderLines val="0"/>
          </c:dLbls>
          <c:cat>
            <c:numRef>
              <c:f>Sheet1!$B$1:$B$1</c:f>
              <c:numCache>
                <c:formatCode>General</c:formatCode>
                <c:ptCount val="1"/>
              </c:numCache>
            </c:numRef>
          </c:cat>
          <c:val>
            <c:numRef>
              <c:f>Sheet1!$B$5:$B$5</c:f>
              <c:numCache>
                <c:formatCode>General</c:formatCode>
                <c:ptCount val="1"/>
                <c:pt idx="0">
                  <c:v>84</c:v>
                </c:pt>
              </c:numCache>
            </c:numRef>
          </c:val>
        </c:ser>
        <c:ser>
          <c:idx val="4"/>
          <c:order val="4"/>
          <c:tx>
            <c:strRef>
              <c:f>Sheet1!$A$6</c:f>
              <c:strCache>
                <c:ptCount val="1"/>
                <c:pt idx="0">
                  <c:v>Turkey</c:v>
                </c:pt>
              </c:strCache>
            </c:strRef>
          </c:tx>
          <c:spPr>
            <a:solidFill>
              <a:schemeClr val="bg2"/>
            </a:solidFill>
            <a:ln w="11846">
              <a:solidFill>
                <a:schemeClr val="tx1"/>
              </a:solidFill>
              <a:prstDash val="solid"/>
            </a:ln>
          </c:spPr>
          <c:invertIfNegative val="0"/>
          <c:dLbls>
            <c:dLbl>
              <c:idx val="0"/>
              <c:layout>
                <c:manualLayout>
                  <c:x val="-0.12756598240469227"/>
                  <c:y val="0"/>
                </c:manualLayout>
              </c:layout>
              <c:showLegendKey val="0"/>
              <c:showVal val="0"/>
              <c:showCatName val="0"/>
              <c:showSerName val="1"/>
              <c:showPercent val="0"/>
              <c:showBubbleSize val="0"/>
            </c:dLbl>
            <c:spPr>
              <a:noFill/>
              <a:ln w="23693">
                <a:noFill/>
              </a:ln>
            </c:spPr>
            <c:showLegendKey val="0"/>
            <c:showVal val="0"/>
            <c:showCatName val="0"/>
            <c:showSerName val="1"/>
            <c:showPercent val="0"/>
            <c:showBubbleSize val="0"/>
            <c:showLeaderLines val="0"/>
          </c:dLbls>
          <c:cat>
            <c:numRef>
              <c:f>Sheet1!$B$1:$B$1</c:f>
              <c:numCache>
                <c:formatCode>General</c:formatCode>
                <c:ptCount val="1"/>
              </c:numCache>
            </c:numRef>
          </c:cat>
          <c:val>
            <c:numRef>
              <c:f>Sheet1!$B$6:$B$6</c:f>
              <c:numCache>
                <c:formatCode>General</c:formatCode>
                <c:ptCount val="1"/>
                <c:pt idx="0">
                  <c:v>91</c:v>
                </c:pt>
              </c:numCache>
            </c:numRef>
          </c:val>
        </c:ser>
        <c:ser>
          <c:idx val="5"/>
          <c:order val="5"/>
          <c:tx>
            <c:strRef>
              <c:f>Sheet1!$A$7</c:f>
              <c:strCache>
                <c:ptCount val="1"/>
                <c:pt idx="0">
                  <c:v>Quail</c:v>
                </c:pt>
              </c:strCache>
            </c:strRef>
          </c:tx>
          <c:spPr>
            <a:solidFill>
              <a:srgbClr val="FFFFFF"/>
            </a:solidFill>
            <a:ln w="11846">
              <a:solidFill>
                <a:schemeClr val="tx1"/>
              </a:solidFill>
              <a:prstDash val="solid"/>
            </a:ln>
          </c:spPr>
          <c:invertIfNegative val="0"/>
          <c:dPt>
            <c:idx val="0"/>
            <c:invertIfNegative val="0"/>
            <c:bubble3D val="0"/>
            <c:spPr>
              <a:solidFill>
                <a:srgbClr val="FFFF00"/>
              </a:solidFill>
              <a:ln w="11846">
                <a:solidFill>
                  <a:schemeClr val="tx1"/>
                </a:solidFill>
                <a:prstDash val="solid"/>
              </a:ln>
            </c:spPr>
          </c:dPt>
          <c:dLbls>
            <c:dLbl>
              <c:idx val="0"/>
              <c:layout>
                <c:manualLayout>
                  <c:x val="-9.0437919966748923E-2"/>
                  <c:y val="-5.0893932376100198E-4"/>
                </c:manualLayout>
              </c:layout>
              <c:spPr>
                <a:noFill/>
                <a:ln w="23693">
                  <a:noFill/>
                </a:ln>
              </c:spPr>
              <c:txPr>
                <a:bodyPr/>
                <a:lstStyle/>
                <a:p>
                  <a:pPr algn="just">
                    <a:defRPr>
                      <a:solidFill>
                        <a:schemeClr val="tx1"/>
                      </a:solidFill>
                    </a:defRPr>
                  </a:pPr>
                  <a:endParaRPr lang="en-US"/>
                </a:p>
              </c:txPr>
              <c:dLblPos val="outEnd"/>
              <c:showLegendKey val="0"/>
              <c:showVal val="0"/>
              <c:showCatName val="0"/>
              <c:showSerName val="1"/>
              <c:showPercent val="0"/>
              <c:showBubbleSize val="0"/>
            </c:dLbl>
            <c:spPr>
              <a:noFill/>
              <a:ln w="23693">
                <a:noFill/>
              </a:ln>
            </c:spPr>
            <c:txPr>
              <a:bodyPr/>
              <a:lstStyle/>
              <a:p>
                <a:pPr algn="just">
                  <a:defRPr/>
                </a:pPr>
                <a:endParaRPr lang="en-US"/>
              </a:p>
            </c:txPr>
            <c:showLegendKey val="0"/>
            <c:showVal val="0"/>
            <c:showCatName val="0"/>
            <c:showSerName val="1"/>
            <c:showPercent val="0"/>
            <c:showBubbleSize val="0"/>
            <c:showLeaderLines val="0"/>
          </c:dLbls>
          <c:cat>
            <c:numRef>
              <c:f>Sheet1!$B$1:$B$1</c:f>
              <c:numCache>
                <c:formatCode>General</c:formatCode>
                <c:ptCount val="1"/>
              </c:numCache>
            </c:numRef>
          </c:cat>
          <c:val>
            <c:numRef>
              <c:f>Sheet1!$B$7:$B$7</c:f>
              <c:numCache>
                <c:formatCode>General</c:formatCode>
                <c:ptCount val="1"/>
                <c:pt idx="0">
                  <c:v>97</c:v>
                </c:pt>
              </c:numCache>
            </c:numRef>
          </c:val>
        </c:ser>
        <c:dLbls>
          <c:showLegendKey val="0"/>
          <c:showVal val="0"/>
          <c:showCatName val="0"/>
          <c:showSerName val="0"/>
          <c:showPercent val="0"/>
          <c:showBubbleSize val="0"/>
        </c:dLbls>
        <c:gapWidth val="150"/>
        <c:axId val="138599808"/>
        <c:axId val="138605696"/>
      </c:barChart>
      <c:catAx>
        <c:axId val="138599808"/>
        <c:scaling>
          <c:orientation val="minMax"/>
        </c:scaling>
        <c:delete val="0"/>
        <c:axPos val="l"/>
        <c:numFmt formatCode="General" sourceLinked="1"/>
        <c:majorTickMark val="out"/>
        <c:minorTickMark val="none"/>
        <c:tickLblPos val="nextTo"/>
        <c:spPr>
          <a:ln w="11846">
            <a:solidFill>
              <a:srgbClr val="CCFFFF"/>
            </a:solidFill>
            <a:prstDash val="solid"/>
          </a:ln>
        </c:spPr>
        <c:txPr>
          <a:bodyPr rot="-5400000" vert="horz"/>
          <a:lstStyle/>
          <a:p>
            <a:pPr rtl="0">
              <a:defRPr/>
            </a:pPr>
            <a:endParaRPr lang="en-US"/>
          </a:p>
        </c:txPr>
        <c:crossAx val="138605696"/>
        <c:crosses val="autoZero"/>
        <c:auto val="1"/>
        <c:lblAlgn val="ctr"/>
        <c:lblOffset val="0"/>
        <c:tickLblSkip val="1"/>
        <c:tickMarkSkip val="1"/>
        <c:noMultiLvlLbl val="0"/>
      </c:catAx>
      <c:valAx>
        <c:axId val="138605696"/>
        <c:scaling>
          <c:orientation val="minMax"/>
          <c:max val="100"/>
        </c:scaling>
        <c:delete val="0"/>
        <c:axPos val="b"/>
        <c:majorGridlines>
          <c:spPr>
            <a:ln w="11846">
              <a:solidFill>
                <a:srgbClr val="CCFFFF"/>
              </a:solidFill>
              <a:prstDash val="solid"/>
            </a:ln>
          </c:spPr>
        </c:majorGridlines>
        <c:numFmt formatCode="General" sourceLinked="0"/>
        <c:majorTickMark val="out"/>
        <c:minorTickMark val="none"/>
        <c:tickLblPos val="nextTo"/>
        <c:spPr>
          <a:ln w="11846">
            <a:solidFill>
              <a:srgbClr val="CCFFFF"/>
            </a:solidFill>
            <a:prstDash val="solid"/>
          </a:ln>
        </c:spPr>
        <c:txPr>
          <a:bodyPr rot="0" vert="horz"/>
          <a:lstStyle/>
          <a:p>
            <a:pPr>
              <a:defRPr/>
            </a:pPr>
            <a:endParaRPr lang="en-US"/>
          </a:p>
        </c:txPr>
        <c:crossAx val="138599808"/>
        <c:crosses val="autoZero"/>
        <c:crossBetween val="between"/>
        <c:majorUnit val="10"/>
      </c:valAx>
      <c:spPr>
        <a:noFill/>
        <a:ln w="11846">
          <a:solidFill>
            <a:srgbClr val="CCFFFF"/>
          </a:solidFill>
          <a:prstDash val="solid"/>
        </a:ln>
      </c:spPr>
    </c:plotArea>
    <c:plotVisOnly val="1"/>
    <c:dispBlanksAs val="gap"/>
    <c:showDLblsOverMax val="0"/>
  </c:chart>
  <c:spPr>
    <a:noFill/>
    <a:ln>
      <a:noFill/>
    </a:ln>
  </c:spPr>
  <c:txPr>
    <a:bodyPr/>
    <a:lstStyle/>
    <a:p>
      <a:pPr>
        <a:defRPr sz="2400" b="1" i="0" u="none" strike="noStrike" baseline="0">
          <a:solidFill>
            <a:schemeClr val="bg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491852288517408E-2"/>
          <c:y val="2.5751072961373557E-2"/>
          <c:w val="0.83982872963072164"/>
          <c:h val="0.83261802575107291"/>
        </c:manualLayout>
      </c:layout>
      <c:barChart>
        <c:barDir val="bar"/>
        <c:grouping val="clustered"/>
        <c:varyColors val="0"/>
        <c:ser>
          <c:idx val="5"/>
          <c:order val="0"/>
          <c:tx>
            <c:strRef>
              <c:f>Sheet1!$A$3</c:f>
              <c:strCache>
                <c:ptCount val="1"/>
                <c:pt idx="0">
                  <c:v>Hawks/Owls</c:v>
                </c:pt>
              </c:strCache>
            </c:strRef>
          </c:tx>
          <c:spPr>
            <a:solidFill>
              <a:schemeClr val="tx2"/>
            </a:solidFill>
            <a:ln w="13612">
              <a:solidFill>
                <a:schemeClr val="tx1"/>
              </a:solidFill>
              <a:prstDash val="solid"/>
            </a:ln>
          </c:spPr>
          <c:invertIfNegative val="0"/>
          <c:dLbls>
            <c:dLbl>
              <c:idx val="0"/>
              <c:layout>
                <c:manualLayout>
                  <c:x val="-0.39037433155080442"/>
                  <c:y val="2.3148148148148997E-3"/>
                </c:manualLayout>
              </c:layout>
              <c:showLegendKey val="0"/>
              <c:showVal val="0"/>
              <c:showCatName val="0"/>
              <c:showSerName val="1"/>
              <c:showPercent val="0"/>
              <c:showBubbleSize val="0"/>
            </c:dLbl>
            <c:txPr>
              <a:bodyPr/>
              <a:lstStyle/>
              <a:p>
                <a:pPr>
                  <a:defRPr>
                    <a:solidFill>
                      <a:schemeClr val="bg1"/>
                    </a:solidFill>
                  </a:defRPr>
                </a:pPr>
                <a:endParaRPr lang="en-US"/>
              </a:p>
            </c:txPr>
            <c:showLegendKey val="0"/>
            <c:showVal val="0"/>
            <c:showCatName val="0"/>
            <c:showSerName val="1"/>
            <c:showPercent val="0"/>
            <c:showBubbleSize val="0"/>
            <c:showLeaderLines val="0"/>
          </c:dLbls>
          <c:val>
            <c:numRef>
              <c:f>Sheet1!$B$3</c:f>
              <c:numCache>
                <c:formatCode>General</c:formatCode>
                <c:ptCount val="1"/>
                <c:pt idx="0">
                  <c:v>42</c:v>
                </c:pt>
              </c:numCache>
            </c:numRef>
          </c:val>
        </c:ser>
        <c:ser>
          <c:idx val="4"/>
          <c:order val="1"/>
          <c:tx>
            <c:strRef>
              <c:f>Sheet1!$A$4</c:f>
              <c:strCache>
                <c:ptCount val="1"/>
                <c:pt idx="0">
                  <c:v>Deer</c:v>
                </c:pt>
              </c:strCache>
            </c:strRef>
          </c:tx>
          <c:spPr>
            <a:solidFill>
              <a:schemeClr val="bg2"/>
            </a:solidFill>
            <a:ln w="13612">
              <a:solidFill>
                <a:schemeClr val="tx1"/>
              </a:solidFill>
              <a:prstDash val="solid"/>
            </a:ln>
          </c:spPr>
          <c:invertIfNegative val="0"/>
          <c:dLbls>
            <c:dLbl>
              <c:idx val="0"/>
              <c:layout>
                <c:manualLayout>
                  <c:x val="-0.30080213903743436"/>
                  <c:y val="-2.3148148148148147E-3"/>
                </c:manualLayout>
              </c:layout>
              <c:spPr/>
              <c:txPr>
                <a:bodyPr/>
                <a:lstStyle/>
                <a:p>
                  <a:pPr>
                    <a:defRPr>
                      <a:solidFill>
                        <a:schemeClr val="bg1"/>
                      </a:solidFill>
                    </a:defRPr>
                  </a:pPr>
                  <a:endParaRPr lang="en-US"/>
                </a:p>
              </c:txPr>
              <c:showLegendKey val="0"/>
              <c:showVal val="0"/>
              <c:showCatName val="0"/>
              <c:showSerName val="1"/>
              <c:showPercent val="0"/>
              <c:showBubbleSize val="0"/>
            </c:dLbl>
            <c:spPr>
              <a:solidFill>
                <a:srgbClr val="FFFFFF"/>
              </a:solidFill>
              <a:ln w="27224">
                <a:noFill/>
              </a:ln>
            </c:spPr>
            <c:txPr>
              <a:bodyPr/>
              <a:lstStyle/>
              <a:p>
                <a:pPr>
                  <a:defRPr>
                    <a:solidFill>
                      <a:schemeClr val="bg1"/>
                    </a:solidFill>
                  </a:defRPr>
                </a:pPr>
                <a:endParaRPr lang="en-US"/>
              </a:p>
            </c:txPr>
            <c:showLegendKey val="0"/>
            <c:showVal val="0"/>
            <c:showCatName val="0"/>
            <c:showSerName val="1"/>
            <c:showPercent val="0"/>
            <c:showBubbleSize val="0"/>
            <c:showLeaderLines val="0"/>
          </c:dLbls>
          <c:val>
            <c:numRef>
              <c:f>Sheet1!$B$4</c:f>
              <c:numCache>
                <c:formatCode>General</c:formatCode>
                <c:ptCount val="1"/>
                <c:pt idx="0">
                  <c:v>55</c:v>
                </c:pt>
              </c:numCache>
            </c:numRef>
          </c:val>
        </c:ser>
        <c:ser>
          <c:idx val="0"/>
          <c:order val="2"/>
          <c:tx>
            <c:strRef>
              <c:f>Sheet1!$A$5</c:f>
              <c:strCache>
                <c:ptCount val="1"/>
                <c:pt idx="0">
                  <c:v>Birds at Feeder</c:v>
                </c:pt>
              </c:strCache>
            </c:strRef>
          </c:tx>
          <c:spPr>
            <a:solidFill>
              <a:schemeClr val="accent1"/>
            </a:solidFill>
            <a:ln w="13612">
              <a:solidFill>
                <a:schemeClr val="tx1"/>
              </a:solidFill>
              <a:prstDash val="solid"/>
            </a:ln>
          </c:spPr>
          <c:invertIfNegative val="0"/>
          <c:dLbls>
            <c:dLbl>
              <c:idx val="0"/>
              <c:layout>
                <c:manualLayout>
                  <c:x val="-0.19117647058823528"/>
                  <c:y val="-4.6296296296296389E-3"/>
                </c:manualLayout>
              </c:layout>
              <c:showLegendKey val="0"/>
              <c:showVal val="0"/>
              <c:showCatName val="0"/>
              <c:showSerName val="1"/>
              <c:showPercent val="0"/>
              <c:showBubbleSize val="0"/>
            </c:dLbl>
            <c:spPr>
              <a:solidFill>
                <a:srgbClr val="4BC8D5"/>
              </a:solidFill>
              <a:ln w="27224">
                <a:noFill/>
              </a:ln>
            </c:spPr>
            <c:showLegendKey val="0"/>
            <c:showVal val="0"/>
            <c:showCatName val="0"/>
            <c:showSerName val="1"/>
            <c:showPercent val="0"/>
            <c:showBubbleSize val="0"/>
            <c:showLeaderLines val="0"/>
          </c:dLbls>
          <c:val>
            <c:numRef>
              <c:f>Sheet1!$B$5</c:f>
              <c:numCache>
                <c:formatCode>General</c:formatCode>
                <c:ptCount val="1"/>
                <c:pt idx="0">
                  <c:v>57</c:v>
                </c:pt>
              </c:numCache>
            </c:numRef>
          </c:val>
        </c:ser>
        <c:ser>
          <c:idx val="3"/>
          <c:order val="3"/>
          <c:tx>
            <c:strRef>
              <c:f>Sheet1!$A$6</c:f>
              <c:strCache>
                <c:ptCount val="1"/>
                <c:pt idx="0">
                  <c:v>P Chicken</c:v>
                </c:pt>
              </c:strCache>
            </c:strRef>
          </c:tx>
          <c:spPr>
            <a:solidFill>
              <a:schemeClr val="folHlink"/>
            </a:solidFill>
            <a:ln w="13612">
              <a:solidFill>
                <a:schemeClr val="tx1"/>
              </a:solidFill>
              <a:prstDash val="solid"/>
            </a:ln>
          </c:spPr>
          <c:invertIfNegative val="0"/>
          <c:dLbls>
            <c:dLbl>
              <c:idx val="0"/>
              <c:layout>
                <c:manualLayout>
                  <c:x val="-0.42780759189860723"/>
                  <c:y val="0"/>
                </c:manualLayout>
              </c:layout>
              <c:spPr>
                <a:solidFill>
                  <a:srgbClr val="92D050"/>
                </a:solidFill>
                <a:ln w="27224">
                  <a:noFill/>
                </a:ln>
              </c:spPr>
              <c:txPr>
                <a:bodyPr/>
                <a:lstStyle/>
                <a:p>
                  <a:pPr>
                    <a:defRPr/>
                  </a:pPr>
                  <a:endParaRPr lang="en-US"/>
                </a:p>
              </c:txPr>
              <c:showLegendKey val="0"/>
              <c:showVal val="0"/>
              <c:showCatName val="0"/>
              <c:showSerName val="1"/>
              <c:showPercent val="0"/>
              <c:showBubbleSize val="0"/>
            </c:dLbl>
            <c:spPr>
              <a:noFill/>
              <a:ln w="27224">
                <a:noFill/>
              </a:ln>
            </c:spPr>
            <c:showLegendKey val="0"/>
            <c:showVal val="0"/>
            <c:showCatName val="0"/>
            <c:showSerName val="1"/>
            <c:showPercent val="0"/>
            <c:showBubbleSize val="0"/>
            <c:showLeaderLines val="0"/>
          </c:dLbls>
          <c:val>
            <c:numRef>
              <c:f>Sheet1!$B$6</c:f>
              <c:numCache>
                <c:formatCode>General</c:formatCode>
                <c:ptCount val="1"/>
                <c:pt idx="0">
                  <c:v>60</c:v>
                </c:pt>
              </c:numCache>
            </c:numRef>
          </c:val>
        </c:ser>
        <c:ser>
          <c:idx val="6"/>
          <c:order val="4"/>
          <c:tx>
            <c:strRef>
              <c:f>Sheet1!$A$7</c:f>
              <c:strCache>
                <c:ptCount val="1"/>
                <c:pt idx="0">
                  <c:v>Native Plants</c:v>
                </c:pt>
              </c:strCache>
            </c:strRef>
          </c:tx>
          <c:spPr>
            <a:solidFill>
              <a:srgbClr val="C00000"/>
            </a:solidFill>
            <a:ln w="13612">
              <a:solidFill>
                <a:schemeClr val="tx1"/>
              </a:solidFill>
              <a:prstDash val="solid"/>
            </a:ln>
          </c:spPr>
          <c:invertIfNegative val="0"/>
          <c:dLbls>
            <c:dLbl>
              <c:idx val="0"/>
              <c:layout>
                <c:manualLayout>
                  <c:x val="-0.27807486631016126"/>
                  <c:y val="-1.1574256342957152E-2"/>
                </c:manualLayout>
              </c:layout>
              <c:showLegendKey val="0"/>
              <c:showVal val="0"/>
              <c:showCatName val="0"/>
              <c:showSerName val="1"/>
              <c:showPercent val="0"/>
              <c:showBubbleSize val="0"/>
            </c:dLbl>
            <c:spPr>
              <a:solidFill>
                <a:srgbClr val="C00000"/>
              </a:solidFill>
              <a:ln w="27224">
                <a:noFill/>
              </a:ln>
            </c:spPr>
            <c:txPr>
              <a:bodyPr/>
              <a:lstStyle/>
              <a:p>
                <a:pPr>
                  <a:defRPr>
                    <a:solidFill>
                      <a:srgbClr val="FFFF00"/>
                    </a:solidFill>
                  </a:defRPr>
                </a:pPr>
                <a:endParaRPr lang="en-US"/>
              </a:p>
            </c:txPr>
            <c:showLegendKey val="0"/>
            <c:showVal val="0"/>
            <c:showCatName val="0"/>
            <c:showSerName val="1"/>
            <c:showPercent val="0"/>
            <c:showBubbleSize val="0"/>
            <c:showLeaderLines val="0"/>
          </c:dLbls>
          <c:val>
            <c:numRef>
              <c:f>Sheet1!$B$7</c:f>
              <c:numCache>
                <c:formatCode>General</c:formatCode>
                <c:ptCount val="1"/>
                <c:pt idx="0">
                  <c:v>63</c:v>
                </c:pt>
              </c:numCache>
            </c:numRef>
          </c:val>
        </c:ser>
        <c:ser>
          <c:idx val="1"/>
          <c:order val="5"/>
          <c:tx>
            <c:strRef>
              <c:f>Sheet1!$A$8</c:f>
              <c:strCache>
                <c:ptCount val="1"/>
                <c:pt idx="0">
                  <c:v>Turkey</c:v>
                </c:pt>
              </c:strCache>
            </c:strRef>
          </c:tx>
          <c:spPr>
            <a:solidFill>
              <a:schemeClr val="accent2"/>
            </a:solidFill>
            <a:ln w="13612">
              <a:solidFill>
                <a:schemeClr val="tx1"/>
              </a:solidFill>
              <a:prstDash val="solid"/>
            </a:ln>
          </c:spPr>
          <c:invertIfNegative val="0"/>
          <c:dLbls>
            <c:dLbl>
              <c:idx val="0"/>
              <c:layout>
                <c:manualLayout>
                  <c:x val="-0.1697860962566845"/>
                  <c:y val="4.629629629629684E-3"/>
                </c:manualLayout>
              </c:layout>
              <c:showLegendKey val="0"/>
              <c:showVal val="0"/>
              <c:showCatName val="0"/>
              <c:showSerName val="1"/>
              <c:showPercent val="0"/>
              <c:showBubbleSize val="0"/>
            </c:dLbl>
            <c:spPr>
              <a:noFill/>
              <a:ln w="27224">
                <a:noFill/>
              </a:ln>
            </c:spPr>
            <c:txPr>
              <a:bodyPr/>
              <a:lstStyle/>
              <a:p>
                <a:pPr>
                  <a:defRPr>
                    <a:solidFill>
                      <a:schemeClr val="bg1"/>
                    </a:solidFill>
                  </a:defRPr>
                </a:pPr>
                <a:endParaRPr lang="en-US"/>
              </a:p>
            </c:txPr>
            <c:showLegendKey val="0"/>
            <c:showVal val="0"/>
            <c:showCatName val="0"/>
            <c:showSerName val="1"/>
            <c:showPercent val="0"/>
            <c:showBubbleSize val="0"/>
            <c:showLeaderLines val="0"/>
          </c:dLbls>
          <c:val>
            <c:numRef>
              <c:f>Sheet1!$B$8</c:f>
              <c:numCache>
                <c:formatCode>General</c:formatCode>
                <c:ptCount val="1"/>
                <c:pt idx="0">
                  <c:v>65</c:v>
                </c:pt>
              </c:numCache>
            </c:numRef>
          </c:val>
        </c:ser>
        <c:ser>
          <c:idx val="2"/>
          <c:order val="6"/>
          <c:tx>
            <c:strRef>
              <c:f>Sheet1!$A$9</c:f>
              <c:strCache>
                <c:ptCount val="1"/>
                <c:pt idx="0">
                  <c:v>Rabbit</c:v>
                </c:pt>
              </c:strCache>
            </c:strRef>
          </c:tx>
          <c:spPr>
            <a:solidFill>
              <a:srgbClr val="FF9900"/>
            </a:solidFill>
            <a:ln w="13612">
              <a:solidFill>
                <a:schemeClr val="tx1"/>
              </a:solidFill>
              <a:prstDash val="solid"/>
            </a:ln>
          </c:spPr>
          <c:invertIfNegative val="0"/>
          <c:dLbls>
            <c:dLbl>
              <c:idx val="0"/>
              <c:layout>
                <c:manualLayout>
                  <c:x val="-0.1965240641711235"/>
                  <c:y val="-4.6296296296295912E-3"/>
                </c:manualLayout>
              </c:layout>
              <c:showLegendKey val="0"/>
              <c:showVal val="0"/>
              <c:showCatName val="0"/>
              <c:showSerName val="1"/>
              <c:showPercent val="0"/>
              <c:showBubbleSize val="0"/>
            </c:dLbl>
            <c:spPr>
              <a:noFill/>
              <a:ln w="27224">
                <a:noFill/>
              </a:ln>
            </c:spPr>
            <c:txPr>
              <a:bodyPr/>
              <a:lstStyle/>
              <a:p>
                <a:pPr>
                  <a:defRPr>
                    <a:solidFill>
                      <a:schemeClr val="tx1"/>
                    </a:solidFill>
                  </a:defRPr>
                </a:pPr>
                <a:endParaRPr lang="en-US"/>
              </a:p>
            </c:txPr>
            <c:showLegendKey val="0"/>
            <c:showVal val="0"/>
            <c:showCatName val="0"/>
            <c:showSerName val="1"/>
            <c:showPercent val="0"/>
            <c:showBubbleSize val="0"/>
            <c:showLeaderLines val="0"/>
          </c:dLbls>
          <c:val>
            <c:numRef>
              <c:f>Sheet1!$B$9</c:f>
              <c:numCache>
                <c:formatCode>General</c:formatCode>
                <c:ptCount val="1"/>
                <c:pt idx="0">
                  <c:v>70</c:v>
                </c:pt>
              </c:numCache>
            </c:numRef>
          </c:val>
        </c:ser>
        <c:ser>
          <c:idx val="7"/>
          <c:order val="7"/>
          <c:tx>
            <c:strRef>
              <c:f>Sheet1!$A$10</c:f>
              <c:strCache>
                <c:ptCount val="1"/>
                <c:pt idx="0">
                  <c:v>Grassland birds</c:v>
                </c:pt>
              </c:strCache>
            </c:strRef>
          </c:tx>
          <c:spPr>
            <a:solidFill>
              <a:srgbClr val="339966"/>
            </a:solidFill>
            <a:ln w="13612">
              <a:solidFill>
                <a:schemeClr val="tx1"/>
              </a:solidFill>
              <a:prstDash val="solid"/>
            </a:ln>
          </c:spPr>
          <c:invertIfNegative val="0"/>
          <c:val>
            <c:numRef>
              <c:f>Sheet1!$B$10</c:f>
              <c:numCache>
                <c:formatCode>General</c:formatCode>
                <c:ptCount val="1"/>
                <c:pt idx="0">
                  <c:v>71</c:v>
                </c:pt>
              </c:numCache>
            </c:numRef>
          </c:val>
        </c:ser>
        <c:ser>
          <c:idx val="8"/>
          <c:order val="8"/>
          <c:tx>
            <c:strRef>
              <c:f>Sheet1!$A$11</c:f>
              <c:strCache>
                <c:ptCount val="1"/>
                <c:pt idx="0">
                  <c:v>Quail</c:v>
                </c:pt>
              </c:strCache>
            </c:strRef>
          </c:tx>
          <c:spPr>
            <a:solidFill>
              <a:srgbClr val="FFFF00"/>
            </a:solidFill>
            <a:ln w="13612">
              <a:solidFill>
                <a:schemeClr val="tx1"/>
              </a:solidFill>
              <a:prstDash val="solid"/>
            </a:ln>
          </c:spPr>
          <c:invertIfNegative val="0"/>
          <c:dLbls>
            <c:dLbl>
              <c:idx val="0"/>
              <c:layout>
                <c:manualLayout>
                  <c:x val="-0.17647058823529421"/>
                  <c:y val="2.1218890680033697E-17"/>
                </c:manualLayout>
              </c:layout>
              <c:showLegendKey val="0"/>
              <c:showVal val="0"/>
              <c:showCatName val="0"/>
              <c:showSerName val="1"/>
              <c:showPercent val="0"/>
              <c:showBubbleSize val="0"/>
            </c:dLbl>
            <c:spPr>
              <a:noFill/>
              <a:ln w="27224">
                <a:noFill/>
              </a:ln>
            </c:spPr>
            <c:showLegendKey val="0"/>
            <c:showVal val="0"/>
            <c:showCatName val="0"/>
            <c:showSerName val="1"/>
            <c:showPercent val="0"/>
            <c:showBubbleSize val="0"/>
            <c:showLeaderLines val="0"/>
          </c:dLbls>
          <c:val>
            <c:numRef>
              <c:f>Sheet1!$B$11</c:f>
              <c:numCache>
                <c:formatCode>General</c:formatCode>
                <c:ptCount val="1"/>
                <c:pt idx="0">
                  <c:v>82</c:v>
                </c:pt>
              </c:numCache>
            </c:numRef>
          </c:val>
        </c:ser>
        <c:dLbls>
          <c:showLegendKey val="0"/>
          <c:showVal val="0"/>
          <c:showCatName val="0"/>
          <c:showSerName val="0"/>
          <c:showPercent val="0"/>
          <c:showBubbleSize val="0"/>
        </c:dLbls>
        <c:gapWidth val="150"/>
        <c:axId val="139010432"/>
        <c:axId val="139011968"/>
      </c:barChart>
      <c:catAx>
        <c:axId val="139010432"/>
        <c:scaling>
          <c:orientation val="minMax"/>
        </c:scaling>
        <c:delete val="1"/>
        <c:axPos val="l"/>
        <c:numFmt formatCode="General" sourceLinked="1"/>
        <c:majorTickMark val="out"/>
        <c:minorTickMark val="none"/>
        <c:tickLblPos val="none"/>
        <c:crossAx val="139011968"/>
        <c:crosses val="autoZero"/>
        <c:auto val="1"/>
        <c:lblAlgn val="ctr"/>
        <c:lblOffset val="100"/>
        <c:tickLblSkip val="1"/>
        <c:tickMarkSkip val="1"/>
        <c:noMultiLvlLbl val="0"/>
      </c:catAx>
      <c:valAx>
        <c:axId val="139011968"/>
        <c:scaling>
          <c:orientation val="minMax"/>
          <c:max val="90"/>
        </c:scaling>
        <c:delete val="0"/>
        <c:axPos val="b"/>
        <c:majorGridlines>
          <c:spPr>
            <a:ln w="13612">
              <a:solidFill>
                <a:srgbClr val="CCFFFF"/>
              </a:solidFill>
              <a:prstDash val="solid"/>
            </a:ln>
          </c:spPr>
        </c:majorGridlines>
        <c:numFmt formatCode="General" sourceLinked="0"/>
        <c:majorTickMark val="out"/>
        <c:minorTickMark val="none"/>
        <c:tickLblPos val="nextTo"/>
        <c:spPr>
          <a:ln w="13612">
            <a:solidFill>
              <a:srgbClr val="CCFFFF"/>
            </a:solidFill>
            <a:prstDash val="solid"/>
          </a:ln>
        </c:spPr>
        <c:txPr>
          <a:bodyPr rot="0" vert="horz"/>
          <a:lstStyle/>
          <a:p>
            <a:pPr>
              <a:defRPr baseline="0">
                <a:solidFill>
                  <a:schemeClr val="bg1"/>
                </a:solidFill>
              </a:defRPr>
            </a:pPr>
            <a:endParaRPr lang="en-US"/>
          </a:p>
        </c:txPr>
        <c:crossAx val="139010432"/>
        <c:crosses val="autoZero"/>
        <c:crossBetween val="between"/>
        <c:majorUnit val="10"/>
      </c:valAx>
      <c:spPr>
        <a:noFill/>
        <a:ln w="13612">
          <a:solidFill>
            <a:srgbClr val="CCFFFF"/>
          </a:solidFill>
          <a:prstDash val="solid"/>
        </a:ln>
      </c:spPr>
    </c:plotArea>
    <c:plotVisOnly val="1"/>
    <c:dispBlanksAs val="gap"/>
    <c:showDLblsOverMax val="0"/>
  </c:chart>
  <c:spPr>
    <a:noFill/>
    <a:ln>
      <a:noFill/>
    </a:ln>
  </c:spPr>
  <c:txPr>
    <a:bodyPr/>
    <a:lstStyle/>
    <a:p>
      <a:pPr>
        <a:defRPr sz="2400" b="1" i="0" u="none" strike="noStrike" baseline="0">
          <a:solidFill>
            <a:schemeClr val="tx1"/>
          </a:solidFill>
          <a:latin typeface="Arial"/>
          <a:ea typeface="Arial"/>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556" b="1" i="0" u="none" strike="noStrike" baseline="0">
                <a:solidFill>
                  <a:srgbClr val="FFFFFF"/>
                </a:solidFill>
                <a:latin typeface="Arial"/>
                <a:ea typeface="Arial"/>
                <a:cs typeface="Arial"/>
              </a:defRPr>
            </a:pPr>
            <a:r>
              <a:rPr lang="en-US" dirty="0"/>
              <a:t>FEDERAL FUNDING OPPORTUNITIES
 FOR WILDLIFE AND HABITATS</a:t>
            </a:r>
          </a:p>
        </c:rich>
      </c:tx>
      <c:layout>
        <c:manualLayout>
          <c:xMode val="edge"/>
          <c:yMode val="edge"/>
          <c:x val="0.15831663326653336"/>
          <c:y val="1.6420361247947526E-3"/>
        </c:manualLayout>
      </c:layout>
      <c:overlay val="0"/>
      <c:spPr>
        <a:solidFill>
          <a:srgbClr val="FFFFFF"/>
        </a:solidFill>
        <a:ln w="23397">
          <a:noFill/>
        </a:ln>
      </c:spPr>
    </c:title>
    <c:autoTitleDeleted val="0"/>
    <c:plotArea>
      <c:layout>
        <c:manualLayout>
          <c:layoutTarget val="inner"/>
          <c:xMode val="edge"/>
          <c:yMode val="edge"/>
          <c:x val="0.15931863727454909"/>
          <c:y val="0.2134646962233169"/>
          <c:w val="0.83166332665330789"/>
          <c:h val="0.67487684729064168"/>
        </c:manualLayout>
      </c:layout>
      <c:barChart>
        <c:barDir val="col"/>
        <c:grouping val="clustered"/>
        <c:varyColors val="0"/>
        <c:ser>
          <c:idx val="0"/>
          <c:order val="0"/>
          <c:spPr>
            <a:solidFill>
              <a:srgbClr val="000080"/>
            </a:solidFill>
            <a:ln w="11698">
              <a:solidFill>
                <a:srgbClr val="000000"/>
              </a:solidFill>
              <a:prstDash val="solid"/>
            </a:ln>
          </c:spPr>
          <c:invertIfNegative val="0"/>
          <c:dLbls>
            <c:spPr>
              <a:noFill/>
              <a:ln w="23397">
                <a:noFill/>
              </a:ln>
            </c:spPr>
            <c:txPr>
              <a:bodyPr/>
              <a:lstStyle/>
              <a:p>
                <a:pPr>
                  <a:defRPr sz="99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Sheet1!$A$1:$E$1</c:f>
              <c:strCache>
                <c:ptCount val="5"/>
                <c:pt idx="0">
                  <c:v>NAWCA</c:v>
                </c:pt>
                <c:pt idx="1">
                  <c:v>ESA GRANTS</c:v>
                </c:pt>
                <c:pt idx="2">
                  <c:v>P-R</c:v>
                </c:pt>
                <c:pt idx="3">
                  <c:v>CARA</c:v>
                </c:pt>
                <c:pt idx="4">
                  <c:v>FARM BILL</c:v>
                </c:pt>
              </c:strCache>
            </c:strRef>
          </c:cat>
          <c:val>
            <c:numRef>
              <c:f>Sheet1!$A$2:$E$2</c:f>
              <c:numCache>
                <c:formatCode>#,##0</c:formatCode>
                <c:ptCount val="5"/>
                <c:pt idx="0">
                  <c:v>80000</c:v>
                </c:pt>
                <c:pt idx="1">
                  <c:v>106000</c:v>
                </c:pt>
                <c:pt idx="2">
                  <c:v>174000</c:v>
                </c:pt>
                <c:pt idx="3">
                  <c:v>350000</c:v>
                </c:pt>
                <c:pt idx="4">
                  <c:v>3295000</c:v>
                </c:pt>
              </c:numCache>
            </c:numRef>
          </c:val>
        </c:ser>
        <c:dLbls>
          <c:showLegendKey val="0"/>
          <c:showVal val="1"/>
          <c:showCatName val="0"/>
          <c:showSerName val="0"/>
          <c:showPercent val="0"/>
          <c:showBubbleSize val="0"/>
        </c:dLbls>
        <c:gapWidth val="150"/>
        <c:axId val="143376768"/>
        <c:axId val="143379456"/>
      </c:barChart>
      <c:catAx>
        <c:axId val="143376768"/>
        <c:scaling>
          <c:orientation val="minMax"/>
        </c:scaling>
        <c:delete val="0"/>
        <c:axPos val="b"/>
        <c:numFmt formatCode="General" sourceLinked="1"/>
        <c:majorTickMark val="out"/>
        <c:minorTickMark val="none"/>
        <c:tickLblPos val="nextTo"/>
        <c:spPr>
          <a:ln w="2925">
            <a:solidFill>
              <a:srgbClr val="000000"/>
            </a:solidFill>
            <a:prstDash val="solid"/>
          </a:ln>
        </c:spPr>
        <c:txPr>
          <a:bodyPr rot="0" vert="horz"/>
          <a:lstStyle/>
          <a:p>
            <a:pPr>
              <a:defRPr sz="1635" b="1" i="0" u="none" strike="noStrike" baseline="0">
                <a:solidFill>
                  <a:srgbClr val="FFCC00"/>
                </a:solidFill>
                <a:latin typeface="Arial"/>
                <a:ea typeface="Arial"/>
                <a:cs typeface="Arial"/>
              </a:defRPr>
            </a:pPr>
            <a:endParaRPr lang="en-US"/>
          </a:p>
        </c:txPr>
        <c:crossAx val="143379456"/>
        <c:crosses val="autoZero"/>
        <c:auto val="1"/>
        <c:lblAlgn val="ctr"/>
        <c:lblOffset val="100"/>
        <c:tickLblSkip val="1"/>
        <c:tickMarkSkip val="1"/>
        <c:noMultiLvlLbl val="0"/>
      </c:catAx>
      <c:valAx>
        <c:axId val="143379456"/>
        <c:scaling>
          <c:orientation val="minMax"/>
        </c:scaling>
        <c:delete val="0"/>
        <c:axPos val="l"/>
        <c:majorGridlines>
          <c:spPr>
            <a:ln w="2925">
              <a:solidFill>
                <a:srgbClr val="000000"/>
              </a:solidFill>
              <a:prstDash val="solid"/>
            </a:ln>
          </c:spPr>
        </c:majorGridlines>
        <c:title>
          <c:tx>
            <c:rich>
              <a:bodyPr/>
              <a:lstStyle/>
              <a:p>
                <a:pPr>
                  <a:defRPr sz="1382" b="1" i="0" u="none" strike="noStrike" baseline="0">
                    <a:solidFill>
                      <a:srgbClr val="FFFFFF"/>
                    </a:solidFill>
                    <a:latin typeface="Arial"/>
                    <a:ea typeface="Arial"/>
                    <a:cs typeface="Arial"/>
                  </a:defRPr>
                </a:pPr>
                <a:r>
                  <a:rPr lang="en-US" dirty="0"/>
                  <a:t>X $1,000</a:t>
                </a:r>
              </a:p>
            </c:rich>
          </c:tx>
          <c:layout>
            <c:manualLayout>
              <c:xMode val="edge"/>
              <c:yMode val="edge"/>
              <c:x val="6.0120240480961915E-3"/>
              <c:y val="0.47783251231527163"/>
            </c:manualLayout>
          </c:layout>
          <c:overlay val="0"/>
          <c:spPr>
            <a:noFill/>
            <a:ln w="23397">
              <a:noFill/>
            </a:ln>
          </c:spPr>
        </c:title>
        <c:numFmt formatCode="#,##0" sourceLinked="1"/>
        <c:majorTickMark val="out"/>
        <c:minorTickMark val="none"/>
        <c:tickLblPos val="nextTo"/>
        <c:spPr>
          <a:ln w="2925">
            <a:solidFill>
              <a:srgbClr val="000000"/>
            </a:solidFill>
            <a:prstDash val="solid"/>
          </a:ln>
        </c:spPr>
        <c:txPr>
          <a:bodyPr rot="0" vert="horz"/>
          <a:lstStyle/>
          <a:p>
            <a:pPr>
              <a:defRPr sz="1451" b="1" i="0" u="none" strike="noStrike" baseline="0">
                <a:solidFill>
                  <a:srgbClr val="FFFFFF"/>
                </a:solidFill>
                <a:latin typeface="Arial"/>
                <a:ea typeface="Arial"/>
                <a:cs typeface="Arial"/>
              </a:defRPr>
            </a:pPr>
            <a:endParaRPr lang="en-US"/>
          </a:p>
        </c:txPr>
        <c:crossAx val="143376768"/>
        <c:crosses val="autoZero"/>
        <c:crossBetween val="between"/>
      </c:valAx>
      <c:spPr>
        <a:solidFill>
          <a:srgbClr val="CCFFFF"/>
        </a:solidFill>
        <a:ln w="11698">
          <a:solidFill>
            <a:srgbClr val="808080"/>
          </a:solidFill>
          <a:prstDash val="solid"/>
        </a:ln>
      </c:spPr>
    </c:plotArea>
    <c:plotVisOnly val="1"/>
    <c:dispBlanksAs val="gap"/>
    <c:showDLblsOverMax val="0"/>
  </c:chart>
  <c:spPr>
    <a:noFill/>
    <a:ln>
      <a:noFill/>
    </a:ln>
  </c:spPr>
  <c:txPr>
    <a:bodyPr/>
    <a:lstStyle/>
    <a:p>
      <a:pPr>
        <a:defRPr sz="921"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 Id="rId4" Type="http://schemas.openxmlformats.org/officeDocument/2006/relationships/image" Target="../media/image4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C408DA-767B-4E7F-8768-FDA382385BBC}" type="datetimeFigureOut">
              <a:rPr lang="en-US" smtClean="0"/>
              <a:pPr/>
              <a:t>5/25/2012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1CEBA7-7D68-4A80-865F-04F9C3D973AA}" type="slidenum">
              <a:rPr lang="en-US" smtClean="0"/>
              <a:pPr/>
              <a:t>‹#›</a:t>
            </a:fld>
            <a:endParaRPr lang="en-US" dirty="0"/>
          </a:p>
        </p:txBody>
      </p:sp>
    </p:spTree>
    <p:extLst>
      <p:ext uri="{BB962C8B-B14F-4D97-AF65-F5344CB8AC3E}">
        <p14:creationId xmlns:p14="http://schemas.microsoft.com/office/powerpoint/2010/main" val="1199312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2A1C0DE3-F7A5-4574-BC91-390CB0F614CE}" type="datetimeFigureOut">
              <a:rPr lang="en-US"/>
              <a:pPr>
                <a:defRPr/>
              </a:pPr>
              <a:t>5/25/2012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37491762-E37C-4838-BBA5-5DBDEF022BE3}" type="slidenum">
              <a:rPr lang="en-US"/>
              <a:pPr>
                <a:defRPr/>
              </a:pPr>
              <a:t>‹#›</a:t>
            </a:fld>
            <a:endParaRPr lang="en-US" dirty="0"/>
          </a:p>
        </p:txBody>
      </p:sp>
    </p:spTree>
    <p:extLst>
      <p:ext uri="{BB962C8B-B14F-4D97-AF65-F5344CB8AC3E}">
        <p14:creationId xmlns:p14="http://schemas.microsoft.com/office/powerpoint/2010/main" val="533107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18AD42-3F03-46E6-A0C4-B9BBFD335354}" type="slidenum">
              <a:rPr lang="en-US"/>
              <a:pPr/>
              <a:t>2</a:t>
            </a:fld>
            <a:endParaRPr lang="en-US" dirty="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US" dirty="0"/>
              <a:t>We would like to acknowledge………….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solidFill>
                  <a:prstClr val="black"/>
                </a:solidFill>
              </a:rPr>
              <a:t>LEADERSHIP COUNCIL NOV 30 SELECT QUESTIONS FROM QHD &amp; CRP LANDOWNER SURVEYS</a:t>
            </a:r>
          </a:p>
        </p:txBody>
      </p:sp>
      <p:sp>
        <p:nvSpPr>
          <p:cNvPr id="5" name="Rectangle 6"/>
          <p:cNvSpPr>
            <a:spLocks noGrp="1" noChangeArrowheads="1"/>
          </p:cNvSpPr>
          <p:nvPr>
            <p:ph type="ftr" sz="quarter" idx="4"/>
          </p:nvPr>
        </p:nvSpPr>
        <p:spPr>
          <a:ln/>
        </p:spPr>
        <p:txBody>
          <a:bodyPr/>
          <a:lstStyle/>
          <a:p>
            <a:r>
              <a:rPr lang="en-US" dirty="0">
                <a:solidFill>
                  <a:prstClr val="black"/>
                </a:solidFill>
              </a:rPr>
              <a:t>TOM DAILEY</a:t>
            </a:r>
          </a:p>
        </p:txBody>
      </p:sp>
      <p:sp>
        <p:nvSpPr>
          <p:cNvPr id="6" name="Rectangle 7"/>
          <p:cNvSpPr>
            <a:spLocks noGrp="1" noChangeArrowheads="1"/>
          </p:cNvSpPr>
          <p:nvPr>
            <p:ph type="sldNum" sz="quarter" idx="5"/>
          </p:nvPr>
        </p:nvSpPr>
        <p:spPr>
          <a:ln/>
        </p:spPr>
        <p:txBody>
          <a:bodyPr/>
          <a:lstStyle/>
          <a:p>
            <a:fld id="{BC1B4064-AB7F-4B30-BBCB-4702467E28EA}" type="slidenum">
              <a:rPr lang="en-US">
                <a:solidFill>
                  <a:prstClr val="black"/>
                </a:solidFill>
              </a:rPr>
              <a:pPr/>
              <a:t>14</a:t>
            </a:fld>
            <a:endParaRPr lang="en-US" dirty="0">
              <a:solidFill>
                <a:prstClr val="black"/>
              </a:solidFill>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pPr>
              <a:lnSpc>
                <a:spcPct val="90000"/>
              </a:lnSpc>
            </a:pPr>
            <a:r>
              <a:rPr lang="en-US" sz="1800" b="1" dirty="0"/>
              <a:t>One of the objectives of the survey was to determine what landowners in these areas think about restoring wildlife habitat.</a:t>
            </a:r>
          </a:p>
          <a:p>
            <a:pPr>
              <a:lnSpc>
                <a:spcPct val="90000"/>
              </a:lnSpc>
            </a:pPr>
            <a:r>
              <a:rPr lang="en-US" sz="1800" b="1" dirty="0"/>
              <a:t>Some of the questionnaire items designed to address this issue were:</a:t>
            </a:r>
          </a:p>
          <a:p>
            <a:pPr>
              <a:lnSpc>
                <a:spcPct val="90000"/>
              </a:lnSpc>
            </a:pPr>
            <a:r>
              <a:rPr lang="en-US" sz="1800" b="1" dirty="0"/>
              <a:t>-How important is it to have quail &amp; other species on their land?</a:t>
            </a:r>
          </a:p>
          <a:p>
            <a:pPr>
              <a:lnSpc>
                <a:spcPct val="90000"/>
              </a:lnSpc>
            </a:pPr>
            <a:r>
              <a:rPr lang="en-US" sz="1800" b="1" dirty="0"/>
              <a:t>-Are landowners willing to use wildlife-friendly practices?</a:t>
            </a:r>
          </a:p>
          <a:p>
            <a:pPr>
              <a:lnSpc>
                <a:spcPct val="90000"/>
              </a:lnSpc>
            </a:pPr>
            <a:r>
              <a:rPr lang="en-US" sz="1800" b="1" dirty="0"/>
              <a:t>-What affects their willingness to use wildlife-friendly practices?</a:t>
            </a:r>
          </a:p>
          <a:p>
            <a:pPr>
              <a:lnSpc>
                <a:spcPct val="90000"/>
              </a:lnSpc>
            </a:pPr>
            <a:r>
              <a:rPr lang="en-US" sz="1800" b="1" dirty="0"/>
              <a:t>-Are they willing to be part of a co-op?</a:t>
            </a:r>
          </a:p>
          <a:p>
            <a:pPr>
              <a:lnSpc>
                <a:spcPct val="90000"/>
              </a:lnSpc>
            </a:pPr>
            <a:r>
              <a:rPr lang="en-US" sz="1800" b="1" dirty="0"/>
              <a:t>-What do they want in a co-op?</a:t>
            </a:r>
          </a:p>
          <a:p>
            <a:pPr>
              <a:lnSpc>
                <a:spcPct val="90000"/>
              </a:lnSpc>
            </a:pPr>
            <a:r>
              <a:rPr lang="en-US" sz="1800" b="1" dirty="0"/>
              <a:t>-What are the reasons for not being in a co-op?</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survey</a:t>
            </a:r>
            <a:r>
              <a:rPr lang="en-US" baseline="0" dirty="0" smtClean="0"/>
              <a:t> was patterned after the 2 in north Missouri, so the chart is similar.  Once again quail were most important to landowners, and grassland birds were close behind.  This was much better than in northern MO, perhaps because there is more native grassland in west </a:t>
            </a:r>
            <a:endParaRPr lang="en-US" dirty="0"/>
          </a:p>
        </p:txBody>
      </p:sp>
      <p:sp>
        <p:nvSpPr>
          <p:cNvPr id="4" name="Slide Number Placeholder 3"/>
          <p:cNvSpPr>
            <a:spLocks noGrp="1"/>
          </p:cNvSpPr>
          <p:nvPr>
            <p:ph type="sldNum" sz="quarter" idx="10"/>
          </p:nvPr>
        </p:nvSpPr>
        <p:spPr/>
        <p:txBody>
          <a:bodyPr/>
          <a:lstStyle/>
          <a:p>
            <a:pPr>
              <a:defRPr/>
            </a:pPr>
            <a:fld id="{37491762-E37C-4838-BBA5-5DBDEF022BE3}" type="slidenum">
              <a:rPr lang="en-US" smtClean="0"/>
              <a:pPr>
                <a:defRPr/>
              </a:pPr>
              <a:t>17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4CC267-B8BA-4ED4-8689-417431B15E98}" type="slidenum">
              <a:rPr lang="en-US"/>
              <a:pPr/>
              <a:t>19</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251F9F-416D-4DD4-BFDE-296F68777A97}" type="slidenum">
              <a:rPr lang="en-US"/>
              <a:pPr/>
              <a:t>20</a:t>
            </a:fld>
            <a:endParaRPr lang="en-US" dirty="0"/>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en-US" dirty="0"/>
              <a:t>We provided a number of practices that the landowner could check.  Here’s what landowners were willing to do.  While 80% liked having bobwhites on their property, fewer respondents said they might be likely to integrate management practices into their operation to benefit the species.  Although there was a marked decline in interest, a substantial number of landowners are willing to use important quail-friendly practices.</a:t>
            </a:r>
          </a:p>
          <a:p>
            <a:endParaRPr lang="en-US" dirty="0"/>
          </a:p>
          <a:p>
            <a:r>
              <a:rPr lang="en-US" dirty="0"/>
              <a:t>The listed practices are aimed a remedying many of the habitat problems quail face.  For north Missouri, an area dominated by cropland, there are several practices that address major habitat deficiencies . A major limitation on quail abundance is distribution of quality woody cover.  A remedy for this, “plant native shrubs around fields,” got a positive response from 50% of landowners.  Another key practice, designed to provide nesting, brood-rearing and roosting cover around crop fields, are borders of grass and forbs, e.g., USDA CP33.  Forty percent of landowners were willing to use the practice “replace some cropland with grass border.”  A general practice, “reduce use of herbicides,” was popular with 44% of landowners, but a more specific practice, “allow weeds next to Roudup-ready crops,” was popular with only 29%.  Forty percent were willing to leave standing rows of grain, a practice recently cost-shared by MDC.</a:t>
            </a:r>
          </a:p>
          <a:p>
            <a:endParaRPr lang="en-US" dirty="0"/>
          </a:p>
          <a:p>
            <a:r>
              <a:rPr lang="en-US" dirty="0"/>
              <a:t>The 2</a:t>
            </a:r>
            <a:r>
              <a:rPr lang="en-US" baseline="30000" dirty="0"/>
              <a:t>nd</a:t>
            </a:r>
            <a:r>
              <a:rPr lang="en-US" dirty="0"/>
              <a:t> most popular practice were grain food plots.  Although grain food plots are not now recommended as a stand-alone practice, MDC advocated for this practice for decades (and still gives away free seed), so it’s not surprising it is popular.  Food plots also attract game species, making them easier to hunt.  </a:t>
            </a:r>
          </a:p>
          <a:p>
            <a:endParaRPr lang="en-US" dirty="0"/>
          </a:p>
          <a:p>
            <a:r>
              <a:rPr lang="en-US" dirty="0"/>
              <a:t>Another major limitation for quail are thick, monoculture stands of grass, e.g., old CRP fields.  Thirty to 43% were willing to disk, burn or herbicide grasslands to improve plant diversity.</a:t>
            </a:r>
          </a:p>
          <a:p>
            <a:endParaRPr lang="en-US" dirty="0"/>
          </a:p>
          <a:p>
            <a:r>
              <a:rPr lang="en-US" dirty="0"/>
              <a:t>Tall fescue is the most serious obstacle to quail recover, yet only 30% of landowners were willing to use herbicide to kill fescue.  This is surprising because cattle operators are now well aware that fescue presents many problems for cattle production because of the endophyte in fescue.  Of course fescue is everywhere, not just in pastures, so a reluctance to kill fescue could be because of many reasons.</a:t>
            </a:r>
          </a:p>
          <a:p>
            <a:endParaRPr lang="en-US" dirty="0"/>
          </a:p>
          <a:p>
            <a:r>
              <a:rPr lang="en-US" dirty="0"/>
              <a:t>MDC and other agencies have made a concerted effort for 3 decades to increase native warm-season grasses and forbs—36-42% of landowners are willing to do this.</a:t>
            </a:r>
          </a:p>
          <a:p>
            <a:endParaRPr lang="en-US" dirty="0"/>
          </a:p>
          <a:p>
            <a:r>
              <a:rPr lang="en-US" dirty="0"/>
              <a:t>Livestock production is second only to crops in use of land in north MO.  Because quail need woody thickets, ungrazed woody cover is critical—41% are willing to fence woody cover.</a:t>
            </a:r>
          </a:p>
          <a:p>
            <a:endParaRPr lang="en-US" dirty="0"/>
          </a:p>
          <a:p>
            <a:r>
              <a:rPr lang="en-US" dirty="0"/>
              <a:t>Forest thinning was the least popular (24% positive).</a:t>
            </a:r>
          </a:p>
          <a:p>
            <a:endParaRPr lang="en-US" dirty="0"/>
          </a:p>
          <a:p>
            <a:r>
              <a:rPr lang="en-US" dirty="0"/>
              <a:t>A question about quail-friendly practices is very important for at least 2 reasons.  First, it describes the kind of management activity that needs to be done to benefit quail.  Second, it allows biologists to identify landowners who might be willing to do the habitat work, but are not necessarily willing to join a cooperative.  We will talk about this later in the coop question.</a:t>
            </a:r>
          </a:p>
          <a:p>
            <a:endParaRPr lang="en-US" dirty="0"/>
          </a:p>
          <a:p>
            <a:pPr>
              <a:spcBef>
                <a:spcPct val="50000"/>
              </a:spcBef>
            </a:pPr>
            <a:endParaRPr lang="en-US" sz="1600" b="1" dirty="0"/>
          </a:p>
          <a:p>
            <a:pPr>
              <a:spcBef>
                <a:spcPct val="50000"/>
              </a:spcBef>
            </a:pPr>
            <a:endParaRPr lang="en-US" sz="1600" b="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LEADERSHIP COUNCIL NOV 30 SELECT QUESTIONS FROM QHD &amp; CRP LANDOWNER SURVEYS</a:t>
            </a:r>
          </a:p>
        </p:txBody>
      </p:sp>
      <p:sp>
        <p:nvSpPr>
          <p:cNvPr id="5" name="Rectangle 6"/>
          <p:cNvSpPr>
            <a:spLocks noGrp="1" noChangeArrowheads="1"/>
          </p:cNvSpPr>
          <p:nvPr>
            <p:ph type="ftr" sz="quarter" idx="4"/>
          </p:nvPr>
        </p:nvSpPr>
        <p:spPr>
          <a:ln/>
        </p:spPr>
        <p:txBody>
          <a:bodyPr/>
          <a:lstStyle/>
          <a:p>
            <a:r>
              <a:rPr lang="en-US" dirty="0"/>
              <a:t>TOM DAILEY</a:t>
            </a:r>
          </a:p>
        </p:txBody>
      </p:sp>
      <p:sp>
        <p:nvSpPr>
          <p:cNvPr id="6" name="Rectangle 7"/>
          <p:cNvSpPr>
            <a:spLocks noGrp="1" noChangeArrowheads="1"/>
          </p:cNvSpPr>
          <p:nvPr>
            <p:ph type="sldNum" sz="quarter" idx="5"/>
          </p:nvPr>
        </p:nvSpPr>
        <p:spPr>
          <a:ln/>
        </p:spPr>
        <p:txBody>
          <a:bodyPr/>
          <a:lstStyle/>
          <a:p>
            <a:fld id="{4AD79FB8-08D9-4838-8C82-76BE3BB48492}" type="slidenum">
              <a:rPr lang="en-US"/>
              <a:pPr/>
              <a:t>21</a:t>
            </a:fld>
            <a:endParaRPr lang="en-US" dirty="0"/>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US" sz="2400" dirty="0"/>
              <a:t>Again, we know the interest in quail exists, yet there is little desire to commit </a:t>
            </a:r>
            <a:r>
              <a:rPr lang="en-US" sz="2400" i="1" dirty="0"/>
              <a:t> </a:t>
            </a:r>
            <a:r>
              <a:rPr lang="en-US" sz="2400" dirty="0"/>
              <a:t>to a co-op</a:t>
            </a:r>
            <a:r>
              <a:rPr lang="en-US" sz="2400" i="1" dirty="0"/>
              <a:t> </a:t>
            </a:r>
            <a:r>
              <a:rPr lang="en-US" sz="2400" dirty="0"/>
              <a:t>by the landowners.</a:t>
            </a:r>
          </a:p>
          <a:p>
            <a:r>
              <a:rPr lang="en-US" sz="2400" dirty="0"/>
              <a:t>Your full-time, production landowners were least interested, but were really not that far behind the other landowner types.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p:spPr>
        <p:txBody>
          <a:bodyPr/>
          <a:lstStyle>
            <a:lvl1pPr defTabSz="914409" eaLnBrk="0" hangingPunct="0">
              <a:defRPr sz="1600">
                <a:solidFill>
                  <a:schemeClr val="tx1"/>
                </a:solidFill>
                <a:latin typeface="Arial" charset="0"/>
              </a:defRPr>
            </a:lvl1pPr>
            <a:lvl2pPr marL="735298" indent="-282807" defTabSz="914409" eaLnBrk="0" hangingPunct="0">
              <a:defRPr sz="1600">
                <a:solidFill>
                  <a:schemeClr val="tx1"/>
                </a:solidFill>
                <a:latin typeface="Arial" charset="0"/>
              </a:defRPr>
            </a:lvl2pPr>
            <a:lvl3pPr marL="1131227" indent="-226245" defTabSz="914409" eaLnBrk="0" hangingPunct="0">
              <a:defRPr sz="1600">
                <a:solidFill>
                  <a:schemeClr val="tx1"/>
                </a:solidFill>
                <a:latin typeface="Arial" charset="0"/>
              </a:defRPr>
            </a:lvl3pPr>
            <a:lvl4pPr marL="1583718" indent="-226245" defTabSz="914409" eaLnBrk="0" hangingPunct="0">
              <a:defRPr sz="1600">
                <a:solidFill>
                  <a:schemeClr val="tx1"/>
                </a:solidFill>
                <a:latin typeface="Arial" charset="0"/>
              </a:defRPr>
            </a:lvl4pPr>
            <a:lvl5pPr marL="2036209" indent="-226245" defTabSz="914409" eaLnBrk="0" hangingPunct="0">
              <a:defRPr sz="1600">
                <a:solidFill>
                  <a:schemeClr val="tx1"/>
                </a:solidFill>
                <a:latin typeface="Arial" charset="0"/>
              </a:defRPr>
            </a:lvl5pPr>
            <a:lvl6pPr marL="2488700" indent="-226245" defTabSz="914409" eaLnBrk="0" fontAlgn="base" hangingPunct="0">
              <a:spcBef>
                <a:spcPct val="0"/>
              </a:spcBef>
              <a:spcAft>
                <a:spcPct val="0"/>
              </a:spcAft>
              <a:defRPr sz="1600">
                <a:solidFill>
                  <a:schemeClr val="tx1"/>
                </a:solidFill>
                <a:latin typeface="Arial" charset="0"/>
              </a:defRPr>
            </a:lvl6pPr>
            <a:lvl7pPr marL="2941190" indent="-226245" defTabSz="914409" eaLnBrk="0" fontAlgn="base" hangingPunct="0">
              <a:spcBef>
                <a:spcPct val="0"/>
              </a:spcBef>
              <a:spcAft>
                <a:spcPct val="0"/>
              </a:spcAft>
              <a:defRPr sz="1600">
                <a:solidFill>
                  <a:schemeClr val="tx1"/>
                </a:solidFill>
                <a:latin typeface="Arial" charset="0"/>
              </a:defRPr>
            </a:lvl7pPr>
            <a:lvl8pPr marL="3393681" indent="-226245" defTabSz="914409" eaLnBrk="0" fontAlgn="base" hangingPunct="0">
              <a:spcBef>
                <a:spcPct val="0"/>
              </a:spcBef>
              <a:spcAft>
                <a:spcPct val="0"/>
              </a:spcAft>
              <a:defRPr sz="1600">
                <a:solidFill>
                  <a:schemeClr val="tx1"/>
                </a:solidFill>
                <a:latin typeface="Arial" charset="0"/>
              </a:defRPr>
            </a:lvl8pPr>
            <a:lvl9pPr marL="3846172" indent="-226245" defTabSz="914409" eaLnBrk="0" fontAlgn="base" hangingPunct="0">
              <a:spcBef>
                <a:spcPct val="0"/>
              </a:spcBef>
              <a:spcAft>
                <a:spcPct val="0"/>
              </a:spcAft>
              <a:defRPr sz="1600">
                <a:solidFill>
                  <a:schemeClr val="tx1"/>
                </a:solidFill>
                <a:latin typeface="Arial" charset="0"/>
              </a:defRPr>
            </a:lvl9pPr>
          </a:lstStyle>
          <a:p>
            <a:pPr eaLnBrk="1" hangingPunct="1"/>
            <a:r>
              <a:rPr lang="en-US" sz="1200" dirty="0"/>
              <a:t>LEADERSHIP COUNCIL NOV 30 SELECT QUESTIONS FROM QHD &amp; CRP LANDOWNER SURVEYS</a:t>
            </a:r>
          </a:p>
        </p:txBody>
      </p:sp>
      <p:sp>
        <p:nvSpPr>
          <p:cNvPr id="54275" name="Rectangle 6"/>
          <p:cNvSpPr>
            <a:spLocks noGrp="1" noChangeArrowheads="1"/>
          </p:cNvSpPr>
          <p:nvPr>
            <p:ph type="ftr" sz="quarter" idx="4"/>
          </p:nvPr>
        </p:nvSpPr>
        <p:spPr>
          <a:noFill/>
        </p:spPr>
        <p:txBody>
          <a:bodyPr/>
          <a:lstStyle>
            <a:lvl1pPr defTabSz="914409" eaLnBrk="0" hangingPunct="0">
              <a:defRPr sz="1600">
                <a:solidFill>
                  <a:schemeClr val="tx1"/>
                </a:solidFill>
                <a:latin typeface="Arial" charset="0"/>
              </a:defRPr>
            </a:lvl1pPr>
            <a:lvl2pPr marL="735298" indent="-282807" defTabSz="914409" eaLnBrk="0" hangingPunct="0">
              <a:defRPr sz="1600">
                <a:solidFill>
                  <a:schemeClr val="tx1"/>
                </a:solidFill>
                <a:latin typeface="Arial" charset="0"/>
              </a:defRPr>
            </a:lvl2pPr>
            <a:lvl3pPr marL="1131227" indent="-226245" defTabSz="914409" eaLnBrk="0" hangingPunct="0">
              <a:defRPr sz="1600">
                <a:solidFill>
                  <a:schemeClr val="tx1"/>
                </a:solidFill>
                <a:latin typeface="Arial" charset="0"/>
              </a:defRPr>
            </a:lvl3pPr>
            <a:lvl4pPr marL="1583718" indent="-226245" defTabSz="914409" eaLnBrk="0" hangingPunct="0">
              <a:defRPr sz="1600">
                <a:solidFill>
                  <a:schemeClr val="tx1"/>
                </a:solidFill>
                <a:latin typeface="Arial" charset="0"/>
              </a:defRPr>
            </a:lvl4pPr>
            <a:lvl5pPr marL="2036209" indent="-226245" defTabSz="914409" eaLnBrk="0" hangingPunct="0">
              <a:defRPr sz="1600">
                <a:solidFill>
                  <a:schemeClr val="tx1"/>
                </a:solidFill>
                <a:latin typeface="Arial" charset="0"/>
              </a:defRPr>
            </a:lvl5pPr>
            <a:lvl6pPr marL="2488700" indent="-226245" defTabSz="914409" eaLnBrk="0" fontAlgn="base" hangingPunct="0">
              <a:spcBef>
                <a:spcPct val="0"/>
              </a:spcBef>
              <a:spcAft>
                <a:spcPct val="0"/>
              </a:spcAft>
              <a:defRPr sz="1600">
                <a:solidFill>
                  <a:schemeClr val="tx1"/>
                </a:solidFill>
                <a:latin typeface="Arial" charset="0"/>
              </a:defRPr>
            </a:lvl6pPr>
            <a:lvl7pPr marL="2941190" indent="-226245" defTabSz="914409" eaLnBrk="0" fontAlgn="base" hangingPunct="0">
              <a:spcBef>
                <a:spcPct val="0"/>
              </a:spcBef>
              <a:spcAft>
                <a:spcPct val="0"/>
              </a:spcAft>
              <a:defRPr sz="1600">
                <a:solidFill>
                  <a:schemeClr val="tx1"/>
                </a:solidFill>
                <a:latin typeface="Arial" charset="0"/>
              </a:defRPr>
            </a:lvl7pPr>
            <a:lvl8pPr marL="3393681" indent="-226245" defTabSz="914409" eaLnBrk="0" fontAlgn="base" hangingPunct="0">
              <a:spcBef>
                <a:spcPct val="0"/>
              </a:spcBef>
              <a:spcAft>
                <a:spcPct val="0"/>
              </a:spcAft>
              <a:defRPr sz="1600">
                <a:solidFill>
                  <a:schemeClr val="tx1"/>
                </a:solidFill>
                <a:latin typeface="Arial" charset="0"/>
              </a:defRPr>
            </a:lvl8pPr>
            <a:lvl9pPr marL="3846172" indent="-226245" defTabSz="914409" eaLnBrk="0" fontAlgn="base" hangingPunct="0">
              <a:spcBef>
                <a:spcPct val="0"/>
              </a:spcBef>
              <a:spcAft>
                <a:spcPct val="0"/>
              </a:spcAft>
              <a:defRPr sz="1600">
                <a:solidFill>
                  <a:schemeClr val="tx1"/>
                </a:solidFill>
                <a:latin typeface="Arial" charset="0"/>
              </a:defRPr>
            </a:lvl9pPr>
          </a:lstStyle>
          <a:p>
            <a:pPr eaLnBrk="1" hangingPunct="1"/>
            <a:r>
              <a:rPr lang="en-US" sz="1200" dirty="0"/>
              <a:t>TOM DAILEY</a:t>
            </a:r>
          </a:p>
        </p:txBody>
      </p:sp>
      <p:sp>
        <p:nvSpPr>
          <p:cNvPr id="54276" name="Rectangle 7"/>
          <p:cNvSpPr>
            <a:spLocks noGrp="1" noChangeArrowheads="1"/>
          </p:cNvSpPr>
          <p:nvPr>
            <p:ph type="sldNum" sz="quarter" idx="5"/>
          </p:nvPr>
        </p:nvSpPr>
        <p:spPr>
          <a:noFill/>
        </p:spPr>
        <p:txBody>
          <a:bodyPr/>
          <a:lstStyle>
            <a:lvl1pPr defTabSz="914409" eaLnBrk="0" hangingPunct="0">
              <a:defRPr sz="1600">
                <a:solidFill>
                  <a:schemeClr val="tx1"/>
                </a:solidFill>
                <a:latin typeface="Arial" charset="0"/>
              </a:defRPr>
            </a:lvl1pPr>
            <a:lvl2pPr marL="735298" indent="-282807" defTabSz="914409" eaLnBrk="0" hangingPunct="0">
              <a:defRPr sz="1600">
                <a:solidFill>
                  <a:schemeClr val="tx1"/>
                </a:solidFill>
                <a:latin typeface="Arial" charset="0"/>
              </a:defRPr>
            </a:lvl2pPr>
            <a:lvl3pPr marL="1131227" indent="-226245" defTabSz="914409" eaLnBrk="0" hangingPunct="0">
              <a:defRPr sz="1600">
                <a:solidFill>
                  <a:schemeClr val="tx1"/>
                </a:solidFill>
                <a:latin typeface="Arial" charset="0"/>
              </a:defRPr>
            </a:lvl3pPr>
            <a:lvl4pPr marL="1583718" indent="-226245" defTabSz="914409" eaLnBrk="0" hangingPunct="0">
              <a:defRPr sz="1600">
                <a:solidFill>
                  <a:schemeClr val="tx1"/>
                </a:solidFill>
                <a:latin typeface="Arial" charset="0"/>
              </a:defRPr>
            </a:lvl4pPr>
            <a:lvl5pPr marL="2036209" indent="-226245" defTabSz="914409" eaLnBrk="0" hangingPunct="0">
              <a:defRPr sz="1600">
                <a:solidFill>
                  <a:schemeClr val="tx1"/>
                </a:solidFill>
                <a:latin typeface="Arial" charset="0"/>
              </a:defRPr>
            </a:lvl5pPr>
            <a:lvl6pPr marL="2488700" indent="-226245" defTabSz="914409" eaLnBrk="0" fontAlgn="base" hangingPunct="0">
              <a:spcBef>
                <a:spcPct val="0"/>
              </a:spcBef>
              <a:spcAft>
                <a:spcPct val="0"/>
              </a:spcAft>
              <a:defRPr sz="1600">
                <a:solidFill>
                  <a:schemeClr val="tx1"/>
                </a:solidFill>
                <a:latin typeface="Arial" charset="0"/>
              </a:defRPr>
            </a:lvl6pPr>
            <a:lvl7pPr marL="2941190" indent="-226245" defTabSz="914409" eaLnBrk="0" fontAlgn="base" hangingPunct="0">
              <a:spcBef>
                <a:spcPct val="0"/>
              </a:spcBef>
              <a:spcAft>
                <a:spcPct val="0"/>
              </a:spcAft>
              <a:defRPr sz="1600">
                <a:solidFill>
                  <a:schemeClr val="tx1"/>
                </a:solidFill>
                <a:latin typeface="Arial" charset="0"/>
              </a:defRPr>
            </a:lvl7pPr>
            <a:lvl8pPr marL="3393681" indent="-226245" defTabSz="914409" eaLnBrk="0" fontAlgn="base" hangingPunct="0">
              <a:spcBef>
                <a:spcPct val="0"/>
              </a:spcBef>
              <a:spcAft>
                <a:spcPct val="0"/>
              </a:spcAft>
              <a:defRPr sz="1600">
                <a:solidFill>
                  <a:schemeClr val="tx1"/>
                </a:solidFill>
                <a:latin typeface="Arial" charset="0"/>
              </a:defRPr>
            </a:lvl8pPr>
            <a:lvl9pPr marL="3846172" indent="-226245" defTabSz="914409" eaLnBrk="0" fontAlgn="base" hangingPunct="0">
              <a:spcBef>
                <a:spcPct val="0"/>
              </a:spcBef>
              <a:spcAft>
                <a:spcPct val="0"/>
              </a:spcAft>
              <a:defRPr sz="1600">
                <a:solidFill>
                  <a:schemeClr val="tx1"/>
                </a:solidFill>
                <a:latin typeface="Arial" charset="0"/>
              </a:defRPr>
            </a:lvl9pPr>
          </a:lstStyle>
          <a:p>
            <a:pPr eaLnBrk="1" hangingPunct="1"/>
            <a:fld id="{38C05F68-BCAA-4A8D-AFF1-F08BFE10A1F2}" type="slidenum">
              <a:rPr lang="en-US" sz="1200"/>
              <a:pPr eaLnBrk="1" hangingPunct="1"/>
              <a:t>22</a:t>
            </a:fld>
            <a:endParaRPr lang="en-US" sz="1200" dirty="0"/>
          </a:p>
        </p:txBody>
      </p:sp>
      <p:sp>
        <p:nvSpPr>
          <p:cNvPr id="54277" name="Rectangle 2"/>
          <p:cNvSpPr>
            <a:spLocks noGrp="1" noRot="1" noChangeAspect="1" noChangeArrowheads="1" noTextEdit="1"/>
          </p:cNvSpPr>
          <p:nvPr>
            <p:ph type="sldImg"/>
          </p:nvPr>
        </p:nvSpPr>
        <p:spPr>
          <a:ln/>
        </p:spPr>
      </p:sp>
      <p:sp>
        <p:nvSpPr>
          <p:cNvPr id="54278" name="Rectangle 3"/>
          <p:cNvSpPr>
            <a:spLocks noGrp="1" noChangeArrowheads="1"/>
          </p:cNvSpPr>
          <p:nvPr>
            <p:ph type="body" idx="1"/>
          </p:nvPr>
        </p:nvSpPr>
        <p:spPr>
          <a:noFill/>
        </p:spPr>
        <p:txBody>
          <a:bodyPr/>
          <a:lstStyle/>
          <a:p>
            <a:pPr eaLnBrk="1" hangingPunct="1"/>
            <a:r>
              <a:rPr lang="en-US" sz="2400" dirty="0"/>
              <a:t>What about the landowners that told us “No”?  What were some of the reasons they identified for not wanting to participate?</a:t>
            </a:r>
          </a:p>
          <a:p>
            <a:pPr eaLnBrk="1" hangingPunct="1"/>
            <a:endParaRPr lang="en-US" sz="24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p:spPr>
        <p:txBody>
          <a:bodyPr/>
          <a:lstStyle>
            <a:lvl1pPr defTabSz="914409" eaLnBrk="0" hangingPunct="0">
              <a:defRPr sz="1600">
                <a:solidFill>
                  <a:schemeClr val="tx1"/>
                </a:solidFill>
                <a:latin typeface="Arial" charset="0"/>
              </a:defRPr>
            </a:lvl1pPr>
            <a:lvl2pPr marL="735298" indent="-282807" defTabSz="914409" eaLnBrk="0" hangingPunct="0">
              <a:defRPr sz="1600">
                <a:solidFill>
                  <a:schemeClr val="tx1"/>
                </a:solidFill>
                <a:latin typeface="Arial" charset="0"/>
              </a:defRPr>
            </a:lvl2pPr>
            <a:lvl3pPr marL="1131227" indent="-226245" defTabSz="914409" eaLnBrk="0" hangingPunct="0">
              <a:defRPr sz="1600">
                <a:solidFill>
                  <a:schemeClr val="tx1"/>
                </a:solidFill>
                <a:latin typeface="Arial" charset="0"/>
              </a:defRPr>
            </a:lvl3pPr>
            <a:lvl4pPr marL="1583718" indent="-226245" defTabSz="914409" eaLnBrk="0" hangingPunct="0">
              <a:defRPr sz="1600">
                <a:solidFill>
                  <a:schemeClr val="tx1"/>
                </a:solidFill>
                <a:latin typeface="Arial" charset="0"/>
              </a:defRPr>
            </a:lvl4pPr>
            <a:lvl5pPr marL="2036209" indent="-226245" defTabSz="914409" eaLnBrk="0" hangingPunct="0">
              <a:defRPr sz="1600">
                <a:solidFill>
                  <a:schemeClr val="tx1"/>
                </a:solidFill>
                <a:latin typeface="Arial" charset="0"/>
              </a:defRPr>
            </a:lvl5pPr>
            <a:lvl6pPr marL="2488700" indent="-226245" defTabSz="914409" eaLnBrk="0" fontAlgn="base" hangingPunct="0">
              <a:spcBef>
                <a:spcPct val="0"/>
              </a:spcBef>
              <a:spcAft>
                <a:spcPct val="0"/>
              </a:spcAft>
              <a:defRPr sz="1600">
                <a:solidFill>
                  <a:schemeClr val="tx1"/>
                </a:solidFill>
                <a:latin typeface="Arial" charset="0"/>
              </a:defRPr>
            </a:lvl6pPr>
            <a:lvl7pPr marL="2941190" indent="-226245" defTabSz="914409" eaLnBrk="0" fontAlgn="base" hangingPunct="0">
              <a:spcBef>
                <a:spcPct val="0"/>
              </a:spcBef>
              <a:spcAft>
                <a:spcPct val="0"/>
              </a:spcAft>
              <a:defRPr sz="1600">
                <a:solidFill>
                  <a:schemeClr val="tx1"/>
                </a:solidFill>
                <a:latin typeface="Arial" charset="0"/>
              </a:defRPr>
            </a:lvl7pPr>
            <a:lvl8pPr marL="3393681" indent="-226245" defTabSz="914409" eaLnBrk="0" fontAlgn="base" hangingPunct="0">
              <a:spcBef>
                <a:spcPct val="0"/>
              </a:spcBef>
              <a:spcAft>
                <a:spcPct val="0"/>
              </a:spcAft>
              <a:defRPr sz="1600">
                <a:solidFill>
                  <a:schemeClr val="tx1"/>
                </a:solidFill>
                <a:latin typeface="Arial" charset="0"/>
              </a:defRPr>
            </a:lvl8pPr>
            <a:lvl9pPr marL="3846172" indent="-226245" defTabSz="914409" eaLnBrk="0" fontAlgn="base" hangingPunct="0">
              <a:spcBef>
                <a:spcPct val="0"/>
              </a:spcBef>
              <a:spcAft>
                <a:spcPct val="0"/>
              </a:spcAft>
              <a:defRPr sz="1600">
                <a:solidFill>
                  <a:schemeClr val="tx1"/>
                </a:solidFill>
                <a:latin typeface="Arial" charset="0"/>
              </a:defRPr>
            </a:lvl9pPr>
          </a:lstStyle>
          <a:p>
            <a:pPr eaLnBrk="1" hangingPunct="1"/>
            <a:r>
              <a:rPr lang="en-US" sz="1200" dirty="0"/>
              <a:t>LEADERSHIP COUNCIL NOV 30 SELECT QUESTIONS FROM QHD &amp; CRP LANDOWNER SURVEYS</a:t>
            </a:r>
          </a:p>
        </p:txBody>
      </p:sp>
      <p:sp>
        <p:nvSpPr>
          <p:cNvPr id="55299" name="Rectangle 6"/>
          <p:cNvSpPr>
            <a:spLocks noGrp="1" noChangeArrowheads="1"/>
          </p:cNvSpPr>
          <p:nvPr>
            <p:ph type="ftr" sz="quarter" idx="4"/>
          </p:nvPr>
        </p:nvSpPr>
        <p:spPr>
          <a:noFill/>
        </p:spPr>
        <p:txBody>
          <a:bodyPr/>
          <a:lstStyle>
            <a:lvl1pPr defTabSz="914409" eaLnBrk="0" hangingPunct="0">
              <a:defRPr sz="1600">
                <a:solidFill>
                  <a:schemeClr val="tx1"/>
                </a:solidFill>
                <a:latin typeface="Arial" charset="0"/>
              </a:defRPr>
            </a:lvl1pPr>
            <a:lvl2pPr marL="735298" indent="-282807" defTabSz="914409" eaLnBrk="0" hangingPunct="0">
              <a:defRPr sz="1600">
                <a:solidFill>
                  <a:schemeClr val="tx1"/>
                </a:solidFill>
                <a:latin typeface="Arial" charset="0"/>
              </a:defRPr>
            </a:lvl2pPr>
            <a:lvl3pPr marL="1131227" indent="-226245" defTabSz="914409" eaLnBrk="0" hangingPunct="0">
              <a:defRPr sz="1600">
                <a:solidFill>
                  <a:schemeClr val="tx1"/>
                </a:solidFill>
                <a:latin typeface="Arial" charset="0"/>
              </a:defRPr>
            </a:lvl3pPr>
            <a:lvl4pPr marL="1583718" indent="-226245" defTabSz="914409" eaLnBrk="0" hangingPunct="0">
              <a:defRPr sz="1600">
                <a:solidFill>
                  <a:schemeClr val="tx1"/>
                </a:solidFill>
                <a:latin typeface="Arial" charset="0"/>
              </a:defRPr>
            </a:lvl4pPr>
            <a:lvl5pPr marL="2036209" indent="-226245" defTabSz="914409" eaLnBrk="0" hangingPunct="0">
              <a:defRPr sz="1600">
                <a:solidFill>
                  <a:schemeClr val="tx1"/>
                </a:solidFill>
                <a:latin typeface="Arial" charset="0"/>
              </a:defRPr>
            </a:lvl5pPr>
            <a:lvl6pPr marL="2488700" indent="-226245" defTabSz="914409" eaLnBrk="0" fontAlgn="base" hangingPunct="0">
              <a:spcBef>
                <a:spcPct val="0"/>
              </a:spcBef>
              <a:spcAft>
                <a:spcPct val="0"/>
              </a:spcAft>
              <a:defRPr sz="1600">
                <a:solidFill>
                  <a:schemeClr val="tx1"/>
                </a:solidFill>
                <a:latin typeface="Arial" charset="0"/>
              </a:defRPr>
            </a:lvl6pPr>
            <a:lvl7pPr marL="2941190" indent="-226245" defTabSz="914409" eaLnBrk="0" fontAlgn="base" hangingPunct="0">
              <a:spcBef>
                <a:spcPct val="0"/>
              </a:spcBef>
              <a:spcAft>
                <a:spcPct val="0"/>
              </a:spcAft>
              <a:defRPr sz="1600">
                <a:solidFill>
                  <a:schemeClr val="tx1"/>
                </a:solidFill>
                <a:latin typeface="Arial" charset="0"/>
              </a:defRPr>
            </a:lvl7pPr>
            <a:lvl8pPr marL="3393681" indent="-226245" defTabSz="914409" eaLnBrk="0" fontAlgn="base" hangingPunct="0">
              <a:spcBef>
                <a:spcPct val="0"/>
              </a:spcBef>
              <a:spcAft>
                <a:spcPct val="0"/>
              </a:spcAft>
              <a:defRPr sz="1600">
                <a:solidFill>
                  <a:schemeClr val="tx1"/>
                </a:solidFill>
                <a:latin typeface="Arial" charset="0"/>
              </a:defRPr>
            </a:lvl8pPr>
            <a:lvl9pPr marL="3846172" indent="-226245" defTabSz="914409" eaLnBrk="0" fontAlgn="base" hangingPunct="0">
              <a:spcBef>
                <a:spcPct val="0"/>
              </a:spcBef>
              <a:spcAft>
                <a:spcPct val="0"/>
              </a:spcAft>
              <a:defRPr sz="1600">
                <a:solidFill>
                  <a:schemeClr val="tx1"/>
                </a:solidFill>
                <a:latin typeface="Arial" charset="0"/>
              </a:defRPr>
            </a:lvl9pPr>
          </a:lstStyle>
          <a:p>
            <a:pPr eaLnBrk="1" hangingPunct="1"/>
            <a:r>
              <a:rPr lang="en-US" sz="1200" dirty="0"/>
              <a:t>TOM DAILEY</a:t>
            </a:r>
          </a:p>
        </p:txBody>
      </p:sp>
      <p:sp>
        <p:nvSpPr>
          <p:cNvPr id="55300" name="Rectangle 7"/>
          <p:cNvSpPr>
            <a:spLocks noGrp="1" noChangeArrowheads="1"/>
          </p:cNvSpPr>
          <p:nvPr>
            <p:ph type="sldNum" sz="quarter" idx="5"/>
          </p:nvPr>
        </p:nvSpPr>
        <p:spPr>
          <a:noFill/>
        </p:spPr>
        <p:txBody>
          <a:bodyPr/>
          <a:lstStyle>
            <a:lvl1pPr defTabSz="914409" eaLnBrk="0" hangingPunct="0">
              <a:defRPr sz="1600">
                <a:solidFill>
                  <a:schemeClr val="tx1"/>
                </a:solidFill>
                <a:latin typeface="Arial" charset="0"/>
              </a:defRPr>
            </a:lvl1pPr>
            <a:lvl2pPr marL="735298" indent="-282807" defTabSz="914409" eaLnBrk="0" hangingPunct="0">
              <a:defRPr sz="1600">
                <a:solidFill>
                  <a:schemeClr val="tx1"/>
                </a:solidFill>
                <a:latin typeface="Arial" charset="0"/>
              </a:defRPr>
            </a:lvl2pPr>
            <a:lvl3pPr marL="1131227" indent="-226245" defTabSz="914409" eaLnBrk="0" hangingPunct="0">
              <a:defRPr sz="1600">
                <a:solidFill>
                  <a:schemeClr val="tx1"/>
                </a:solidFill>
                <a:latin typeface="Arial" charset="0"/>
              </a:defRPr>
            </a:lvl3pPr>
            <a:lvl4pPr marL="1583718" indent="-226245" defTabSz="914409" eaLnBrk="0" hangingPunct="0">
              <a:defRPr sz="1600">
                <a:solidFill>
                  <a:schemeClr val="tx1"/>
                </a:solidFill>
                <a:latin typeface="Arial" charset="0"/>
              </a:defRPr>
            </a:lvl4pPr>
            <a:lvl5pPr marL="2036209" indent="-226245" defTabSz="914409" eaLnBrk="0" hangingPunct="0">
              <a:defRPr sz="1600">
                <a:solidFill>
                  <a:schemeClr val="tx1"/>
                </a:solidFill>
                <a:latin typeface="Arial" charset="0"/>
              </a:defRPr>
            </a:lvl5pPr>
            <a:lvl6pPr marL="2488700" indent="-226245" defTabSz="914409" eaLnBrk="0" fontAlgn="base" hangingPunct="0">
              <a:spcBef>
                <a:spcPct val="0"/>
              </a:spcBef>
              <a:spcAft>
                <a:spcPct val="0"/>
              </a:spcAft>
              <a:defRPr sz="1600">
                <a:solidFill>
                  <a:schemeClr val="tx1"/>
                </a:solidFill>
                <a:latin typeface="Arial" charset="0"/>
              </a:defRPr>
            </a:lvl6pPr>
            <a:lvl7pPr marL="2941190" indent="-226245" defTabSz="914409" eaLnBrk="0" fontAlgn="base" hangingPunct="0">
              <a:spcBef>
                <a:spcPct val="0"/>
              </a:spcBef>
              <a:spcAft>
                <a:spcPct val="0"/>
              </a:spcAft>
              <a:defRPr sz="1600">
                <a:solidFill>
                  <a:schemeClr val="tx1"/>
                </a:solidFill>
                <a:latin typeface="Arial" charset="0"/>
              </a:defRPr>
            </a:lvl7pPr>
            <a:lvl8pPr marL="3393681" indent="-226245" defTabSz="914409" eaLnBrk="0" fontAlgn="base" hangingPunct="0">
              <a:spcBef>
                <a:spcPct val="0"/>
              </a:spcBef>
              <a:spcAft>
                <a:spcPct val="0"/>
              </a:spcAft>
              <a:defRPr sz="1600">
                <a:solidFill>
                  <a:schemeClr val="tx1"/>
                </a:solidFill>
                <a:latin typeface="Arial" charset="0"/>
              </a:defRPr>
            </a:lvl8pPr>
            <a:lvl9pPr marL="3846172" indent="-226245" defTabSz="914409" eaLnBrk="0" fontAlgn="base" hangingPunct="0">
              <a:spcBef>
                <a:spcPct val="0"/>
              </a:spcBef>
              <a:spcAft>
                <a:spcPct val="0"/>
              </a:spcAft>
              <a:defRPr sz="1600">
                <a:solidFill>
                  <a:schemeClr val="tx1"/>
                </a:solidFill>
                <a:latin typeface="Arial" charset="0"/>
              </a:defRPr>
            </a:lvl9pPr>
          </a:lstStyle>
          <a:p>
            <a:pPr eaLnBrk="1" hangingPunct="1"/>
            <a:fld id="{08013C1E-DE8B-41B7-88CB-D882E3A9FA45}" type="slidenum">
              <a:rPr lang="en-US" sz="1200"/>
              <a:pPr eaLnBrk="1" hangingPunct="1"/>
              <a:t>23</a:t>
            </a:fld>
            <a:endParaRPr lang="en-US" sz="1200" dirty="0"/>
          </a:p>
        </p:txBody>
      </p:sp>
      <p:sp>
        <p:nvSpPr>
          <p:cNvPr id="55301" name="Rectangle 2"/>
          <p:cNvSpPr>
            <a:spLocks noGrp="1" noRot="1" noChangeAspect="1" noChangeArrowheads="1" noTextEdit="1"/>
          </p:cNvSpPr>
          <p:nvPr>
            <p:ph type="sldImg"/>
          </p:nvPr>
        </p:nvSpPr>
        <p:spPr>
          <a:ln/>
        </p:spPr>
      </p:sp>
      <p:sp>
        <p:nvSpPr>
          <p:cNvPr id="55302" name="Rectangle 3"/>
          <p:cNvSpPr>
            <a:spLocks noGrp="1" noChangeArrowheads="1"/>
          </p:cNvSpPr>
          <p:nvPr>
            <p:ph type="body" idx="1"/>
          </p:nvPr>
        </p:nvSpPr>
        <p:spPr>
          <a:noFill/>
        </p:spPr>
        <p:txBody>
          <a:bodyPr/>
          <a:lstStyle/>
          <a:p>
            <a:pPr eaLnBrk="1" hangingPunct="1"/>
            <a:r>
              <a:rPr lang="en-US" sz="1400" b="1" dirty="0"/>
              <a:t>About 65% of those not interested in a coop cited that they did not want to attract hunters.  Those that said ‘maybe’ were more concerned about this than those that said no (72% vs. 63% respectively).  Interestingly, it is not that these landowners are not willing to let people on their land, because, overall, about 66% of these landowners in another survey question, let their neighbors hunt and fish on their land.  Again, it appears they don’t want strangers knocking on their door requesting to hunt. </a:t>
            </a:r>
          </a:p>
          <a:p>
            <a:pPr eaLnBrk="1" hangingPunct="1"/>
            <a:r>
              <a:rPr lang="en-US" sz="1400" b="1" dirty="0"/>
              <a:t>The next most important reasons were that they did not want to be involved in contracts, did not want to dedicate the time, and did not want to deal with the requirements of government programs.  Other issues such as access to labor and equipment, and high cost also influenced their decision to the question. A good thing is that a lack of interest in quail or the belief that habitat does not help quail were not often cited by respondents, meaning that landowners have some interest in quail and believe habitat is important.  We need to look at these issues more in focus groups we will be conducting.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a:t>
            </a:r>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E4276E-1E52-426A-812F-D12C7D5F2C59}" type="slidenum">
              <a:rPr lang="en-US">
                <a:solidFill>
                  <a:prstClr val="black"/>
                </a:solidFill>
              </a:rPr>
              <a:pPr/>
              <a:t>25</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obvious solution</a:t>
            </a:r>
            <a:r>
              <a:rPr lang="en-US" baseline="0" dirty="0" smtClean="0"/>
              <a:t> for motivating landowners is to provide compensation for the actual habitat management and for loss of income.  This has worked very effectively.</a:t>
            </a:r>
            <a:endParaRPr lang="en-US" dirty="0"/>
          </a:p>
        </p:txBody>
      </p:sp>
      <p:sp>
        <p:nvSpPr>
          <p:cNvPr id="4" name="Slide Number Placeholder 3"/>
          <p:cNvSpPr>
            <a:spLocks noGrp="1"/>
          </p:cNvSpPr>
          <p:nvPr>
            <p:ph type="sldNum" sz="quarter" idx="10"/>
          </p:nvPr>
        </p:nvSpPr>
        <p:spPr/>
        <p:txBody>
          <a:bodyPr/>
          <a:lstStyle/>
          <a:p>
            <a:pPr>
              <a:defRPr/>
            </a:pPr>
            <a:fld id="{37491762-E37C-4838-BBA5-5DBDEF022BE3}" type="slidenum">
              <a:rPr lang="en-US" smtClean="0"/>
              <a:pPr>
                <a:defRPr/>
              </a:pPr>
              <a:t>26</a:t>
            </a:fld>
            <a:endParaRPr lang="en-US" dirty="0"/>
          </a:p>
        </p:txBody>
      </p:sp>
    </p:spTree>
    <p:extLst>
      <p:ext uri="{BB962C8B-B14F-4D97-AF65-F5344CB8AC3E}">
        <p14:creationId xmlns:p14="http://schemas.microsoft.com/office/powerpoint/2010/main" val="4061681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a:t>
            </a:r>
            <a:r>
              <a:rPr lang="en-US" baseline="0" dirty="0" smtClean="0"/>
              <a:t> two of our major ‘success’ stories, places where big chunks of working land produced a large increase in quail abundance, compensation was a key motivator.</a:t>
            </a:r>
          </a:p>
          <a:p>
            <a:pPr>
              <a:spcBef>
                <a:spcPct val="0"/>
              </a:spcBef>
            </a:pPr>
            <a:endParaRPr lang="en-US" baseline="0" dirty="0" smtClean="0"/>
          </a:p>
          <a:p>
            <a:pPr>
              <a:spcBef>
                <a:spcPct val="0"/>
              </a:spcBef>
            </a:pPr>
            <a:r>
              <a:rPr lang="en-US" baseline="0" dirty="0" smtClean="0"/>
              <a:t>In GA BQI, initial habitat incentive programs were effective, but the percentage of the landowners/landscape participating was deemed insufficient to reach quail population goals.  This was remedied by substantially increasing incentives for landowners.</a:t>
            </a:r>
          </a:p>
          <a:p>
            <a:pPr>
              <a:spcBef>
                <a:spcPct val="0"/>
              </a:spcBef>
            </a:pPr>
            <a:endParaRPr lang="en-US" baseline="0" dirty="0" smtClean="0"/>
          </a:p>
          <a:p>
            <a:pPr>
              <a:spcBef>
                <a:spcPct val="0"/>
              </a:spcBef>
            </a:pPr>
            <a:r>
              <a:rPr lang="en-US" dirty="0" smtClean="0"/>
              <a:t>In MO</a:t>
            </a:r>
            <a:r>
              <a:rPr lang="en-US" baseline="0" dirty="0" smtClean="0"/>
              <a:t> Scott County, funding through the Farm Bill, </a:t>
            </a:r>
            <a:r>
              <a:rPr lang="en-US" dirty="0" smtClean="0"/>
              <a:t>Conservation Security Program</a:t>
            </a:r>
            <a:r>
              <a:rPr lang="en-US" baseline="0" dirty="0" smtClean="0"/>
              <a:t> at the time, and close partnerships among MDC, USDA and Soil and Water Conservation District, resulted in what has become one of the most well-compensated habitat restoration programs.</a:t>
            </a:r>
          </a:p>
          <a:p>
            <a:pPr>
              <a:spcBef>
                <a:spcPct val="0"/>
              </a:spcBef>
            </a:pPr>
            <a:endParaRPr lang="en-US" dirty="0" smtClean="0"/>
          </a:p>
          <a:p>
            <a:pPr>
              <a:spcBef>
                <a:spcPct val="0"/>
              </a:spcBef>
            </a:pPr>
            <a:r>
              <a:rPr lang="en-US" dirty="0" smtClean="0"/>
              <a:t>The</a:t>
            </a:r>
            <a:r>
              <a:rPr lang="en-US" baseline="0" dirty="0" smtClean="0"/>
              <a:t> problem with both approaches is this level of funding was not sustainable, with neither of these programs continuing as originally designed.</a:t>
            </a:r>
          </a:p>
          <a:p>
            <a:pPr>
              <a:spcBef>
                <a:spcPct val="0"/>
              </a:spcBef>
            </a:pPr>
            <a:endParaRPr lang="en-US" baseline="0" dirty="0" smtClean="0"/>
          </a:p>
          <a:p>
            <a:pPr>
              <a:spcBef>
                <a:spcPct val="0"/>
              </a:spcBef>
            </a:pPr>
            <a:r>
              <a:rPr lang="en-US" baseline="0" dirty="0" smtClean="0"/>
              <a:t>So, money is only part of the solution.  Sustainable initiatives require a high level of non-monetary motivation by landowners.</a:t>
            </a:r>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E4276E-1E52-426A-812F-D12C7D5F2C59}" type="slidenum">
              <a:rPr lang="en-US"/>
              <a:pPr fontAlgn="base">
                <a:spcBef>
                  <a:spcPct val="0"/>
                </a:spcBef>
                <a:spcAft>
                  <a:spcPct val="0"/>
                </a:spcAft>
              </a:pPr>
              <a:t>27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E4276E-1E52-426A-812F-D12C7D5F2C59}" type="slidenum">
              <a:rPr lang="en-US">
                <a:solidFill>
                  <a:prstClr val="black"/>
                </a:solidFill>
              </a:rPr>
              <a:pPr/>
              <a:t>3</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F9ED5E6-1E3F-4881-9FE4-15BBFF2979EA}" type="slidenum">
              <a:rPr lang="en-US" smtClean="0"/>
              <a:pPr/>
              <a:t>28</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we can get into some of the details that have made the landowners in this area successful.</a:t>
            </a:r>
          </a:p>
          <a:p>
            <a:endParaRPr lang="en-US" dirty="0"/>
          </a:p>
        </p:txBody>
      </p:sp>
      <p:sp>
        <p:nvSpPr>
          <p:cNvPr id="4" name="Slide Number Placeholder 3"/>
          <p:cNvSpPr>
            <a:spLocks noGrp="1"/>
          </p:cNvSpPr>
          <p:nvPr>
            <p:ph type="sldNum" sz="quarter" idx="10"/>
          </p:nvPr>
        </p:nvSpPr>
        <p:spPr/>
        <p:txBody>
          <a:bodyPr/>
          <a:lstStyle/>
          <a:p>
            <a:fld id="{6F9ED5E6-1E3F-4881-9FE4-15BBFF2979EA}" type="slidenum">
              <a:rPr lang="en-US" smtClean="0"/>
              <a:pPr/>
              <a:t>30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F9ED5E6-1E3F-4881-9FE4-15BBFF2979EA}" type="slidenum">
              <a:rPr lang="en-US" smtClean="0"/>
              <a:pPr/>
              <a:t>31</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a:t>
            </a:r>
            <a:r>
              <a:rPr lang="en-US" baseline="0" dirty="0" smtClean="0"/>
              <a:t> ….. UNDERSTANDING AND WORKING WITHIN RURAL CULTURE  IS THE KEY TO SUSTAINABLE WILDLIFE CONSERVATION</a:t>
            </a:r>
          </a:p>
          <a:p>
            <a:endParaRPr lang="en-US" baseline="0" smtClean="0"/>
          </a:p>
          <a:p>
            <a:r>
              <a:rPr lang="en-US" baseline="0" smtClean="0"/>
              <a:t>Thus</a:t>
            </a:r>
            <a:r>
              <a:rPr lang="en-US" baseline="0" dirty="0" smtClean="0"/>
              <a:t>, we are challenged as researchers to focus more attention on social science.</a:t>
            </a:r>
            <a:endParaRPr lang="en-US" dirty="0"/>
          </a:p>
        </p:txBody>
      </p:sp>
      <p:sp>
        <p:nvSpPr>
          <p:cNvPr id="4" name="Slide Number Placeholder 3"/>
          <p:cNvSpPr>
            <a:spLocks noGrp="1"/>
          </p:cNvSpPr>
          <p:nvPr>
            <p:ph type="sldNum" sz="quarter" idx="10"/>
          </p:nvPr>
        </p:nvSpPr>
        <p:spPr/>
        <p:txBody>
          <a:bodyPr/>
          <a:lstStyle/>
          <a:p>
            <a:pPr>
              <a:defRPr/>
            </a:pPr>
            <a:fld id="{37491762-E37C-4838-BBA5-5DBDEF022BE3}" type="slidenum">
              <a:rPr lang="en-US" smtClean="0"/>
              <a:pPr>
                <a:defRPr/>
              </a:pPr>
              <a:t>32</a:t>
            </a:fld>
            <a:endParaRPr lang="en-US" dirty="0"/>
          </a:p>
        </p:txBody>
      </p:sp>
    </p:spTree>
    <p:extLst>
      <p:ext uri="{BB962C8B-B14F-4D97-AF65-F5344CB8AC3E}">
        <p14:creationId xmlns:p14="http://schemas.microsoft.com/office/powerpoint/2010/main" val="2746347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7491762-E37C-4838-BBA5-5DBDEF022BE3}" type="slidenum">
              <a:rPr lang="en-US" smtClean="0"/>
              <a:pPr>
                <a:defRPr/>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do</a:t>
            </a:r>
            <a:r>
              <a:rPr lang="en-US" baseline="0" dirty="0" smtClean="0"/>
              <a:t> not have discretionary income or time to spend on habitat.</a:t>
            </a:r>
          </a:p>
          <a:p>
            <a:endParaRPr lang="en-US" baseline="0" dirty="0" smtClean="0"/>
          </a:p>
          <a:p>
            <a:r>
              <a:rPr lang="en-US" baseline="0" dirty="0" smtClean="0"/>
              <a:t>Their values might not place high priority on wildlife, and the habitats they need.</a:t>
            </a:r>
            <a:endParaRPr lang="en-US" dirty="0"/>
          </a:p>
        </p:txBody>
      </p:sp>
      <p:sp>
        <p:nvSpPr>
          <p:cNvPr id="4" name="Slide Number Placeholder 3"/>
          <p:cNvSpPr>
            <a:spLocks noGrp="1"/>
          </p:cNvSpPr>
          <p:nvPr>
            <p:ph type="sldNum" sz="quarter" idx="10"/>
          </p:nvPr>
        </p:nvSpPr>
        <p:spPr/>
        <p:txBody>
          <a:bodyPr/>
          <a:lstStyle/>
          <a:p>
            <a:pPr>
              <a:defRPr/>
            </a:pPr>
            <a:fld id="{37491762-E37C-4838-BBA5-5DBDEF022BE3}" type="slidenum">
              <a:rPr lang="en-US" smtClean="0"/>
              <a:pPr>
                <a:defRPr/>
              </a:pPr>
              <a:t>7</a:t>
            </a:fld>
            <a:endParaRPr lang="en-US" dirty="0"/>
          </a:p>
        </p:txBody>
      </p:sp>
    </p:spTree>
    <p:extLst>
      <p:ext uri="{BB962C8B-B14F-4D97-AF65-F5344CB8AC3E}">
        <p14:creationId xmlns:p14="http://schemas.microsoft.com/office/powerpoint/2010/main" val="2586876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QUAIL HABITAT RESTORATION &amp; LANDOWNER ATTITUDES</a:t>
            </a:r>
          </a:p>
        </p:txBody>
      </p:sp>
      <p:sp>
        <p:nvSpPr>
          <p:cNvPr id="5" name="Rectangle 6"/>
          <p:cNvSpPr>
            <a:spLocks noGrp="1" noChangeArrowheads="1"/>
          </p:cNvSpPr>
          <p:nvPr>
            <p:ph type="ftr" sz="quarter" idx="4"/>
          </p:nvPr>
        </p:nvSpPr>
        <p:spPr>
          <a:ln/>
        </p:spPr>
        <p:txBody>
          <a:bodyPr/>
          <a:lstStyle/>
          <a:p>
            <a:r>
              <a:rPr lang="en-US" dirty="0"/>
              <a:t>Tom Dailey / MDC / January 2006 Update</a:t>
            </a:r>
          </a:p>
        </p:txBody>
      </p:sp>
      <p:sp>
        <p:nvSpPr>
          <p:cNvPr id="6" name="Rectangle 7"/>
          <p:cNvSpPr>
            <a:spLocks noGrp="1" noChangeArrowheads="1"/>
          </p:cNvSpPr>
          <p:nvPr>
            <p:ph type="sldNum" sz="quarter" idx="5"/>
          </p:nvPr>
        </p:nvSpPr>
        <p:spPr>
          <a:ln/>
        </p:spPr>
        <p:txBody>
          <a:bodyPr/>
          <a:lstStyle/>
          <a:p>
            <a:fld id="{749FE2F1-B925-4CDC-9584-72649F2F39F3}" type="slidenum">
              <a:rPr lang="en-US"/>
              <a:pPr/>
              <a:t>8</a:t>
            </a:fld>
            <a:endParaRPr lang="en-US" dirty="0"/>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r>
              <a:rPr lang="en-US" dirty="0" smtClean="0"/>
              <a:t>The reality</a:t>
            </a:r>
            <a:r>
              <a:rPr lang="en-US" baseline="0" dirty="0" smtClean="0"/>
              <a:t> is that top-down conservation programs will not result in much done on the ground unless local rural culture is thoroughly </a:t>
            </a:r>
            <a:r>
              <a:rPr lang="en-US" baseline="0" dirty="0" err="1" smtClean="0"/>
              <a:t>understoond</a:t>
            </a:r>
            <a:r>
              <a:rPr lang="en-US" baseline="0" dirty="0" smtClean="0"/>
              <a:t>.  MU’s former President made this comment after a failed attempt, a few years into his leadership, to consolidate </a:t>
            </a:r>
            <a:r>
              <a:rPr lang="en-US" baseline="0" dirty="0" err="1" smtClean="0"/>
              <a:t>satelitte</a:t>
            </a:r>
            <a:r>
              <a:rPr lang="en-US" baseline="0" dirty="0" smtClean="0"/>
              <a:t> campuses.</a:t>
            </a:r>
          </a:p>
          <a:p>
            <a:endParaRPr lang="en-US" baseline="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Conservation biology is part of a multifaceted and interdisciplinary social-ecological system. In any social-ecological system, the social factors are usually the most forceful and manipulable. This means solutions to conservation problems require integrated and holistic management, and are multidisciplinary, taking into account social, political, and economic contexts. Moreover, just as populations and ecosystems are dynamic, so are societies and economies. For example, in many places, human perspectives of large charismatic animals such as whales and wolves have shifted dramatically over a few decades from a focus on exploitation or eradication to protection.</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7491762-E37C-4838-BBA5-5DBDEF022BE3}" type="slidenum">
              <a:rPr lang="en-US" smtClean="0"/>
              <a:pPr>
                <a:defRPr/>
              </a:pPr>
              <a:t>9</a:t>
            </a:fld>
            <a:endParaRPr lang="en-US" dirty="0"/>
          </a:p>
        </p:txBody>
      </p:sp>
    </p:spTree>
    <p:extLst>
      <p:ext uri="{BB962C8B-B14F-4D97-AF65-F5344CB8AC3E}">
        <p14:creationId xmlns:p14="http://schemas.microsoft.com/office/powerpoint/2010/main" val="2139493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LEADERSHIP COUNCIL NOV 30 SELECT QUESTIONS FROM QHD &amp; CRP LANDOWNER SURVEYS</a:t>
            </a:r>
          </a:p>
        </p:txBody>
      </p:sp>
      <p:sp>
        <p:nvSpPr>
          <p:cNvPr id="5" name="Rectangle 6"/>
          <p:cNvSpPr>
            <a:spLocks noGrp="1" noChangeArrowheads="1"/>
          </p:cNvSpPr>
          <p:nvPr>
            <p:ph type="ftr" sz="quarter" idx="4"/>
          </p:nvPr>
        </p:nvSpPr>
        <p:spPr>
          <a:ln/>
        </p:spPr>
        <p:txBody>
          <a:bodyPr/>
          <a:lstStyle/>
          <a:p>
            <a:r>
              <a:rPr lang="en-US" dirty="0"/>
              <a:t>TOM DAILEY</a:t>
            </a:r>
          </a:p>
        </p:txBody>
      </p:sp>
      <p:sp>
        <p:nvSpPr>
          <p:cNvPr id="6" name="Rectangle 7"/>
          <p:cNvSpPr>
            <a:spLocks noGrp="1" noChangeArrowheads="1"/>
          </p:cNvSpPr>
          <p:nvPr>
            <p:ph type="sldNum" sz="quarter" idx="5"/>
          </p:nvPr>
        </p:nvSpPr>
        <p:spPr>
          <a:ln/>
        </p:spPr>
        <p:txBody>
          <a:bodyPr/>
          <a:lstStyle/>
          <a:p>
            <a:fld id="{D7AD303D-C82F-4100-9527-74F0AA61409B}" type="slidenum">
              <a:rPr lang="en-US"/>
              <a:pPr/>
              <a:t>10</a:t>
            </a:fld>
            <a:endParaRPr lang="en-US" dirty="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dirty="0"/>
              <a:t>In addition to the responses to the QHD questionnaire, I will also show related questions from the northeast Missouri CRP landowner survey.  This was conducted in 2004 as part of the openlands initiative.  All crp contract holders were surveyed in Adair, Knox, Macon, Monroe, Ralls, Randolph, Schuyler, and Scotland counties. We aimed to sample all CRP contract holders on record in 2004, which amounted to 3,283 landowners being surveyed. </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Missouri Landowners and Grassland Wildlife Management report was generated via paper and pencil survey.  The study sample was drawn from a list of people who owned land in or near surviving Prairie-Chicken habitats in the state of Missouri.  Through the U. S. Mail these subjects received a Wave 1 survey packet containing a cover letter, uniquely identified survey, and a business reply envelope.   Wave 1 participants also received a $2 bill as an incentive to fill out and return the survey.  This initial mailing was sent out March 1, 2007.  </a:t>
            </a:r>
            <a:r>
              <a:rPr lang="en-US" sz="1200" kern="1200" dirty="0" smtClean="0">
                <a:solidFill>
                  <a:srgbClr val="FFFF00"/>
                </a:solidFill>
                <a:latin typeface="+mn-lt"/>
                <a:ea typeface="+mn-ea"/>
                <a:cs typeface="+mn-cs"/>
              </a:rPr>
              <a:t>367 landowners </a:t>
            </a:r>
            <a:r>
              <a:rPr lang="en-US" sz="1200" kern="1200" dirty="0" smtClean="0">
                <a:solidFill>
                  <a:schemeClr val="tx1"/>
                </a:solidFill>
                <a:latin typeface="+mn-lt"/>
                <a:ea typeface="+mn-ea"/>
                <a:cs typeface="+mn-cs"/>
              </a:rPr>
              <a:t>from the original sample responded to this survey, creating an overall survey response rate of 44%.</a:t>
            </a:r>
          </a:p>
          <a:p>
            <a:endParaRPr lang="en-US" dirty="0"/>
          </a:p>
          <a:p>
            <a:endParaRPr lang="en-US" dirty="0"/>
          </a:p>
          <a:p>
            <a:r>
              <a:rPr lang="en-US" dirty="0" smtClean="0"/>
              <a:t>Total responses:  3,057</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LEADERSHIP COUNCIL NOV 30 SELECT QUESTIONS FROM QHD &amp; CRP LANDOWNER SURVEYS</a:t>
            </a:r>
          </a:p>
        </p:txBody>
      </p:sp>
      <p:sp>
        <p:nvSpPr>
          <p:cNvPr id="5" name="Rectangle 6"/>
          <p:cNvSpPr>
            <a:spLocks noGrp="1" noChangeArrowheads="1"/>
          </p:cNvSpPr>
          <p:nvPr>
            <p:ph type="ftr" sz="quarter" idx="4"/>
          </p:nvPr>
        </p:nvSpPr>
        <p:spPr>
          <a:ln/>
        </p:spPr>
        <p:txBody>
          <a:bodyPr/>
          <a:lstStyle/>
          <a:p>
            <a:r>
              <a:rPr lang="en-US" dirty="0"/>
              <a:t>TOM DAILEY</a:t>
            </a:r>
          </a:p>
        </p:txBody>
      </p:sp>
      <p:sp>
        <p:nvSpPr>
          <p:cNvPr id="6" name="Rectangle 7"/>
          <p:cNvSpPr>
            <a:spLocks noGrp="1" noChangeArrowheads="1"/>
          </p:cNvSpPr>
          <p:nvPr>
            <p:ph type="sldNum" sz="quarter" idx="5"/>
          </p:nvPr>
        </p:nvSpPr>
        <p:spPr>
          <a:ln/>
        </p:spPr>
        <p:txBody>
          <a:bodyPr/>
          <a:lstStyle/>
          <a:p>
            <a:fld id="{50513DCA-BBC1-4886-AD65-BA74AA427428}" type="slidenum">
              <a:rPr lang="en-US"/>
              <a:pPr/>
              <a:t>11</a:t>
            </a:fld>
            <a:endParaRPr lang="en-US" dirty="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sz="2000" b="1" dirty="0"/>
              <a:t>In addition to the responses to the QHD questionnaire, I will also show related questions from the northeast Missouri CRP landowner survey.  This was conducted in 2004 as part of the openlands initiative.  All crp contract holders were surveyed in Adair, Knox, Macon, Monroe, Ralls, Randolph, Schuyler, and Scotland counties. </a:t>
            </a:r>
          </a:p>
          <a:p>
            <a:r>
              <a:rPr lang="en-US" sz="2000" b="1" dirty="0"/>
              <a:t>We aimed to sample all CRP contract holders on record in 2004, which resulted in 3,283 landowners being surveyed. </a:t>
            </a:r>
          </a:p>
          <a:p>
            <a:endParaRPr lang="en-US" sz="2000" b="1" dirty="0"/>
          </a:p>
          <a:p>
            <a:endParaRPr lang="en-US"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part of a habitat</a:t>
            </a:r>
            <a:r>
              <a:rPr lang="en-US" baseline="0" dirty="0" smtClean="0"/>
              <a:t> conservation initiative in west-central MO, researchers engaged landowners in focus groups and also gathered information through attitude surveys.</a:t>
            </a:r>
          </a:p>
          <a:p>
            <a:endParaRPr lang="en-US" baseline="0" dirty="0" smtClean="0"/>
          </a:p>
          <a:p>
            <a:r>
              <a:rPr lang="en-US" baseline="0" dirty="0" smtClean="0"/>
              <a:t>Much to the chagrin of p chicken enthusiasts, landowners did not share their love for the species.</a:t>
            </a:r>
            <a:endParaRPr lang="en-US" dirty="0"/>
          </a:p>
        </p:txBody>
      </p:sp>
      <p:sp>
        <p:nvSpPr>
          <p:cNvPr id="4" name="Slide Number Placeholder 3"/>
          <p:cNvSpPr>
            <a:spLocks noGrp="1"/>
          </p:cNvSpPr>
          <p:nvPr>
            <p:ph type="sldNum" sz="quarter" idx="10"/>
          </p:nvPr>
        </p:nvSpPr>
        <p:spPr/>
        <p:txBody>
          <a:bodyPr/>
          <a:lstStyle/>
          <a:p>
            <a:pPr>
              <a:defRPr/>
            </a:pPr>
            <a:fld id="{37491762-E37C-4838-BBA5-5DBDEF022BE3}" type="slidenum">
              <a:rPr lang="en-US" smtClean="0"/>
              <a:pPr>
                <a:defRPr/>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84AD6D1-3D3B-4F64-BBE3-67C73E30A02B}" type="datetimeFigureOut">
              <a:rPr lang="en-US"/>
              <a:pPr>
                <a:defRPr/>
              </a:pPr>
              <a:t>5/25/2012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96CBC5-A425-4EE2-88FD-A640D8162FB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675B12-54B0-4F00-8198-704613E746D1}" type="datetimeFigureOut">
              <a:rPr lang="en-US"/>
              <a:pPr>
                <a:defRPr/>
              </a:pPr>
              <a:t>5/25/2012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B7EB7AB-D703-4305-B9D5-FF5D0727255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0062E9-7C64-49FA-8EB9-1071DD6923FA}" type="datetimeFigureOut">
              <a:rPr lang="en-US"/>
              <a:pPr>
                <a:defRPr/>
              </a:pPr>
              <a:t>5/25/2012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C8B3061-9F30-40BB-8391-6E0F66787BA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25D4F47-E33E-4155-A4DF-C9C68058D9DA}" type="datetimeFigureOut">
              <a:rPr lang="en-US">
                <a:solidFill>
                  <a:prstClr val="white">
                    <a:tint val="75000"/>
                  </a:prstClr>
                </a:solidFill>
              </a:rPr>
              <a:pPr>
                <a:defRPr/>
              </a:pPr>
              <a:t>5/25/2012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1EAD295-0DB4-4D4E-BBD6-FE960ABEF3AC}" type="slidenum">
              <a:rPr lang="en-US">
                <a:solidFill>
                  <a:prstClr val="white">
                    <a:tint val="75000"/>
                  </a:prstClr>
                </a:solidFill>
              </a:rPr>
              <a:pPr>
                <a:defRPr/>
              </a:pPr>
              <a:t>‹#›</a:t>
            </a:fld>
            <a:endParaRPr lang="en-US" dirty="0">
              <a:solidFill>
                <a:prstClr val="white">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7436A8-97C2-4682-8D69-93734FDC63B3}" type="datetimeFigureOut">
              <a:rPr lang="en-US">
                <a:solidFill>
                  <a:prstClr val="white">
                    <a:tint val="75000"/>
                  </a:prstClr>
                </a:solidFill>
              </a:rPr>
              <a:pPr>
                <a:defRPr/>
              </a:pPr>
              <a:t>5/25/2012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FA9867-CBE7-4934-B44C-0F7DF3BF3705}" type="slidenum">
              <a:rPr lang="en-US">
                <a:solidFill>
                  <a:prstClr val="white">
                    <a:tint val="75000"/>
                  </a:prstClr>
                </a:solidFill>
              </a:rPr>
              <a:pPr>
                <a:defRPr/>
              </a:pPr>
              <a:t>‹#›</a:t>
            </a:fld>
            <a:endParaRPr lang="en-US" dirty="0">
              <a:solidFill>
                <a:prstClr val="white">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4A6743-47F6-4F6C-A5AD-94628238F9C8}" type="datetimeFigureOut">
              <a:rPr lang="en-US">
                <a:solidFill>
                  <a:prstClr val="white">
                    <a:tint val="75000"/>
                  </a:prstClr>
                </a:solidFill>
              </a:rPr>
              <a:pPr>
                <a:defRPr/>
              </a:pPr>
              <a:t>5/25/2012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897F1E-8FF1-4613-A207-156BE58F50DB}" type="slidenum">
              <a:rPr lang="en-US">
                <a:solidFill>
                  <a:prstClr val="white">
                    <a:tint val="75000"/>
                  </a:prstClr>
                </a:solidFill>
              </a:rPr>
              <a:pPr>
                <a:defRPr/>
              </a:pPr>
              <a:t>‹#›</a:t>
            </a:fld>
            <a:endParaRPr lang="en-US" dirty="0">
              <a:solidFill>
                <a:prstClr val="white">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4EC772-3E7D-4D39-BBA8-AE01F3CC1C26}" type="datetimeFigureOut">
              <a:rPr lang="en-US">
                <a:solidFill>
                  <a:prstClr val="white">
                    <a:tint val="75000"/>
                  </a:prstClr>
                </a:solidFill>
              </a:rPr>
              <a:pPr>
                <a:defRPr/>
              </a:pPr>
              <a:t>5/25/2012</a:t>
            </a:fld>
            <a:endParaRPr lang="en-US"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EB25E9-7ADE-4D97-B7B3-5589CEB358DE}" type="slidenum">
              <a:rPr lang="en-US">
                <a:solidFill>
                  <a:prstClr val="white">
                    <a:tint val="75000"/>
                  </a:prstClr>
                </a:solidFill>
              </a:rPr>
              <a:pPr>
                <a:defRPr/>
              </a:pPr>
              <a:t>‹#›</a:t>
            </a:fld>
            <a:endParaRPr lang="en-US" dirty="0">
              <a:solidFill>
                <a:prstClr val="white">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6F15449D-378C-4699-B3F0-4ADD9B7B85A4}" type="datetimeFigureOut">
              <a:rPr lang="en-US">
                <a:solidFill>
                  <a:prstClr val="white">
                    <a:tint val="75000"/>
                  </a:prstClr>
                </a:solidFill>
              </a:rPr>
              <a:pPr>
                <a:defRPr/>
              </a:pPr>
              <a:t>5/25/2012</a:t>
            </a:fld>
            <a:endParaRPr lang="en-US" dirty="0">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8D8460E-6E58-4F6E-BE67-27E7378ED614}" type="slidenum">
              <a:rPr lang="en-US">
                <a:solidFill>
                  <a:prstClr val="white">
                    <a:tint val="75000"/>
                  </a:prstClr>
                </a:solidFill>
              </a:rPr>
              <a:pPr>
                <a:defRPr/>
              </a:pPr>
              <a:t>‹#›</a:t>
            </a:fld>
            <a:endParaRPr lang="en-US" dirty="0">
              <a:solidFill>
                <a:prstClr val="white">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211294E-ACD8-4EE0-9FD8-F29D755AFD3F}" type="datetimeFigureOut">
              <a:rPr lang="en-US">
                <a:solidFill>
                  <a:prstClr val="white">
                    <a:tint val="75000"/>
                  </a:prstClr>
                </a:solidFill>
              </a:rPr>
              <a:pPr>
                <a:defRPr/>
              </a:pPr>
              <a:t>5/25/2012</a:t>
            </a:fld>
            <a:endParaRPr lang="en-US" dirty="0">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87DEC55-31B9-4FC3-80B3-86BA0AF8D341}" type="slidenum">
              <a:rPr lang="en-US">
                <a:solidFill>
                  <a:prstClr val="white">
                    <a:tint val="75000"/>
                  </a:prstClr>
                </a:solidFill>
              </a:rPr>
              <a:pPr>
                <a:defRPr/>
              </a:pPr>
              <a:t>‹#›</a:t>
            </a:fld>
            <a:endParaRPr lang="en-US" dirty="0">
              <a:solidFill>
                <a:prstClr val="white">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EE1006-DF24-47A0-90B5-0F53F295C3CF}" type="datetimeFigureOut">
              <a:rPr lang="en-US">
                <a:solidFill>
                  <a:prstClr val="white">
                    <a:tint val="75000"/>
                  </a:prstClr>
                </a:solidFill>
              </a:rPr>
              <a:pPr>
                <a:defRPr/>
              </a:pPr>
              <a:t>5/25/2012</a:t>
            </a:fld>
            <a:endParaRPr lang="en-US" dirty="0">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FABC836-0268-45A2-9954-B746669CB882}" type="slidenum">
              <a:rPr lang="en-US">
                <a:solidFill>
                  <a:prstClr val="white">
                    <a:tint val="75000"/>
                  </a:prstClr>
                </a:solidFill>
              </a:rPr>
              <a:pPr>
                <a:defRPr/>
              </a:pPr>
              <a:t>‹#›</a:t>
            </a:fld>
            <a:endParaRPr lang="en-US" dirty="0">
              <a:solidFill>
                <a:prstClr val="white">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16764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676400"/>
            <a:ext cx="5111750"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971800"/>
            <a:ext cx="3008313" cy="3154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88ACCB-C24D-4152-A5AD-901718AF993D}" type="datetimeFigureOut">
              <a:rPr lang="en-US">
                <a:solidFill>
                  <a:prstClr val="white">
                    <a:tint val="75000"/>
                  </a:prstClr>
                </a:solidFill>
              </a:rPr>
              <a:pPr>
                <a:defRPr/>
              </a:pPr>
              <a:t>5/25/2012</a:t>
            </a:fld>
            <a:endParaRPr lang="en-US"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2C40708-5F13-4636-9955-0672328C6DA3}" type="slidenum">
              <a:rPr lang="en-US">
                <a:solidFill>
                  <a:prstClr val="white">
                    <a:tint val="75000"/>
                  </a:prstClr>
                </a:solidFill>
              </a:rPr>
              <a:pPr>
                <a:defRPr/>
              </a:pPr>
              <a:t>‹#›</a:t>
            </a:fld>
            <a:endParaRPr lang="en-US" dirty="0">
              <a:solidFill>
                <a:prstClr val="white">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3B5C9F-4FF3-44A1-BDEC-528DE4BCFE97}" type="datetimeFigureOut">
              <a:rPr lang="en-US"/>
              <a:pPr>
                <a:defRPr/>
              </a:pPr>
              <a:t>5/25/2012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FD10EC9-A738-497E-8763-03A5A47DB70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371600"/>
            <a:ext cx="5486400" cy="3352800"/>
          </a:xfrm>
        </p:spPr>
        <p:txBody>
          <a:bodyPr vert="horz" wrap="square" lIns="91440" tIns="45720" rIns="91440" bIns="45720" numCol="1" rtlCol="0" anchor="t" anchorCtr="0" compatLnSpc="1">
            <a:prstTxWarp prst="textNoShape">
              <a:avLst/>
            </a:prstTxWarp>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29D82C-2C4E-4BC5-9E47-371A46AE36E3}" type="datetimeFigureOut">
              <a:rPr lang="en-US">
                <a:solidFill>
                  <a:prstClr val="white">
                    <a:tint val="75000"/>
                  </a:prstClr>
                </a:solidFill>
              </a:rPr>
              <a:pPr>
                <a:defRPr/>
              </a:pPr>
              <a:t>5/25/2012</a:t>
            </a:fld>
            <a:endParaRPr lang="en-US"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E46846E-0FC4-470A-A5D2-3480DB2D2FC3}" type="slidenum">
              <a:rPr lang="en-US">
                <a:solidFill>
                  <a:prstClr val="white">
                    <a:tint val="75000"/>
                  </a:prstClr>
                </a:solidFill>
              </a:rPr>
              <a:pPr>
                <a:defRPr/>
              </a:pPr>
              <a:t>‹#›</a:t>
            </a:fld>
            <a:endParaRPr lang="en-US" dirty="0">
              <a:solidFill>
                <a:prstClr val="white">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A919CC-E4F0-485F-9CBC-29DAAC5842EE}" type="datetimeFigureOut">
              <a:rPr lang="en-US">
                <a:solidFill>
                  <a:prstClr val="white">
                    <a:tint val="75000"/>
                  </a:prstClr>
                </a:solidFill>
              </a:rPr>
              <a:pPr>
                <a:defRPr/>
              </a:pPr>
              <a:t>5/25/2012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AED8C6-3EC8-4AD7-BEB2-9286BAE78EDC}" type="slidenum">
              <a:rPr lang="en-US">
                <a:solidFill>
                  <a:prstClr val="white">
                    <a:tint val="75000"/>
                  </a:prstClr>
                </a:solidFill>
              </a:rPr>
              <a:pPr>
                <a:defRPr/>
              </a:pPr>
              <a:t>‹#›</a:t>
            </a:fld>
            <a:endParaRPr lang="en-US" dirty="0">
              <a:solidFill>
                <a:prstClr val="white">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7545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371600"/>
            <a:ext cx="6019800" cy="4754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9EB6BF-8DD5-47BB-A8C0-D48BFB685E5D}" type="datetimeFigureOut">
              <a:rPr lang="en-US">
                <a:solidFill>
                  <a:prstClr val="white">
                    <a:tint val="75000"/>
                  </a:prstClr>
                </a:solidFill>
              </a:rPr>
              <a:pPr>
                <a:defRPr/>
              </a:pPr>
              <a:t>5/25/2012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81A7805-D4C6-4BF4-9ECC-2507F51E9C48}" type="slidenum">
              <a:rPr lang="en-US">
                <a:solidFill>
                  <a:prstClr val="white">
                    <a:tint val="75000"/>
                  </a:prstClr>
                </a:solidFill>
              </a:rPr>
              <a:pPr>
                <a:defRPr/>
              </a:pPr>
              <a:t>‹#›</a:t>
            </a:fld>
            <a:endParaRPr lang="en-US" dirty="0">
              <a:solidFill>
                <a:prstClr val="white">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84AD6D1-3D3B-4F64-BBE3-67C73E30A02B}" type="datetimeFigureOut">
              <a:rPr lang="en-US">
                <a:solidFill>
                  <a:prstClr val="black">
                    <a:tint val="75000"/>
                  </a:prstClr>
                </a:solidFill>
              </a:rPr>
              <a:pPr>
                <a:defRPr/>
              </a:pPr>
              <a:t>5/25/2012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96CBC5-A425-4EE2-88FD-A640D8162FB9}"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3B5C9F-4FF3-44A1-BDEC-528DE4BCFE97}" type="datetimeFigureOut">
              <a:rPr lang="en-US">
                <a:solidFill>
                  <a:prstClr val="black">
                    <a:tint val="75000"/>
                  </a:prstClr>
                </a:solidFill>
              </a:rPr>
              <a:pPr>
                <a:defRPr/>
              </a:pPr>
              <a:t>5/25/2012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FD10EC9-A738-497E-8763-03A5A47DB704}"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D17FCE2-E006-4C79-890C-7D63E08011C4}" type="datetimeFigureOut">
              <a:rPr lang="en-US">
                <a:solidFill>
                  <a:prstClr val="black">
                    <a:tint val="75000"/>
                  </a:prstClr>
                </a:solidFill>
              </a:rPr>
              <a:pPr>
                <a:defRPr/>
              </a:pPr>
              <a:t>5/25/2012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77526A-5DF7-4EE1-A0EA-ED3B0A56DCEB}"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8A8D6AE-D3B4-4C96-AF2A-65E4745A7F61}" type="datetimeFigureOut">
              <a:rPr lang="en-US">
                <a:solidFill>
                  <a:prstClr val="black">
                    <a:tint val="75000"/>
                  </a:prstClr>
                </a:solidFill>
              </a:rPr>
              <a:pPr>
                <a:defRPr/>
              </a:pPr>
              <a:t>5/25/2012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D8B7291-F011-4661-AE22-F7A35337525B}"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ACC7C76-B8E3-44B5-AB44-05EAE073A6F1}" type="datetimeFigureOut">
              <a:rPr lang="en-US">
                <a:solidFill>
                  <a:prstClr val="black">
                    <a:tint val="75000"/>
                  </a:prstClr>
                </a:solidFill>
              </a:rPr>
              <a:pPr>
                <a:defRPr/>
              </a:pPr>
              <a:t>5/25/2012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E81A317-DE9F-4C7C-8023-F5B3E05895C0}"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9A9348A-64EA-4A97-B206-5709144664D8}" type="datetimeFigureOut">
              <a:rPr lang="en-US">
                <a:solidFill>
                  <a:prstClr val="black">
                    <a:tint val="75000"/>
                  </a:prstClr>
                </a:solidFill>
              </a:rPr>
              <a:pPr>
                <a:defRPr/>
              </a:pPr>
              <a:t>5/25/2012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94768B2-B557-47FB-BB3B-D25FF2A44A3D}"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08F4C0-DEE0-46C7-A521-4FA75C47F302}" type="datetimeFigureOut">
              <a:rPr lang="en-US">
                <a:solidFill>
                  <a:prstClr val="black">
                    <a:tint val="75000"/>
                  </a:prstClr>
                </a:solidFill>
              </a:rPr>
              <a:pPr>
                <a:defRPr/>
              </a:pPr>
              <a:t>5/25/2012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E65D8F8-F9EB-4521-9F23-01F6DD4B17FB}"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D17FCE2-E006-4C79-890C-7D63E08011C4}" type="datetimeFigureOut">
              <a:rPr lang="en-US"/>
              <a:pPr>
                <a:defRPr/>
              </a:pPr>
              <a:t>5/25/2012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E77526A-5DF7-4EE1-A0EA-ED3B0A56DCEB}"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1BEAA2C-2893-4C2F-97CD-84C1E67940FE}" type="datetimeFigureOut">
              <a:rPr lang="en-US">
                <a:solidFill>
                  <a:prstClr val="black">
                    <a:tint val="75000"/>
                  </a:prstClr>
                </a:solidFill>
              </a:rPr>
              <a:pPr>
                <a:defRPr/>
              </a:pPr>
              <a:t>5/25/2012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E791607-391A-464F-916F-EE2A477E1F34}"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DDC3EF5-1B42-406E-84AF-4EBFA92599F0}" type="datetimeFigureOut">
              <a:rPr lang="en-US">
                <a:solidFill>
                  <a:prstClr val="black">
                    <a:tint val="75000"/>
                  </a:prstClr>
                </a:solidFill>
              </a:rPr>
              <a:pPr>
                <a:defRPr/>
              </a:pPr>
              <a:t>5/25/2012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2F0D8B8-A1D9-424E-9054-9AD0DC0BECE5}"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675B12-54B0-4F00-8198-704613E746D1}" type="datetimeFigureOut">
              <a:rPr lang="en-US">
                <a:solidFill>
                  <a:prstClr val="black">
                    <a:tint val="75000"/>
                  </a:prstClr>
                </a:solidFill>
              </a:rPr>
              <a:pPr>
                <a:defRPr/>
              </a:pPr>
              <a:t>5/25/2012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B7EB7AB-D703-4305-B9D5-FF5D07272554}"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0062E9-7C64-49FA-8EB9-1071DD6923FA}" type="datetimeFigureOut">
              <a:rPr lang="en-US">
                <a:solidFill>
                  <a:prstClr val="black">
                    <a:tint val="75000"/>
                  </a:prstClr>
                </a:solidFill>
              </a:rPr>
              <a:pPr>
                <a:defRPr/>
              </a:pPr>
              <a:t>5/25/2012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C8B3061-9F30-40BB-8391-6E0F66787BA1}"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prstClr val="black">
                  <a:tint val="75000"/>
                </a:prstClr>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E934DCE-8BB8-495A-A359-0EF7CA21EB6C}"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4"/>
          <p:cNvSpPr>
            <a:spLocks noGrp="1" noChangeArrowheads="1"/>
          </p:cNvSpPr>
          <p:nvPr>
            <p:ph type="dt" sz="half" idx="10"/>
          </p:nvPr>
        </p:nvSpPr>
        <p:spPr>
          <a:ln/>
        </p:spPr>
        <p:txBody>
          <a:bodyPr/>
          <a:lstStyle>
            <a:lvl1pPr>
              <a:defRPr/>
            </a:lvl1pPr>
          </a:lstStyle>
          <a:p>
            <a:pPr>
              <a:defRPr/>
            </a:pPr>
            <a:endParaRPr lang="en-US" dirty="0">
              <a:solidFill>
                <a:prstClr val="black">
                  <a:tint val="75000"/>
                </a:prstClr>
              </a:solidFill>
            </a:endParaRPr>
          </a:p>
        </p:txBody>
      </p:sp>
      <p:sp>
        <p:nvSpPr>
          <p:cNvPr id="7" name="Rectangle 2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8" name="Rectangle 26"/>
          <p:cNvSpPr>
            <a:spLocks noGrp="1" noChangeArrowheads="1"/>
          </p:cNvSpPr>
          <p:nvPr>
            <p:ph type="sldNum" sz="quarter" idx="12"/>
          </p:nvPr>
        </p:nvSpPr>
        <p:spPr>
          <a:ln/>
        </p:spPr>
        <p:txBody>
          <a:bodyPr/>
          <a:lstStyle>
            <a:lvl1pPr>
              <a:defRPr/>
            </a:lvl1pPr>
          </a:lstStyle>
          <a:p>
            <a:pPr>
              <a:defRPr/>
            </a:pPr>
            <a:fld id="{213D7727-DEF4-4A33-8E7D-72603EF46018}"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6D818A-9448-41D2-816E-EB53EC9A011C}"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DED7BFE-8889-4773-AE9E-223F7E7DE102}"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D93709C-5D50-4A04-A1D4-8B99329B8707}"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2487A04-D7A2-4FB8-803F-856C6FB93268}"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8A8D6AE-D3B4-4C96-AF2A-65E4745A7F61}" type="datetimeFigureOut">
              <a:rPr lang="en-US"/>
              <a:pPr>
                <a:defRPr/>
              </a:pPr>
              <a:t>5/25/2012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D8B7291-F011-4661-AE22-F7A35337525B}"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BBC5CD4-6962-439A-9262-2E9757EE856D}"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6380CD9-6049-4575-AC8B-379BB0FCC57E}"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DDD5CF8-1AAD-44B9-BBB0-CA9C1B7BA947}"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38847FA-8A31-40EE-A273-E7C42D94107D}"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11F41E8-C0BB-4F3F-8D43-302BE728E9F0}"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F3D94A-A5F7-4CCA-AC5F-3911FA23312A}"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B738141-E13A-4D2A-A090-2FBEC826340B}"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dirty="0"/>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358D5B3D-BBB9-47E2-B542-685AD1DC80C2}"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88913D-4CF6-4ED0-828B-D5863360BBF9}" type="datetimeFigureOut">
              <a:rPr lang="en-US" smtClean="0">
                <a:solidFill>
                  <a:prstClr val="black">
                    <a:tint val="75000"/>
                  </a:prstClr>
                </a:solidFill>
              </a:rPr>
              <a:pPr/>
              <a:t>5/25/2012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AD33A9-ECAE-4533-A77E-75DA858BBC04}"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8913D-4CF6-4ED0-828B-D5863360BBF9}" type="datetimeFigureOut">
              <a:rPr lang="en-US" smtClean="0">
                <a:solidFill>
                  <a:prstClr val="black">
                    <a:tint val="75000"/>
                  </a:prstClr>
                </a:solidFill>
              </a:rPr>
              <a:pPr/>
              <a:t>5/25/2012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AD33A9-ECAE-4533-A77E-75DA858BBC04}"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ACC7C76-B8E3-44B5-AB44-05EAE073A6F1}" type="datetimeFigureOut">
              <a:rPr lang="en-US"/>
              <a:pPr>
                <a:defRPr/>
              </a:pPr>
              <a:t>5/25/2012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E81A317-DE9F-4C7C-8023-F5B3E05895C0}"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8913D-4CF6-4ED0-828B-D5863360BBF9}" type="datetimeFigureOut">
              <a:rPr lang="en-US" smtClean="0">
                <a:solidFill>
                  <a:prstClr val="black">
                    <a:tint val="75000"/>
                  </a:prstClr>
                </a:solidFill>
              </a:rPr>
              <a:pPr/>
              <a:t>5/25/2012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AD33A9-ECAE-4533-A77E-75DA858BBC04}"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88913D-4CF6-4ED0-828B-D5863360BBF9}" type="datetimeFigureOut">
              <a:rPr lang="en-US" smtClean="0">
                <a:solidFill>
                  <a:prstClr val="black">
                    <a:tint val="75000"/>
                  </a:prstClr>
                </a:solidFill>
              </a:rPr>
              <a:pPr/>
              <a:t>5/25/2012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0AD33A9-ECAE-4533-A77E-75DA858BBC04}"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88913D-4CF6-4ED0-828B-D5863360BBF9}" type="datetimeFigureOut">
              <a:rPr lang="en-US" smtClean="0">
                <a:solidFill>
                  <a:prstClr val="black">
                    <a:tint val="75000"/>
                  </a:prstClr>
                </a:solidFill>
              </a:rPr>
              <a:pPr/>
              <a:t>5/25/2012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0AD33A9-ECAE-4533-A77E-75DA858BBC04}"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88913D-4CF6-4ED0-828B-D5863360BBF9}" type="datetimeFigureOut">
              <a:rPr lang="en-US" smtClean="0">
                <a:solidFill>
                  <a:prstClr val="black">
                    <a:tint val="75000"/>
                  </a:prstClr>
                </a:solidFill>
              </a:rPr>
              <a:pPr/>
              <a:t>5/25/2012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0AD33A9-ECAE-4533-A77E-75DA858BBC04}"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8913D-4CF6-4ED0-828B-D5863360BBF9}" type="datetimeFigureOut">
              <a:rPr lang="en-US" smtClean="0">
                <a:solidFill>
                  <a:prstClr val="black">
                    <a:tint val="75000"/>
                  </a:prstClr>
                </a:solidFill>
              </a:rPr>
              <a:pPr/>
              <a:t>5/25/2012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0AD33A9-ECAE-4533-A77E-75DA858BBC04}"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8913D-4CF6-4ED0-828B-D5863360BBF9}" type="datetimeFigureOut">
              <a:rPr lang="en-US" smtClean="0">
                <a:solidFill>
                  <a:prstClr val="black">
                    <a:tint val="75000"/>
                  </a:prstClr>
                </a:solidFill>
              </a:rPr>
              <a:pPr/>
              <a:t>5/25/2012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0AD33A9-ECAE-4533-A77E-75DA858BBC04}"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8913D-4CF6-4ED0-828B-D5863360BBF9}" type="datetimeFigureOut">
              <a:rPr lang="en-US" smtClean="0">
                <a:solidFill>
                  <a:prstClr val="black">
                    <a:tint val="75000"/>
                  </a:prstClr>
                </a:solidFill>
              </a:rPr>
              <a:pPr/>
              <a:t>5/25/2012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0AD33A9-ECAE-4533-A77E-75DA858BBC04}"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8913D-4CF6-4ED0-828B-D5863360BBF9}" type="datetimeFigureOut">
              <a:rPr lang="en-US" smtClean="0">
                <a:solidFill>
                  <a:prstClr val="black">
                    <a:tint val="75000"/>
                  </a:prstClr>
                </a:solidFill>
              </a:rPr>
              <a:pPr/>
              <a:t>5/25/2012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AD33A9-ECAE-4533-A77E-75DA858BBC04}"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8913D-4CF6-4ED0-828B-D5863360BBF9}" type="datetimeFigureOut">
              <a:rPr lang="en-US" smtClean="0">
                <a:solidFill>
                  <a:prstClr val="black">
                    <a:tint val="75000"/>
                  </a:prstClr>
                </a:solidFill>
              </a:rPr>
              <a:pPr/>
              <a:t>5/25/2012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AD33A9-ECAE-4533-A77E-75DA858BBC04}"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E32160EC-DE45-4620-92D5-5774BA85DC5B}" type="slidenum">
              <a:rPr lang="en-US"/>
              <a:pPr/>
              <a:t>‹#›</a:t>
            </a:fld>
            <a:endParaRPr lang="en-US" dirty="0"/>
          </a:p>
        </p:txBody>
      </p:sp>
    </p:spTree>
    <p:extLst>
      <p:ext uri="{BB962C8B-B14F-4D97-AF65-F5344CB8AC3E}">
        <p14:creationId xmlns:p14="http://schemas.microsoft.com/office/powerpoint/2010/main" val="2340190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9A9348A-64EA-4A97-B206-5709144664D8}" type="datetimeFigureOut">
              <a:rPr lang="en-US"/>
              <a:pPr>
                <a:defRPr/>
              </a:pPr>
              <a:t>5/25/2012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94768B2-B557-47FB-BB3B-D25FF2A44A3D}"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25D4F47-E33E-4155-A4DF-C9C68058D9DA}" type="datetimeFigureOut">
              <a:rPr lang="en-US">
                <a:solidFill>
                  <a:prstClr val="white">
                    <a:tint val="75000"/>
                  </a:prstClr>
                </a:solidFill>
              </a:rPr>
              <a:pPr>
                <a:defRPr/>
              </a:pPr>
              <a:t>5/25/2012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1EAD295-0DB4-4D4E-BBD6-FE960ABEF3AC}" type="slidenum">
              <a:rPr lang="en-US">
                <a:solidFill>
                  <a:prstClr val="white">
                    <a:tint val="75000"/>
                  </a:prstClr>
                </a:solidFill>
              </a:rPr>
              <a:pPr>
                <a:defRPr/>
              </a:pPr>
              <a:t>‹#›</a:t>
            </a:fld>
            <a:endParaRPr lang="en-US" dirty="0">
              <a:solidFill>
                <a:prstClr val="white">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7436A8-97C2-4682-8D69-93734FDC63B3}" type="datetimeFigureOut">
              <a:rPr lang="en-US">
                <a:solidFill>
                  <a:prstClr val="white">
                    <a:tint val="75000"/>
                  </a:prstClr>
                </a:solidFill>
              </a:rPr>
              <a:pPr>
                <a:defRPr/>
              </a:pPr>
              <a:t>5/25/2012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FA9867-CBE7-4934-B44C-0F7DF3BF3705}" type="slidenum">
              <a:rPr lang="en-US">
                <a:solidFill>
                  <a:prstClr val="white">
                    <a:tint val="75000"/>
                  </a:prstClr>
                </a:solidFill>
              </a:rPr>
              <a:pPr>
                <a:defRPr/>
              </a:pPr>
              <a:t>‹#›</a:t>
            </a:fld>
            <a:endParaRPr lang="en-US" dirty="0">
              <a:solidFill>
                <a:prstClr val="white">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4A6743-47F6-4F6C-A5AD-94628238F9C8}" type="datetimeFigureOut">
              <a:rPr lang="en-US">
                <a:solidFill>
                  <a:prstClr val="white">
                    <a:tint val="75000"/>
                  </a:prstClr>
                </a:solidFill>
              </a:rPr>
              <a:pPr>
                <a:defRPr/>
              </a:pPr>
              <a:t>5/25/2012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897F1E-8FF1-4613-A207-156BE58F50DB}" type="slidenum">
              <a:rPr lang="en-US">
                <a:solidFill>
                  <a:prstClr val="white">
                    <a:tint val="75000"/>
                  </a:prstClr>
                </a:solidFill>
              </a:rPr>
              <a:pPr>
                <a:defRPr/>
              </a:pPr>
              <a:t>‹#›</a:t>
            </a:fld>
            <a:endParaRPr lang="en-US" dirty="0">
              <a:solidFill>
                <a:prstClr val="white">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4EC772-3E7D-4D39-BBA8-AE01F3CC1C26}" type="datetimeFigureOut">
              <a:rPr lang="en-US">
                <a:solidFill>
                  <a:prstClr val="white">
                    <a:tint val="75000"/>
                  </a:prstClr>
                </a:solidFill>
              </a:rPr>
              <a:pPr>
                <a:defRPr/>
              </a:pPr>
              <a:t>5/25/2012</a:t>
            </a:fld>
            <a:endParaRPr lang="en-US"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EB25E9-7ADE-4D97-B7B3-5589CEB358DE}" type="slidenum">
              <a:rPr lang="en-US">
                <a:solidFill>
                  <a:prstClr val="white">
                    <a:tint val="75000"/>
                  </a:prstClr>
                </a:solidFill>
              </a:rPr>
              <a:pPr>
                <a:defRPr/>
              </a:pPr>
              <a:t>‹#›</a:t>
            </a:fld>
            <a:endParaRPr lang="en-US" dirty="0">
              <a:solidFill>
                <a:prstClr val="white">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6F15449D-378C-4699-B3F0-4ADD9B7B85A4}" type="datetimeFigureOut">
              <a:rPr lang="en-US">
                <a:solidFill>
                  <a:prstClr val="white">
                    <a:tint val="75000"/>
                  </a:prstClr>
                </a:solidFill>
              </a:rPr>
              <a:pPr>
                <a:defRPr/>
              </a:pPr>
              <a:t>5/25/2012</a:t>
            </a:fld>
            <a:endParaRPr lang="en-US" dirty="0">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8D8460E-6E58-4F6E-BE67-27E7378ED614}" type="slidenum">
              <a:rPr lang="en-US">
                <a:solidFill>
                  <a:prstClr val="white">
                    <a:tint val="75000"/>
                  </a:prstClr>
                </a:solidFill>
              </a:rPr>
              <a:pPr>
                <a:defRPr/>
              </a:pPr>
              <a:t>‹#›</a:t>
            </a:fld>
            <a:endParaRPr lang="en-US" dirty="0">
              <a:solidFill>
                <a:prstClr val="white">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211294E-ACD8-4EE0-9FD8-F29D755AFD3F}" type="datetimeFigureOut">
              <a:rPr lang="en-US">
                <a:solidFill>
                  <a:prstClr val="white">
                    <a:tint val="75000"/>
                  </a:prstClr>
                </a:solidFill>
              </a:rPr>
              <a:pPr>
                <a:defRPr/>
              </a:pPr>
              <a:t>5/25/2012</a:t>
            </a:fld>
            <a:endParaRPr lang="en-US" dirty="0">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87DEC55-31B9-4FC3-80B3-86BA0AF8D341}" type="slidenum">
              <a:rPr lang="en-US">
                <a:solidFill>
                  <a:prstClr val="white">
                    <a:tint val="75000"/>
                  </a:prstClr>
                </a:solidFill>
              </a:rPr>
              <a:pPr>
                <a:defRPr/>
              </a:pPr>
              <a:t>‹#›</a:t>
            </a:fld>
            <a:endParaRPr lang="en-US" dirty="0">
              <a:solidFill>
                <a:prstClr val="white">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EE1006-DF24-47A0-90B5-0F53F295C3CF}" type="datetimeFigureOut">
              <a:rPr lang="en-US">
                <a:solidFill>
                  <a:prstClr val="white">
                    <a:tint val="75000"/>
                  </a:prstClr>
                </a:solidFill>
              </a:rPr>
              <a:pPr>
                <a:defRPr/>
              </a:pPr>
              <a:t>5/25/2012</a:t>
            </a:fld>
            <a:endParaRPr lang="en-US" dirty="0">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FABC836-0268-45A2-9954-B746669CB882}" type="slidenum">
              <a:rPr lang="en-US">
                <a:solidFill>
                  <a:prstClr val="white">
                    <a:tint val="75000"/>
                  </a:prstClr>
                </a:solidFill>
              </a:rPr>
              <a:pPr>
                <a:defRPr/>
              </a:pPr>
              <a:t>‹#›</a:t>
            </a:fld>
            <a:endParaRPr lang="en-US" dirty="0">
              <a:solidFill>
                <a:prstClr val="white">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16764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676400"/>
            <a:ext cx="5111750"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971800"/>
            <a:ext cx="3008313" cy="3154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88ACCB-C24D-4152-A5AD-901718AF993D}" type="datetimeFigureOut">
              <a:rPr lang="en-US">
                <a:solidFill>
                  <a:prstClr val="white">
                    <a:tint val="75000"/>
                  </a:prstClr>
                </a:solidFill>
              </a:rPr>
              <a:pPr>
                <a:defRPr/>
              </a:pPr>
              <a:t>5/25/2012</a:t>
            </a:fld>
            <a:endParaRPr lang="en-US"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2C40708-5F13-4636-9955-0672328C6DA3}" type="slidenum">
              <a:rPr lang="en-US">
                <a:solidFill>
                  <a:prstClr val="white">
                    <a:tint val="75000"/>
                  </a:prstClr>
                </a:solidFill>
              </a:rPr>
              <a:pPr>
                <a:defRPr/>
              </a:pPr>
              <a:t>‹#›</a:t>
            </a:fld>
            <a:endParaRPr lang="en-US" dirty="0">
              <a:solidFill>
                <a:prstClr val="white">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371600"/>
            <a:ext cx="5486400" cy="3352800"/>
          </a:xfrm>
        </p:spPr>
        <p:txBody>
          <a:bodyPr vert="horz" wrap="square" lIns="91440" tIns="45720" rIns="91440" bIns="45720" numCol="1" rtlCol="0" anchor="t" anchorCtr="0" compatLnSpc="1">
            <a:prstTxWarp prst="textNoShape">
              <a:avLst/>
            </a:prstTxWarp>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29D82C-2C4E-4BC5-9E47-371A46AE36E3}" type="datetimeFigureOut">
              <a:rPr lang="en-US">
                <a:solidFill>
                  <a:prstClr val="white">
                    <a:tint val="75000"/>
                  </a:prstClr>
                </a:solidFill>
              </a:rPr>
              <a:pPr>
                <a:defRPr/>
              </a:pPr>
              <a:t>5/25/2012</a:t>
            </a:fld>
            <a:endParaRPr lang="en-US"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E46846E-0FC4-470A-A5D2-3480DB2D2FC3}" type="slidenum">
              <a:rPr lang="en-US">
                <a:solidFill>
                  <a:prstClr val="white">
                    <a:tint val="75000"/>
                  </a:prstClr>
                </a:solidFill>
              </a:rPr>
              <a:pPr>
                <a:defRPr/>
              </a:pPr>
              <a:t>‹#›</a:t>
            </a:fld>
            <a:endParaRPr lang="en-US" dirty="0">
              <a:solidFill>
                <a:prstClr val="white">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A919CC-E4F0-485F-9CBC-29DAAC5842EE}" type="datetimeFigureOut">
              <a:rPr lang="en-US">
                <a:solidFill>
                  <a:prstClr val="white">
                    <a:tint val="75000"/>
                  </a:prstClr>
                </a:solidFill>
              </a:rPr>
              <a:pPr>
                <a:defRPr/>
              </a:pPr>
              <a:t>5/25/2012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AED8C6-3EC8-4AD7-BEB2-9286BAE78EDC}" type="slidenum">
              <a:rPr lang="en-US">
                <a:solidFill>
                  <a:prstClr val="white">
                    <a:tint val="75000"/>
                  </a:prstClr>
                </a:solidFill>
              </a:rPr>
              <a:pPr>
                <a:defRPr/>
              </a:pPr>
              <a:t>‹#›</a:t>
            </a:fld>
            <a:endParaRPr lang="en-US" dirty="0">
              <a:solidFill>
                <a:prstClr val="white">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08F4C0-DEE0-46C7-A521-4FA75C47F302}" type="datetimeFigureOut">
              <a:rPr lang="en-US"/>
              <a:pPr>
                <a:defRPr/>
              </a:pPr>
              <a:t>5/25/2012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E65D8F8-F9EB-4521-9F23-01F6DD4B17FB}"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7545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371600"/>
            <a:ext cx="6019800" cy="4754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9EB6BF-8DD5-47BB-A8C0-D48BFB685E5D}" type="datetimeFigureOut">
              <a:rPr lang="en-US">
                <a:solidFill>
                  <a:prstClr val="white">
                    <a:tint val="75000"/>
                  </a:prstClr>
                </a:solidFill>
              </a:rPr>
              <a:pPr>
                <a:defRPr/>
              </a:pPr>
              <a:t>5/25/2012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81A7805-D4C6-4BF4-9ECC-2507F51E9C48}" type="slidenum">
              <a:rPr lang="en-US">
                <a:solidFill>
                  <a:prstClr val="white">
                    <a:tint val="75000"/>
                  </a:prstClr>
                </a:solidFill>
              </a:rPr>
              <a:pPr>
                <a:defRPr/>
              </a:pPr>
              <a:t>‹#›</a:t>
            </a:fld>
            <a:endParaRPr lang="en-US" dirty="0">
              <a:solidFill>
                <a:prstClr val="white">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D3008F9-F120-49F9-8756-4AFD04FF3D9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460308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B3CC993-20C8-4497-94EC-17533716CC3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534825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6F46CE-CE18-401B-B586-3F2C6A84CC5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608319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8B1751E-7F69-4BC4-AA34-85AAA2FC779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366832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2DF1F4A-FD29-429D-8790-B30B4670E0B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17720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D26B3CC-40B3-4B4B-92D4-5B506D479CE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292308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715938B-B0E4-4F67-9E97-B67E141CD0E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177573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0A0E9FA-94B3-4A01-A377-76B6D5459B7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496168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E49FE72-9101-4431-B20E-3BEBE27FE57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04060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1BEAA2C-2893-4C2F-97CD-84C1E67940FE}" type="datetimeFigureOut">
              <a:rPr lang="en-US"/>
              <a:pPr>
                <a:defRPr/>
              </a:pPr>
              <a:t>5/25/2012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E791607-391A-464F-916F-EE2A477E1F34}"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B84C58E-7E17-4273-A369-8B4028A91EC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759244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855D454-5BD1-4BEB-8AB3-C4FC9B61846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00278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84AD6D1-3D3B-4F64-BBE3-67C73E30A02B}" type="datetimeFigureOut">
              <a:rPr lang="en-US">
                <a:solidFill>
                  <a:prstClr val="black">
                    <a:tint val="75000"/>
                  </a:prstClr>
                </a:solidFill>
              </a:rPr>
              <a:pPr>
                <a:defRPr/>
              </a:pPr>
              <a:t>5/25/2012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96CBC5-A425-4EE2-88FD-A640D8162FB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625411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3B5C9F-4FF3-44A1-BDEC-528DE4BCFE97}" type="datetimeFigureOut">
              <a:rPr lang="en-US">
                <a:solidFill>
                  <a:prstClr val="black">
                    <a:tint val="75000"/>
                  </a:prstClr>
                </a:solidFill>
              </a:rPr>
              <a:pPr>
                <a:defRPr/>
              </a:pPr>
              <a:t>5/25/2012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FD10EC9-A738-497E-8763-03A5A47DB70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784537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D17FCE2-E006-4C79-890C-7D63E08011C4}" type="datetimeFigureOut">
              <a:rPr lang="en-US">
                <a:solidFill>
                  <a:prstClr val="black">
                    <a:tint val="75000"/>
                  </a:prstClr>
                </a:solidFill>
              </a:rPr>
              <a:pPr>
                <a:defRPr/>
              </a:pPr>
              <a:t>5/25/2012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77526A-5DF7-4EE1-A0EA-ED3B0A56DCE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1254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8A8D6AE-D3B4-4C96-AF2A-65E4745A7F61}" type="datetimeFigureOut">
              <a:rPr lang="en-US">
                <a:solidFill>
                  <a:prstClr val="black">
                    <a:tint val="75000"/>
                  </a:prstClr>
                </a:solidFill>
              </a:rPr>
              <a:pPr>
                <a:defRPr/>
              </a:pPr>
              <a:t>5/25/2012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D8B7291-F011-4661-AE22-F7A35337525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96536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ACC7C76-B8E3-44B5-AB44-05EAE073A6F1}" type="datetimeFigureOut">
              <a:rPr lang="en-US">
                <a:solidFill>
                  <a:prstClr val="black">
                    <a:tint val="75000"/>
                  </a:prstClr>
                </a:solidFill>
              </a:rPr>
              <a:pPr>
                <a:defRPr/>
              </a:pPr>
              <a:t>5/25/2012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E81A317-DE9F-4C7C-8023-F5B3E05895C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064013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9A9348A-64EA-4A97-B206-5709144664D8}" type="datetimeFigureOut">
              <a:rPr lang="en-US">
                <a:solidFill>
                  <a:prstClr val="black">
                    <a:tint val="75000"/>
                  </a:prstClr>
                </a:solidFill>
              </a:rPr>
              <a:pPr>
                <a:defRPr/>
              </a:pPr>
              <a:t>5/25/2012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94768B2-B557-47FB-BB3B-D25FF2A44A3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620648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08F4C0-DEE0-46C7-A521-4FA75C47F302}" type="datetimeFigureOut">
              <a:rPr lang="en-US">
                <a:solidFill>
                  <a:prstClr val="black">
                    <a:tint val="75000"/>
                  </a:prstClr>
                </a:solidFill>
              </a:rPr>
              <a:pPr>
                <a:defRPr/>
              </a:pPr>
              <a:t>5/25/2012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E65D8F8-F9EB-4521-9F23-01F6DD4B17F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011835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1BEAA2C-2893-4C2F-97CD-84C1E67940FE}" type="datetimeFigureOut">
              <a:rPr lang="en-US">
                <a:solidFill>
                  <a:prstClr val="black">
                    <a:tint val="75000"/>
                  </a:prstClr>
                </a:solidFill>
              </a:rPr>
              <a:pPr>
                <a:defRPr/>
              </a:pPr>
              <a:t>5/25/2012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E791607-391A-464F-916F-EE2A477E1F3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15154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DDC3EF5-1B42-406E-84AF-4EBFA92599F0}" type="datetimeFigureOut">
              <a:rPr lang="en-US"/>
              <a:pPr>
                <a:defRPr/>
              </a:pPr>
              <a:t>5/25/2012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2F0D8B8-A1D9-424E-9054-9AD0DC0BECE5}"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DDC3EF5-1B42-406E-84AF-4EBFA92599F0}" type="datetimeFigureOut">
              <a:rPr lang="en-US">
                <a:solidFill>
                  <a:prstClr val="black">
                    <a:tint val="75000"/>
                  </a:prstClr>
                </a:solidFill>
              </a:rPr>
              <a:pPr>
                <a:defRPr/>
              </a:pPr>
              <a:t>5/25/2012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2F0D8B8-A1D9-424E-9054-9AD0DC0BECE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194255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675B12-54B0-4F00-8198-704613E746D1}" type="datetimeFigureOut">
              <a:rPr lang="en-US">
                <a:solidFill>
                  <a:prstClr val="black">
                    <a:tint val="75000"/>
                  </a:prstClr>
                </a:solidFill>
              </a:rPr>
              <a:pPr>
                <a:defRPr/>
              </a:pPr>
              <a:t>5/25/2012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B7EB7AB-D703-4305-B9D5-FF5D0727255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096340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0062E9-7C64-49FA-8EB9-1071DD6923FA}" type="datetimeFigureOut">
              <a:rPr lang="en-US">
                <a:solidFill>
                  <a:prstClr val="black">
                    <a:tint val="75000"/>
                  </a:prstClr>
                </a:solidFill>
              </a:rPr>
              <a:pPr>
                <a:defRPr/>
              </a:pPr>
              <a:t>5/25/2012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C8B3061-9F30-40BB-8391-6E0F66787BA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62902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F666098-BAA5-423D-9C46-D4EB3DA758A6}" type="datetimeFigureOut">
              <a:rPr lang="en-US"/>
              <a:pPr>
                <a:defRPr/>
              </a:pPr>
              <a:t>5/25/2012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4078A96-FF5F-47F3-9D50-F419B79A8BD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B050"/>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0D6982A6-5EC3-4D51-8F09-5EDAD60BAB24}" type="datetimeFigureOut">
              <a:rPr lang="en-US">
                <a:solidFill>
                  <a:prstClr val="white">
                    <a:tint val="75000"/>
                  </a:prstClr>
                </a:solidFill>
                <a:cs typeface="+mn-cs"/>
              </a:rPr>
              <a:pPr>
                <a:defRPr/>
              </a:pPr>
              <a:t>5/25/2012</a:t>
            </a:fld>
            <a:endParaRPr lang="en-US" dirty="0">
              <a:solidFill>
                <a:prstClr val="white">
                  <a:tint val="75000"/>
                </a:prstClr>
              </a:solidFill>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dirty="0">
              <a:solidFill>
                <a:prstClr val="white">
                  <a:tint val="75000"/>
                </a:prstClr>
              </a:solidFill>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7191500B-C1AF-4689-BEAA-19E5A1A927C9}" type="slidenum">
              <a:rPr lang="en-US">
                <a:solidFill>
                  <a:prstClr val="white">
                    <a:tint val="75000"/>
                  </a:prstClr>
                </a:solidFill>
                <a:cs typeface="+mn-cs"/>
              </a:rPr>
              <a:pPr>
                <a:defRPr/>
              </a:pPr>
              <a:t>‹#›</a:t>
            </a:fld>
            <a:endParaRPr lang="en-US" dirty="0">
              <a:solidFill>
                <a:prstClr val="white">
                  <a:tint val="75000"/>
                </a:prstClr>
              </a:solidFill>
              <a:cs typeface="+mn-cs"/>
            </a:endParaRPr>
          </a:p>
        </p:txBody>
      </p:sp>
      <p:sp>
        <p:nvSpPr>
          <p:cNvPr id="7" name="Rectangle 8"/>
          <p:cNvSpPr>
            <a:spLocks noChangeArrowheads="1"/>
          </p:cNvSpPr>
          <p:nvPr/>
        </p:nvSpPr>
        <p:spPr bwMode="auto">
          <a:xfrm>
            <a:off x="0" y="0"/>
            <a:ext cx="9144000" cy="1096963"/>
          </a:xfrm>
          <a:prstGeom prst="rect">
            <a:avLst/>
          </a:prstGeom>
          <a:solidFill>
            <a:srgbClr val="8F5122"/>
          </a:solidFill>
          <a:ln w="9525">
            <a:noFill/>
            <a:miter lim="800000"/>
            <a:headEnd/>
            <a:tailEnd/>
          </a:ln>
          <a:effectLst/>
        </p:spPr>
        <p:txBody>
          <a:bodyPr wrap="none" anchor="ctr"/>
          <a:lstStyle/>
          <a:p>
            <a:pPr>
              <a:defRPr/>
            </a:pPr>
            <a:endParaRPr lang="en-US" dirty="0">
              <a:solidFill>
                <a:prstClr val="white"/>
              </a:solidFill>
              <a:cs typeface="+mn-cs"/>
            </a:endParaRPr>
          </a:p>
        </p:txBody>
      </p:sp>
      <p:sp>
        <p:nvSpPr>
          <p:cNvPr id="8" name="Rectangle 10"/>
          <p:cNvSpPr>
            <a:spLocks noChangeArrowheads="1"/>
          </p:cNvSpPr>
          <p:nvPr/>
        </p:nvSpPr>
        <p:spPr bwMode="auto">
          <a:xfrm>
            <a:off x="0" y="6248400"/>
            <a:ext cx="9144000" cy="609600"/>
          </a:xfrm>
          <a:prstGeom prst="rect">
            <a:avLst/>
          </a:prstGeom>
          <a:solidFill>
            <a:srgbClr val="8F5122"/>
          </a:solidFill>
          <a:ln w="9525">
            <a:noFill/>
            <a:miter lim="800000"/>
            <a:headEnd/>
            <a:tailEnd/>
          </a:ln>
          <a:effectLst/>
        </p:spPr>
        <p:txBody>
          <a:bodyPr wrap="none" anchor="ctr"/>
          <a:lstStyle/>
          <a:p>
            <a:pPr algn="ctr">
              <a:spcBef>
                <a:spcPct val="50000"/>
              </a:spcBef>
              <a:defRPr/>
            </a:pPr>
            <a:r>
              <a:rPr lang="en-US" b="1" dirty="0">
                <a:solidFill>
                  <a:prstClr val="black"/>
                </a:solidFill>
                <a:latin typeface="Trajan Pro" pitchFamily="18" charset="0"/>
                <a:cs typeface="+mn-cs"/>
              </a:rPr>
              <a:t>Department of Natural Resources</a:t>
            </a:r>
            <a:br>
              <a:rPr lang="en-US" b="1" dirty="0">
                <a:solidFill>
                  <a:prstClr val="black"/>
                </a:solidFill>
                <a:latin typeface="Trajan Pro" pitchFamily="18" charset="0"/>
                <a:cs typeface="+mn-cs"/>
              </a:rPr>
            </a:br>
            <a:r>
              <a:rPr lang="en-US" sz="1500" b="1" dirty="0">
                <a:solidFill>
                  <a:prstClr val="black"/>
                </a:solidFill>
                <a:latin typeface="Trajan Pro" pitchFamily="18" charset="0"/>
                <a:cs typeface="+mn-cs"/>
              </a:rPr>
              <a:t>Wildlife Resources Division</a:t>
            </a:r>
          </a:p>
        </p:txBody>
      </p:sp>
      <p:pic>
        <p:nvPicPr>
          <p:cNvPr id="2055" name="Picture 21" descr="P:\Logos\2009 Logos\WRD Logo\GA Wildlife Logo 2color.jpg"/>
          <p:cNvPicPr>
            <a:picLocks noChangeAspect="1" noChangeArrowheads="1"/>
          </p:cNvPicPr>
          <p:nvPr/>
        </p:nvPicPr>
        <p:blipFill>
          <a:blip r:embed="rId13" cstate="print"/>
          <a:srcRect/>
          <a:stretch>
            <a:fillRect/>
          </a:stretch>
        </p:blipFill>
        <p:spPr bwMode="auto">
          <a:xfrm>
            <a:off x="152400" y="101600"/>
            <a:ext cx="2514600" cy="838200"/>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F666098-BAA5-423D-9C46-D4EB3DA758A6}" type="datetimeFigureOut">
              <a:rPr lang="en-US">
                <a:solidFill>
                  <a:prstClr val="black">
                    <a:tint val="75000"/>
                  </a:prstClr>
                </a:solidFill>
              </a:rPr>
              <a:pPr>
                <a:defRPr/>
              </a:pPr>
              <a:t>5/25/2012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4078A96-FF5F-47F3-9D50-F419B79A8BDC}"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smtClean="0">
              <a:solidFill>
                <a:srgbClr val="000000"/>
              </a:solidFill>
            </a:endParaRPr>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smtClean="0">
              <a:solidFill>
                <a:srgbClr val="000000"/>
              </a:solidFill>
            </a:endParaRPr>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A80C62D-1F89-4597-995D-20D8D6298DAA}" type="slidenum">
              <a:rPr lang="en-US" smtClean="0">
                <a:solidFill>
                  <a:srgbClr val="000000"/>
                </a:solidFill>
              </a:rPr>
              <a:pPr/>
              <a:t>‹#›</a:t>
            </a:fld>
            <a:endParaRPr lang="en-US" dirty="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088913D-4CF6-4ED0-828B-D5863360BBF9}" type="datetimeFigureOut">
              <a:rPr lang="en-US" smtClean="0">
                <a:solidFill>
                  <a:prstClr val="black">
                    <a:tint val="75000"/>
                  </a:prstClr>
                </a:solidFill>
                <a:latin typeface="Calibri"/>
              </a:rPr>
              <a:pPr fontAlgn="auto">
                <a:spcBef>
                  <a:spcPts val="0"/>
                </a:spcBef>
                <a:spcAft>
                  <a:spcPts val="0"/>
                </a:spcAft>
              </a:pPr>
              <a:t>5/25/2012</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0AD33A9-ECAE-4533-A77E-75DA858BBC04}"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83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B050"/>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0D6982A6-5EC3-4D51-8F09-5EDAD60BAB24}" type="datetimeFigureOut">
              <a:rPr lang="en-US">
                <a:solidFill>
                  <a:prstClr val="white">
                    <a:tint val="75000"/>
                  </a:prstClr>
                </a:solidFill>
              </a:rPr>
              <a:pPr>
                <a:defRPr/>
              </a:pPr>
              <a:t>5/25/2012</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7191500B-C1AF-4689-BEAA-19E5A1A927C9}" type="slidenum">
              <a:rPr lang="en-US">
                <a:solidFill>
                  <a:prstClr val="white">
                    <a:tint val="75000"/>
                  </a:prstClr>
                </a:solidFill>
              </a:rPr>
              <a:pPr>
                <a:defRPr/>
              </a:pPr>
              <a:t>‹#›</a:t>
            </a:fld>
            <a:endParaRPr lang="en-US" dirty="0">
              <a:solidFill>
                <a:prstClr val="white">
                  <a:tint val="75000"/>
                </a:prstClr>
              </a:solidFill>
            </a:endParaRPr>
          </a:p>
        </p:txBody>
      </p:sp>
      <p:sp>
        <p:nvSpPr>
          <p:cNvPr id="7" name="Rectangle 8"/>
          <p:cNvSpPr>
            <a:spLocks noChangeArrowheads="1"/>
          </p:cNvSpPr>
          <p:nvPr/>
        </p:nvSpPr>
        <p:spPr bwMode="auto">
          <a:xfrm>
            <a:off x="0" y="0"/>
            <a:ext cx="9144000" cy="1096963"/>
          </a:xfrm>
          <a:prstGeom prst="rect">
            <a:avLst/>
          </a:prstGeom>
          <a:solidFill>
            <a:srgbClr val="8F5122"/>
          </a:solidFill>
          <a:ln w="9525">
            <a:noFill/>
            <a:miter lim="800000"/>
            <a:headEnd/>
            <a:tailEnd/>
          </a:ln>
          <a:effectLst/>
        </p:spPr>
        <p:txBody>
          <a:bodyPr wrap="none" anchor="ctr"/>
          <a:lstStyle/>
          <a:p>
            <a:pPr>
              <a:defRPr/>
            </a:pPr>
            <a:endParaRPr lang="en-US" dirty="0">
              <a:solidFill>
                <a:prstClr val="white"/>
              </a:solidFill>
            </a:endParaRPr>
          </a:p>
        </p:txBody>
      </p:sp>
      <p:sp>
        <p:nvSpPr>
          <p:cNvPr id="8" name="Rectangle 10"/>
          <p:cNvSpPr>
            <a:spLocks noChangeArrowheads="1"/>
          </p:cNvSpPr>
          <p:nvPr/>
        </p:nvSpPr>
        <p:spPr bwMode="auto">
          <a:xfrm>
            <a:off x="0" y="6248400"/>
            <a:ext cx="9144000" cy="609600"/>
          </a:xfrm>
          <a:prstGeom prst="rect">
            <a:avLst/>
          </a:prstGeom>
          <a:solidFill>
            <a:srgbClr val="8F5122"/>
          </a:solidFill>
          <a:ln w="9525">
            <a:noFill/>
            <a:miter lim="800000"/>
            <a:headEnd/>
            <a:tailEnd/>
          </a:ln>
          <a:effectLst/>
        </p:spPr>
        <p:txBody>
          <a:bodyPr wrap="none" anchor="ctr"/>
          <a:lstStyle/>
          <a:p>
            <a:pPr algn="ctr">
              <a:spcBef>
                <a:spcPct val="50000"/>
              </a:spcBef>
              <a:defRPr/>
            </a:pPr>
            <a:r>
              <a:rPr lang="en-US" b="1" dirty="0">
                <a:solidFill>
                  <a:prstClr val="black"/>
                </a:solidFill>
                <a:latin typeface="Trajan Pro" pitchFamily="18" charset="0"/>
              </a:rPr>
              <a:t>Department of Natural Resources</a:t>
            </a:r>
            <a:br>
              <a:rPr lang="en-US" b="1" dirty="0">
                <a:solidFill>
                  <a:prstClr val="black"/>
                </a:solidFill>
                <a:latin typeface="Trajan Pro" pitchFamily="18" charset="0"/>
              </a:rPr>
            </a:br>
            <a:r>
              <a:rPr lang="en-US" sz="1500" b="1" dirty="0">
                <a:solidFill>
                  <a:prstClr val="black"/>
                </a:solidFill>
                <a:latin typeface="Trajan Pro" pitchFamily="18" charset="0"/>
              </a:rPr>
              <a:t>Wildlife Resources Division</a:t>
            </a:r>
          </a:p>
        </p:txBody>
      </p:sp>
      <p:pic>
        <p:nvPicPr>
          <p:cNvPr id="2055" name="Picture 21" descr="P:\Logos\2009 Logos\WRD Logo\GA Wildlife Logo 2color.jpg"/>
          <p:cNvPicPr>
            <a:picLocks noChangeAspect="1" noChangeArrowheads="1"/>
          </p:cNvPicPr>
          <p:nvPr/>
        </p:nvPicPr>
        <p:blipFill>
          <a:blip r:embed="rId13" cstate="print"/>
          <a:srcRect/>
          <a:stretch>
            <a:fillRect/>
          </a:stretch>
        </p:blipFill>
        <p:spPr bwMode="auto">
          <a:xfrm>
            <a:off x="152400" y="101600"/>
            <a:ext cx="2514600" cy="838200"/>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smtClean="0">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smtClean="0">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A1D14ED-D3E3-432E-BA19-D713718F3361}" type="slidenum">
              <a:rPr lang="en-US" smtClean="0">
                <a:solidFill>
                  <a:srgbClr val="000000"/>
                </a:solidFill>
                <a:cs typeface="+mn-cs"/>
              </a:rPr>
              <a:pPr/>
              <a:t>‹#›</a:t>
            </a:fld>
            <a:endParaRPr lang="en-US" dirty="0" smtClean="0">
              <a:solidFill>
                <a:srgbClr val="000000"/>
              </a:solidFill>
              <a:cs typeface="+mn-cs"/>
            </a:endParaRPr>
          </a:p>
        </p:txBody>
      </p:sp>
    </p:spTree>
    <p:extLst>
      <p:ext uri="{BB962C8B-B14F-4D97-AF65-F5344CB8AC3E}">
        <p14:creationId xmlns:p14="http://schemas.microsoft.com/office/powerpoint/2010/main" val="339390540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F666098-BAA5-423D-9C46-D4EB3DA758A6}" type="datetimeFigureOut">
              <a:rPr lang="en-US">
                <a:solidFill>
                  <a:prstClr val="black">
                    <a:tint val="75000"/>
                  </a:prstClr>
                </a:solidFill>
              </a:rPr>
              <a:pPr>
                <a:defRPr/>
              </a:pPr>
              <a:t>5/25/2012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4078A96-FF5F-47F3-9D50-F419B79A8BD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7125924"/>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6.jpeg"/><Relationship Id="rId5" Type="http://schemas.openxmlformats.org/officeDocument/2006/relationships/image" Target="../media/image25.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8.jpeg"/><Relationship Id="rId5" Type="http://schemas.openxmlformats.org/officeDocument/2006/relationships/image" Target="../media/image27.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2.xml"/><Relationship Id="rId1" Type="http://schemas.openxmlformats.org/officeDocument/2006/relationships/vmlDrawing" Target="../drawings/vmlDrawing3.vml"/><Relationship Id="rId5" Type="http://schemas.openxmlformats.org/officeDocument/2006/relationships/image" Target="../media/image27.w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chart" Target="../charts/chart1.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9.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54.xml"/><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9.xml"/><Relationship Id="rId1" Type="http://schemas.openxmlformats.org/officeDocument/2006/relationships/vmlDrawing" Target="../drawings/vmlDrawing4.vml"/><Relationship Id="rId5" Type="http://schemas.openxmlformats.org/officeDocument/2006/relationships/image" Target="../media/image41.e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4.xml"/><Relationship Id="rId7" Type="http://schemas.openxmlformats.org/officeDocument/2006/relationships/image" Target="../media/image43.emf"/><Relationship Id="rId2" Type="http://schemas.openxmlformats.org/officeDocument/2006/relationships/slideLayout" Target="../slideLayouts/slideLayout59.xml"/><Relationship Id="rId1" Type="http://schemas.openxmlformats.org/officeDocument/2006/relationships/vmlDrawing" Target="../drawings/vmlDrawing5.vml"/><Relationship Id="rId6" Type="http://schemas.openxmlformats.org/officeDocument/2006/relationships/oleObject" Target="../embeddings/oleObject6.bin"/><Relationship Id="rId11" Type="http://schemas.openxmlformats.org/officeDocument/2006/relationships/image" Target="../media/image45.emf"/><Relationship Id="rId5" Type="http://schemas.openxmlformats.org/officeDocument/2006/relationships/image" Target="../media/image42.e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44.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9.xml"/><Relationship Id="rId1" Type="http://schemas.openxmlformats.org/officeDocument/2006/relationships/vmlDrawing" Target="../drawings/vmlDrawing6.vml"/><Relationship Id="rId5" Type="http://schemas.openxmlformats.org/officeDocument/2006/relationships/image" Target="../media/image25.wmf"/><Relationship Id="rId4"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1.xml"/><Relationship Id="rId1" Type="http://schemas.openxmlformats.org/officeDocument/2006/relationships/vmlDrawing" Target="../drawings/vmlDrawing7.vml"/><Relationship Id="rId5" Type="http://schemas.openxmlformats.org/officeDocument/2006/relationships/image" Target="../media/image46.emf"/><Relationship Id="rId4"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8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8.wmf"/></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8.wmf"/></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24.xml"/><Relationship Id="rId5" Type="http://schemas.openxmlformats.org/officeDocument/2006/relationships/image" Target="../media/image52.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495800"/>
            <a:ext cx="7772400" cy="1470025"/>
          </a:xfrm>
        </p:spPr>
        <p:txBody>
          <a:bodyPr/>
          <a:lstStyle/>
          <a:p>
            <a:r>
              <a:rPr lang="en-US" sz="2800" dirty="0" smtClean="0">
                <a:solidFill>
                  <a:schemeClr val="bg1"/>
                </a:solidFill>
              </a:rPr>
              <a:t>Tom Dailey, Ron Reitz, Heather Scroggins, Tom Treiman </a:t>
            </a:r>
            <a:r>
              <a:rPr lang="en-US" sz="2800" dirty="0">
                <a:solidFill>
                  <a:schemeClr val="bg1"/>
                </a:solidFill>
              </a:rPr>
              <a:t>and Nigel </a:t>
            </a:r>
            <a:r>
              <a:rPr lang="en-US" sz="2800" dirty="0" smtClean="0">
                <a:solidFill>
                  <a:schemeClr val="bg1"/>
                </a:solidFill>
              </a:rPr>
              <a:t>Hoilett</a:t>
            </a:r>
            <a:br>
              <a:rPr lang="en-US" sz="2800" dirty="0" smtClean="0">
                <a:solidFill>
                  <a:schemeClr val="bg1"/>
                </a:solidFill>
              </a:rPr>
            </a:br>
            <a:r>
              <a:rPr lang="en-US" sz="2800" dirty="0">
                <a:solidFill>
                  <a:schemeClr val="bg1"/>
                </a:solidFill>
              </a:rPr>
              <a:t/>
            </a:r>
            <a:br>
              <a:rPr lang="en-US" sz="2800" dirty="0">
                <a:solidFill>
                  <a:schemeClr val="bg1"/>
                </a:solidFill>
              </a:rPr>
            </a:br>
            <a:r>
              <a:rPr lang="en-US" sz="2800" dirty="0" smtClean="0">
                <a:solidFill>
                  <a:schemeClr val="bg1"/>
                </a:solidFill>
              </a:rPr>
              <a:t>Quail VII, January 2012</a:t>
            </a:r>
            <a:endParaRPr lang="en-US" sz="2800" dirty="0">
              <a:solidFill>
                <a:schemeClr val="bg1"/>
              </a:solidFill>
            </a:endParaRPr>
          </a:p>
        </p:txBody>
      </p:sp>
      <p:sp>
        <p:nvSpPr>
          <p:cNvPr id="3" name="Subtitle 2"/>
          <p:cNvSpPr>
            <a:spLocks noGrp="1"/>
          </p:cNvSpPr>
          <p:nvPr>
            <p:ph type="subTitle" idx="1"/>
          </p:nvPr>
        </p:nvSpPr>
        <p:spPr>
          <a:xfrm>
            <a:off x="381000" y="457200"/>
            <a:ext cx="8458200" cy="1752600"/>
          </a:xfrm>
          <a:solidFill>
            <a:srgbClr val="FFC000"/>
          </a:solidFill>
        </p:spPr>
        <p:txBody>
          <a:bodyPr/>
          <a:lstStyle/>
          <a:p>
            <a:r>
              <a:rPr lang="en-US" sz="3600" dirty="0">
                <a:solidFill>
                  <a:srgbClr val="002060"/>
                </a:solidFill>
                <a:effectLst>
                  <a:outerShdw blurRad="38100" dist="38100" dir="2700000" algn="tl">
                    <a:srgbClr val="000000">
                      <a:alpha val="43137"/>
                    </a:srgbClr>
                  </a:outerShdw>
                </a:effectLst>
              </a:rPr>
              <a:t>Rowing Against the Tide:  </a:t>
            </a:r>
            <a:r>
              <a:rPr lang="en-US" sz="3600" dirty="0" smtClean="0">
                <a:solidFill>
                  <a:srgbClr val="002060"/>
                </a:solidFill>
                <a:effectLst>
                  <a:outerShdw blurRad="38100" dist="38100" dir="2700000" algn="tl">
                    <a:srgbClr val="000000">
                      <a:alpha val="43137"/>
                    </a:srgbClr>
                  </a:outerShdw>
                </a:effectLst>
              </a:rPr>
              <a:t>The Challenge of Getting </a:t>
            </a:r>
            <a:r>
              <a:rPr lang="en-US" sz="3600" dirty="0">
                <a:solidFill>
                  <a:srgbClr val="002060"/>
                </a:solidFill>
                <a:effectLst>
                  <a:outerShdw blurRad="38100" dist="38100" dir="2700000" algn="tl">
                    <a:srgbClr val="000000">
                      <a:alpha val="43137"/>
                    </a:srgbClr>
                  </a:outerShdw>
                </a:effectLst>
              </a:rPr>
              <a:t>Landowners to Manage Habitat for Their Favorite Wildlife Species, Bobwhites </a:t>
            </a:r>
            <a:endParaRPr lang="en-US" sz="3600" dirty="0" smtClean="0">
              <a:solidFill>
                <a:srgbClr val="002060"/>
              </a:solidFill>
              <a:effectLst>
                <a:outerShdw blurRad="38100" dist="38100" dir="2700000" algn="tl">
                  <a:srgbClr val="000000">
                    <a:alpha val="43137"/>
                  </a:srgbClr>
                </a:outerShdw>
              </a:effectLst>
            </a:endParaRPr>
          </a:p>
          <a:p>
            <a:endParaRPr lang="en-US" sz="3600" dirty="0" smtClean="0">
              <a:solidFill>
                <a:srgbClr val="002060"/>
              </a:solidFill>
              <a:effectLst>
                <a:outerShdw blurRad="38100" dist="38100" dir="2700000" algn="tl">
                  <a:srgbClr val="000000">
                    <a:alpha val="43137"/>
                  </a:srgbClr>
                </a:outerShdw>
              </a:effectLst>
            </a:endParaRPr>
          </a:p>
          <a:p>
            <a:r>
              <a:rPr lang="en-US" sz="3600" dirty="0" smtClean="0">
                <a:solidFill>
                  <a:srgbClr val="002060"/>
                </a:solidFill>
                <a:effectLst>
                  <a:outerShdw blurRad="38100" dist="38100" dir="2700000" algn="tl">
                    <a:srgbClr val="000000">
                      <a:alpha val="43137"/>
                    </a:srgbClr>
                  </a:outerShdw>
                </a:effectLst>
              </a:rPr>
              <a:t>A Summary of 3 Studies of Missouri Landowner Attitudes</a:t>
            </a:r>
          </a:p>
          <a:p>
            <a:endParaRPr lang="en-US" sz="36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7670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48533" name="Clip" r:id="rId4" imgW="1266840" imgH="1266840" progId="">
                  <p:embed/>
                </p:oleObj>
              </mc:Choice>
              <mc:Fallback>
                <p:oleObj name="Clip" r:id="rId4" imgW="1266840" imgH="126684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7892" name="Picture 4" descr="survey cover"/>
          <p:cNvPicPr>
            <a:picLocks noGrp="1" noChangeAspect="1" noChangeArrowheads="1"/>
          </p:cNvPicPr>
          <p:nvPr>
            <p:ph idx="1"/>
          </p:nvPr>
        </p:nvPicPr>
        <p:blipFill>
          <a:blip r:embed="rId6" cstate="print"/>
          <a:srcRect/>
          <a:stretch>
            <a:fillRect/>
          </a:stretch>
        </p:blipFill>
        <p:spPr>
          <a:xfrm>
            <a:off x="304800" y="228599"/>
            <a:ext cx="2182637" cy="3505201"/>
          </a:xfrm>
          <a:noFill/>
          <a:ln/>
        </p:spPr>
      </p:pic>
      <p:sp>
        <p:nvSpPr>
          <p:cNvPr id="7" name="Text Box 5"/>
          <p:cNvSpPr txBox="1">
            <a:spLocks noChangeArrowheads="1"/>
          </p:cNvSpPr>
          <p:nvPr/>
        </p:nvSpPr>
        <p:spPr bwMode="auto">
          <a:xfrm>
            <a:off x="0" y="5473005"/>
            <a:ext cx="9144000" cy="1384995"/>
          </a:xfrm>
          <a:prstGeom prst="rect">
            <a:avLst/>
          </a:prstGeom>
          <a:solidFill>
            <a:srgbClr val="33CCFF"/>
          </a:solidFill>
          <a:ln w="9525">
            <a:noFill/>
            <a:miter lim="800000"/>
            <a:headEnd/>
            <a:tailEnd/>
          </a:ln>
          <a:effectLst/>
        </p:spPr>
        <p:txBody>
          <a:bodyPr wrap="square">
            <a:spAutoFit/>
          </a:bodyPr>
          <a:lstStyle/>
          <a:p>
            <a:pPr algn="ctr">
              <a:spcBef>
                <a:spcPct val="50000"/>
              </a:spcBef>
            </a:pPr>
            <a:r>
              <a:rPr lang="en-US" sz="2400" b="1" dirty="0" smtClean="0">
                <a:latin typeface="Times New Roman" pitchFamily="18" charset="0"/>
              </a:rPr>
              <a:t>How important or unimportant is it to you to have the following on your land?</a:t>
            </a:r>
          </a:p>
          <a:p>
            <a:pPr algn="ctr">
              <a:spcBef>
                <a:spcPct val="50000"/>
              </a:spcBef>
            </a:pPr>
            <a:r>
              <a:rPr lang="en-US" sz="2400" b="1" dirty="0" smtClean="0">
                <a:latin typeface="Times New Roman" pitchFamily="18" charset="0"/>
              </a:rPr>
              <a:t>% Choosing </a:t>
            </a:r>
            <a:r>
              <a:rPr lang="en-US" sz="2400" b="1" i="1" dirty="0" smtClean="0">
                <a:latin typeface="Times New Roman" pitchFamily="18" charset="0"/>
              </a:rPr>
              <a:t>Somewhat Important </a:t>
            </a:r>
            <a:r>
              <a:rPr lang="en-US" sz="2400" b="1" dirty="0" smtClean="0">
                <a:latin typeface="Times New Roman" pitchFamily="18" charset="0"/>
              </a:rPr>
              <a:t>or </a:t>
            </a:r>
            <a:r>
              <a:rPr lang="en-US" sz="2400" b="1" i="1" dirty="0" smtClean="0">
                <a:latin typeface="Times New Roman" pitchFamily="18" charset="0"/>
              </a:rPr>
              <a:t>Very Important</a:t>
            </a:r>
            <a:endParaRPr lang="en-US" sz="2400" b="1" dirty="0" smtClean="0">
              <a:latin typeface="Times New Roman" pitchFamily="18" charset="0"/>
            </a:endParaRPr>
          </a:p>
        </p:txBody>
      </p:sp>
      <p:sp>
        <p:nvSpPr>
          <p:cNvPr id="8" name="TextBox 7"/>
          <p:cNvSpPr txBox="1"/>
          <p:nvPr/>
        </p:nvSpPr>
        <p:spPr>
          <a:xfrm>
            <a:off x="381000" y="3886200"/>
            <a:ext cx="8763000" cy="1569660"/>
          </a:xfrm>
          <a:prstGeom prst="rect">
            <a:avLst/>
          </a:prstGeom>
          <a:solidFill>
            <a:srgbClr val="FFFF00"/>
          </a:solidFill>
        </p:spPr>
        <p:txBody>
          <a:bodyPr wrap="square" rtlCol="0">
            <a:spAutoFit/>
          </a:bodyPr>
          <a:lstStyle/>
          <a:p>
            <a:pPr>
              <a:buFont typeface="Wingdings" pitchFamily="2" charset="2"/>
              <a:buChar char="§"/>
            </a:pPr>
            <a:r>
              <a:rPr lang="en-US" sz="2400" dirty="0" smtClean="0"/>
              <a:t>1,955 responses in CRP landowner/quail study--North</a:t>
            </a:r>
          </a:p>
          <a:p>
            <a:pPr>
              <a:buFont typeface="Wingdings" pitchFamily="2" charset="2"/>
              <a:buChar char="§"/>
            </a:pPr>
            <a:r>
              <a:rPr lang="en-US" sz="2400" dirty="0" smtClean="0"/>
              <a:t>735 responses in all-landowner/quail study—NE/NW</a:t>
            </a:r>
          </a:p>
          <a:p>
            <a:pPr>
              <a:buFont typeface="Wingdings" pitchFamily="2" charset="2"/>
              <a:buChar char="§"/>
            </a:pPr>
            <a:r>
              <a:rPr lang="en-US" sz="2400" dirty="0" smtClean="0"/>
              <a:t>367 responses in landowner/p chicken study--SW</a:t>
            </a:r>
          </a:p>
          <a:p>
            <a:pPr>
              <a:buFont typeface="Wingdings" pitchFamily="2" charset="2"/>
              <a:buChar char="§"/>
            </a:pPr>
            <a:r>
              <a:rPr lang="en-US" sz="2400" dirty="0" smtClean="0"/>
              <a:t>Response rate &gt;40% in each survey</a:t>
            </a:r>
          </a:p>
        </p:txBody>
      </p:sp>
      <p:sp>
        <p:nvSpPr>
          <p:cNvPr id="9" name="Rectangle 2"/>
          <p:cNvSpPr>
            <a:spLocks noGrp="1" noChangeArrowheads="1"/>
          </p:cNvSpPr>
          <p:nvPr>
            <p:ph type="title"/>
          </p:nvPr>
        </p:nvSpPr>
        <p:spPr/>
        <p:txBody>
          <a:bodyPr/>
          <a:lstStyle/>
          <a:p>
            <a:r>
              <a:rPr lang="en-US" b="1" dirty="0" smtClean="0">
                <a:solidFill>
                  <a:srgbClr val="FF0000"/>
                </a:solidFill>
              </a:rPr>
              <a:t>The Surveys</a:t>
            </a:r>
            <a:endParaRPr lang="en-US" b="1" dirty="0">
              <a:solidFill>
                <a:srgbClr val="FF0000"/>
              </a:solidFill>
            </a:endParaRPr>
          </a:p>
        </p:txBody>
      </p:sp>
      <p:cxnSp>
        <p:nvCxnSpPr>
          <p:cNvPr id="11" name="Straight Connector 10"/>
          <p:cNvCxnSpPr/>
          <p:nvPr/>
        </p:nvCxnSpPr>
        <p:spPr>
          <a:xfrm>
            <a:off x="2667000" y="5715000"/>
            <a:ext cx="16764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500"/>
                                  </p:stCondLst>
                                  <p:childTnLst>
                                    <p:set>
                                      <p:cBhvr>
                                        <p:cTn id="11" dur="1" fill="hold">
                                          <p:stCondLst>
                                            <p:cond delay="0"/>
                                          </p:stCondLst>
                                        </p:cTn>
                                        <p:tgtEl>
                                          <p:spTgt spid="8">
                                            <p:txEl>
                                              <p:pRg st="1" end="1"/>
                                            </p:txEl>
                                          </p:spTgt>
                                        </p:tgtEl>
                                        <p:attrNameLst>
                                          <p:attrName>style.visibility</p:attrName>
                                        </p:attrNameLst>
                                      </p:cBhvr>
                                      <p:to>
                                        <p:strVal val="visible"/>
                                      </p:to>
                                    </p:set>
                                  </p:childTnLst>
                                </p:cTn>
                              </p:par>
                            </p:childTnLst>
                          </p:cTn>
                        </p:par>
                        <p:par>
                          <p:cTn id="12" fill="hold">
                            <p:stCondLst>
                              <p:cond delay="1500"/>
                            </p:stCondLst>
                            <p:childTnLst>
                              <p:par>
                                <p:cTn id="13" presetID="1" presetClass="entr" presetSubtype="0" fill="hold" grpId="0" nodeType="afterEffect">
                                  <p:stCondLst>
                                    <p:cond delay="150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childTnLst>
                                </p:cTn>
                              </p:par>
                            </p:childTnLst>
                          </p:cTn>
                        </p:par>
                        <p:par>
                          <p:cTn id="29" fill="hold">
                            <p:stCondLst>
                              <p:cond delay="0"/>
                            </p:stCondLst>
                            <p:childTnLst>
                              <p:par>
                                <p:cTn id="30" presetID="22" presetClass="entr" presetSubtype="8" fill="hold" nodeType="afterEffect">
                                  <p:stCondLst>
                                    <p:cond delay="150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autoUpdateAnimBg="0"/>
      <p:bldP spid="8"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2"/>
          <p:cNvGraphicFramePr>
            <a:graphicFrameLocks noChangeAspect="1"/>
          </p:cNvGraphicFramePr>
          <p:nvPr>
            <p:extLst>
              <p:ext uri="{D42A27DB-BD31-4B8C-83A1-F6EECF244321}">
                <p14:modId xmlns:p14="http://schemas.microsoft.com/office/powerpoint/2010/main" val="2594933662"/>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73436" name="Clip" r:id="rId4" imgW="1266840" imgH="1266840" progId="MS_ClipArt_Gallery.2">
                  <p:embed/>
                </p:oleObj>
              </mc:Choice>
              <mc:Fallback>
                <p:oleObj name="Clip" r:id="rId4" imgW="1266840" imgH="1266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7892" name="Picture 4" descr="survey cover"/>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a:xfrm>
            <a:off x="304800" y="228600"/>
            <a:ext cx="2419880" cy="3886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6"/>
          <p:cNvSpPr txBox="1">
            <a:spLocks noChangeArrowheads="1"/>
          </p:cNvSpPr>
          <p:nvPr/>
        </p:nvSpPr>
        <p:spPr bwMode="auto">
          <a:xfrm>
            <a:off x="1371600" y="4648200"/>
            <a:ext cx="7097486" cy="1815882"/>
          </a:xfrm>
          <a:prstGeom prst="rect">
            <a:avLst/>
          </a:prstGeom>
          <a:solidFill>
            <a:schemeClr val="accent1"/>
          </a:solidFill>
          <a:ln>
            <a:noFill/>
          </a:ln>
          <a:effectLst/>
          <a:extLst/>
        </p:spPr>
        <p:txBody>
          <a:bodyPr wrap="square">
            <a:spAutoFit/>
          </a:bodyPr>
          <a:lstStyle/>
          <a:p>
            <a:pPr>
              <a:spcBef>
                <a:spcPct val="50000"/>
              </a:spcBef>
            </a:pPr>
            <a:r>
              <a:rPr lang="en-US" sz="2800" i="1" dirty="0" smtClean="0">
                <a:solidFill>
                  <a:schemeClr val="bg1"/>
                </a:solidFill>
              </a:rPr>
              <a:t>Two studies of north MO landowners:</a:t>
            </a:r>
          </a:p>
          <a:p>
            <a:pPr>
              <a:spcBef>
                <a:spcPct val="50000"/>
              </a:spcBef>
              <a:buFontTx/>
              <a:buChar char="•"/>
            </a:pPr>
            <a:r>
              <a:rPr lang="en-US" sz="2800" i="1" dirty="0" smtClean="0">
                <a:solidFill>
                  <a:schemeClr val="bg1"/>
                </a:solidFill>
              </a:rPr>
              <a:t>CRP contract holders</a:t>
            </a:r>
            <a:endParaRPr lang="en-US" sz="2800" dirty="0">
              <a:solidFill>
                <a:schemeClr val="bg1"/>
              </a:solidFill>
            </a:endParaRPr>
          </a:p>
          <a:p>
            <a:pPr>
              <a:spcBef>
                <a:spcPct val="50000"/>
              </a:spcBef>
              <a:buFontTx/>
              <a:buChar char="•"/>
            </a:pPr>
            <a:r>
              <a:rPr lang="en-US" sz="2800" i="1" dirty="0">
                <a:solidFill>
                  <a:schemeClr val="bg1"/>
                </a:solidFill>
              </a:rPr>
              <a:t> </a:t>
            </a:r>
            <a:r>
              <a:rPr lang="en-US" sz="2800" i="1" dirty="0" smtClean="0">
                <a:solidFill>
                  <a:schemeClr val="bg1"/>
                </a:solidFill>
              </a:rPr>
              <a:t>All landowners</a:t>
            </a:r>
            <a:endParaRPr lang="en-US" sz="2800" dirty="0">
              <a:solidFill>
                <a:schemeClr val="bg1"/>
              </a:solidFill>
            </a:endParaRP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953538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9296400" cy="5486400"/>
          </a:xfrm>
        </p:spPr>
        <p:txBody>
          <a:bodyPr/>
          <a:lstStyle/>
          <a:p>
            <a:r>
              <a:rPr lang="en-US" sz="3200" dirty="0" smtClean="0">
                <a:solidFill>
                  <a:srgbClr val="FFFF00"/>
                </a:solidFill>
              </a:rPr>
              <a:t>Use of human dimensions information as a tool for selecting large-scale quail restoration areas in Missouri</a:t>
            </a:r>
            <a:br>
              <a:rPr lang="en-US" sz="3200" dirty="0" smtClean="0">
                <a:solidFill>
                  <a:srgbClr val="FFFF00"/>
                </a:solidFill>
              </a:rPr>
            </a:br>
            <a:r>
              <a:rPr lang="en-US" sz="3200" dirty="0">
                <a:solidFill>
                  <a:srgbClr val="FFFF00"/>
                </a:solidFill>
              </a:rPr>
              <a:t/>
            </a:r>
            <a:br>
              <a:rPr lang="en-US" sz="3200" dirty="0">
                <a:solidFill>
                  <a:srgbClr val="FFFF00"/>
                </a:solidFill>
              </a:rPr>
            </a:br>
            <a:r>
              <a:rPr lang="en-US" sz="3200" dirty="0" smtClean="0">
                <a:solidFill>
                  <a:srgbClr val="FFFF00"/>
                </a:solidFill>
              </a:rPr>
              <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r>
              <a:rPr lang="en-US" sz="3200" dirty="0">
                <a:solidFill>
                  <a:srgbClr val="FFFF00"/>
                </a:solidFill>
              </a:rPr>
              <a:t/>
            </a:r>
            <a:br>
              <a:rPr lang="en-US" sz="3200" dirty="0">
                <a:solidFill>
                  <a:srgbClr val="FFFF00"/>
                </a:solidFill>
              </a:rPr>
            </a:br>
            <a:r>
              <a:rPr lang="en-US" sz="3200" dirty="0" smtClean="0">
                <a:solidFill>
                  <a:srgbClr val="FFFF00"/>
                </a:solidFill>
              </a:rPr>
              <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r>
              <a:rPr lang="en-US" sz="3200" dirty="0" smtClean="0">
                <a:solidFill>
                  <a:srgbClr val="FFFF00"/>
                </a:solidFill>
              </a:rPr>
              <a:t>http</a:t>
            </a:r>
            <a:r>
              <a:rPr lang="en-US" sz="3200" dirty="0">
                <a:solidFill>
                  <a:srgbClr val="FFFF00"/>
                </a:solidFill>
              </a:rPr>
              <a:t>://www.cfr.msstate.edu/nbci/index.asp</a:t>
            </a:r>
          </a:p>
        </p:txBody>
      </p:sp>
      <p:pic>
        <p:nvPicPr>
          <p:cNvPr id="277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471" y="3733800"/>
            <a:ext cx="747712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934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3" cstate="print"/>
          <a:srcRect l="35139" t="17500" r="33031" b="7500"/>
          <a:stretch>
            <a:fillRect/>
          </a:stretch>
        </p:blipFill>
        <p:spPr bwMode="auto">
          <a:xfrm>
            <a:off x="609600" y="14416"/>
            <a:ext cx="5176519" cy="6858000"/>
          </a:xfrm>
          <a:prstGeom prst="rect">
            <a:avLst/>
          </a:prstGeom>
          <a:noFill/>
          <a:ln w="9525">
            <a:noFill/>
            <a:miter lim="800000"/>
            <a:headEnd/>
            <a:tailEnd/>
          </a:ln>
        </p:spPr>
      </p:pic>
      <p:pic>
        <p:nvPicPr>
          <p:cNvPr id="276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489840"/>
            <a:ext cx="791210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48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4811284"/>
            <a:ext cx="4238625"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210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276482"/>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1000"/>
                                  </p:stCondLst>
                                  <p:childTnLst>
                                    <p:set>
                                      <p:cBhvr>
                                        <p:cTn id="9" dur="1" fill="hold">
                                          <p:stCondLst>
                                            <p:cond delay="0"/>
                                          </p:stCondLst>
                                        </p:cTn>
                                        <p:tgtEl>
                                          <p:spTgt spid="276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71389" name="Clip" r:id="rId4" imgW="1266840" imgH="1266840" progId="MS_ClipArt_Gallery.2">
                  <p:embed/>
                </p:oleObj>
              </mc:Choice>
              <mc:Fallback>
                <p:oleObj name="Clip" r:id="rId4" imgW="1266840" imgH="1266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39" name="Rectangle 3"/>
          <p:cNvSpPr>
            <a:spLocks noGrp="1" noChangeArrowheads="1"/>
          </p:cNvSpPr>
          <p:nvPr>
            <p:ph type="title"/>
          </p:nvPr>
        </p:nvSpPr>
        <p:spPr>
          <a:xfrm>
            <a:off x="533400" y="914400"/>
            <a:ext cx="8077200" cy="5638800"/>
          </a:xfrm>
          <a:solidFill>
            <a:srgbClr val="3366FF">
              <a:alpha val="75000"/>
            </a:srgbClr>
          </a:solidFill>
          <a:ln w="76200">
            <a:solidFill>
              <a:srgbClr val="FF0000"/>
            </a:solidFill>
            <a:miter lim="800000"/>
            <a:headEnd/>
            <a:tailEnd/>
          </a:ln>
        </p:spPr>
        <p:txBody>
          <a:bodyPr/>
          <a:lstStyle/>
          <a:p>
            <a:pPr algn="l"/>
            <a:endParaRPr lang="en-US" sz="100" b="1" dirty="0">
              <a:solidFill>
                <a:srgbClr val="0066FF"/>
              </a:solidFill>
            </a:endParaRPr>
          </a:p>
        </p:txBody>
      </p:sp>
      <p:sp>
        <p:nvSpPr>
          <p:cNvPr id="39941" name="Text Box 5"/>
          <p:cNvSpPr txBox="1">
            <a:spLocks noChangeArrowheads="1"/>
          </p:cNvSpPr>
          <p:nvPr/>
        </p:nvSpPr>
        <p:spPr bwMode="auto">
          <a:xfrm>
            <a:off x="762000" y="1447800"/>
            <a:ext cx="8001000"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i="1" dirty="0" smtClean="0">
                <a:solidFill>
                  <a:srgbClr val="FFFFFF"/>
                </a:solidFill>
                <a:cs typeface="+mn-cs"/>
              </a:rPr>
              <a:t>What do landowners think about restoring habitat to benefit wildlife?</a:t>
            </a:r>
          </a:p>
          <a:p>
            <a:pPr>
              <a:spcBef>
                <a:spcPct val="50000"/>
              </a:spcBef>
              <a:buFontTx/>
              <a:buChar char="•"/>
            </a:pPr>
            <a:r>
              <a:rPr lang="en-US" sz="2400" dirty="0" smtClean="0">
                <a:solidFill>
                  <a:srgbClr val="FFFF00"/>
                </a:solidFill>
                <a:cs typeface="+mn-cs"/>
              </a:rPr>
              <a:t>How important is it to have quail &amp; other species on their land?</a:t>
            </a:r>
          </a:p>
          <a:p>
            <a:pPr>
              <a:spcBef>
                <a:spcPct val="50000"/>
              </a:spcBef>
              <a:buFontTx/>
              <a:buChar char="•"/>
            </a:pPr>
            <a:r>
              <a:rPr lang="en-US" sz="2400" dirty="0" smtClean="0">
                <a:solidFill>
                  <a:srgbClr val="FFFF00"/>
                </a:solidFill>
                <a:cs typeface="+mn-cs"/>
              </a:rPr>
              <a:t>Are landowners willing to use wildlife-friendly practices?</a:t>
            </a:r>
          </a:p>
          <a:p>
            <a:pPr>
              <a:spcBef>
                <a:spcPct val="50000"/>
              </a:spcBef>
              <a:buFontTx/>
              <a:buChar char="•"/>
            </a:pPr>
            <a:r>
              <a:rPr lang="en-US" sz="2400" dirty="0" smtClean="0">
                <a:solidFill>
                  <a:srgbClr val="FFFF00"/>
                </a:solidFill>
                <a:cs typeface="+mn-cs"/>
              </a:rPr>
              <a:t>What affects their willingness to use wildlife-friendly practices?</a:t>
            </a:r>
          </a:p>
          <a:p>
            <a:pPr>
              <a:spcBef>
                <a:spcPct val="50000"/>
              </a:spcBef>
              <a:buFontTx/>
              <a:buChar char="•"/>
            </a:pPr>
            <a:r>
              <a:rPr lang="en-US" sz="2400" dirty="0" smtClean="0">
                <a:solidFill>
                  <a:srgbClr val="FFFF00"/>
                </a:solidFill>
                <a:cs typeface="+mn-cs"/>
              </a:rPr>
              <a:t>Are they willing to be part of a co-op?</a:t>
            </a:r>
          </a:p>
          <a:p>
            <a:pPr>
              <a:spcBef>
                <a:spcPct val="50000"/>
              </a:spcBef>
              <a:buFontTx/>
              <a:buChar char="•"/>
            </a:pPr>
            <a:r>
              <a:rPr lang="en-US" sz="2400" dirty="0" smtClean="0">
                <a:solidFill>
                  <a:srgbClr val="FFFF00"/>
                </a:solidFill>
                <a:cs typeface="+mn-cs"/>
              </a:rPr>
              <a:t>What do they want in a co-op?</a:t>
            </a:r>
          </a:p>
          <a:p>
            <a:pPr>
              <a:spcBef>
                <a:spcPct val="50000"/>
              </a:spcBef>
              <a:buFontTx/>
              <a:buChar char="•"/>
            </a:pPr>
            <a:r>
              <a:rPr lang="en-US" sz="2400" dirty="0" smtClean="0">
                <a:solidFill>
                  <a:srgbClr val="FFFF00"/>
                </a:solidFill>
                <a:cs typeface="+mn-cs"/>
              </a:rPr>
              <a:t>What are the reasons for not being in a co-op?</a:t>
            </a:r>
          </a:p>
        </p:txBody>
      </p:sp>
    </p:spTree>
    <p:extLst>
      <p:ext uri="{BB962C8B-B14F-4D97-AF65-F5344CB8AC3E}">
        <p14:creationId xmlns:p14="http://schemas.microsoft.com/office/powerpoint/2010/main" val="2236051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Grp="1" noChangeAspect="1"/>
          </p:cNvGraphicFramePr>
          <p:nvPr>
            <p:ph type="chart" idx="1"/>
          </p:nvPr>
        </p:nvGraphicFramePr>
        <p:xfrm>
          <a:off x="50800" y="914400"/>
          <a:ext cx="94996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20483" name="Text Box 3"/>
          <p:cNvSpPr txBox="1">
            <a:spLocks noChangeArrowheads="1"/>
          </p:cNvSpPr>
          <p:nvPr/>
        </p:nvSpPr>
        <p:spPr bwMode="auto">
          <a:xfrm>
            <a:off x="1050925" y="646113"/>
            <a:ext cx="2682875" cy="366712"/>
          </a:xfrm>
          <a:prstGeom prst="rect">
            <a:avLst/>
          </a:prstGeom>
          <a:noFill/>
          <a:ln w="9525">
            <a:noFill/>
            <a:miter lim="800000"/>
            <a:headEnd/>
            <a:tailEnd/>
          </a:ln>
          <a:effectLst/>
        </p:spPr>
        <p:txBody>
          <a:bodyPr>
            <a:spAutoFit/>
          </a:bodyPr>
          <a:lstStyle/>
          <a:p>
            <a:endParaRPr lang="en-US" dirty="0" smtClean="0">
              <a:solidFill>
                <a:srgbClr val="000000"/>
              </a:solidFill>
            </a:endParaRPr>
          </a:p>
        </p:txBody>
      </p:sp>
      <p:sp>
        <p:nvSpPr>
          <p:cNvPr id="20484" name="Text Box 4"/>
          <p:cNvSpPr txBox="1">
            <a:spLocks noChangeArrowheads="1"/>
          </p:cNvSpPr>
          <p:nvPr/>
        </p:nvSpPr>
        <p:spPr bwMode="auto">
          <a:xfrm>
            <a:off x="3810000" y="6334780"/>
            <a:ext cx="35052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smtClean="0">
                <a:solidFill>
                  <a:srgbClr val="FFFFFF"/>
                </a:solidFill>
                <a:latin typeface="Arial"/>
              </a:rPr>
              <a:t>% IMPORTANCE</a:t>
            </a:r>
          </a:p>
        </p:txBody>
      </p:sp>
      <p:sp>
        <p:nvSpPr>
          <p:cNvPr id="20486" name="Text Box 6"/>
          <p:cNvSpPr txBox="1">
            <a:spLocks noChangeArrowheads="1"/>
          </p:cNvSpPr>
          <p:nvPr/>
        </p:nvSpPr>
        <p:spPr bwMode="auto">
          <a:xfrm>
            <a:off x="914400" y="228600"/>
            <a:ext cx="7423852" cy="584775"/>
          </a:xfrm>
          <a:prstGeom prst="rect">
            <a:avLst/>
          </a:prstGeom>
          <a:noFill/>
          <a:ln w="9525">
            <a:noFill/>
            <a:miter lim="800000"/>
            <a:headEnd/>
            <a:tailEnd/>
          </a:ln>
          <a:effectLst/>
        </p:spPr>
        <p:txBody>
          <a:bodyPr wrap="square">
            <a:spAutoFit/>
          </a:bodyPr>
          <a:lstStyle/>
          <a:p>
            <a:pPr algn="ctr"/>
            <a:r>
              <a:rPr lang="en-US" sz="3200" dirty="0" smtClean="0">
                <a:solidFill>
                  <a:srgbClr val="FFFF66"/>
                </a:solidFill>
                <a:latin typeface="Arial"/>
              </a:rPr>
              <a:t>Northern Missouri All-Landowners</a:t>
            </a:r>
          </a:p>
        </p:txBody>
      </p:sp>
      <p:pic>
        <p:nvPicPr>
          <p:cNvPr id="6" name="Picture 8" descr="Bobwhite Project logo"/>
          <p:cNvPicPr>
            <a:picLocks noChangeAspect="1" noChangeArrowheads="1"/>
          </p:cNvPicPr>
          <p:nvPr/>
        </p:nvPicPr>
        <p:blipFill>
          <a:blip r:embed="rId3" cstate="print"/>
          <a:srcRect/>
          <a:stretch>
            <a:fillRect/>
          </a:stretch>
        </p:blipFill>
        <p:spPr bwMode="auto">
          <a:xfrm>
            <a:off x="0" y="6400800"/>
            <a:ext cx="3429000" cy="457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048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Grp="1" noChangeAspect="1"/>
          </p:cNvGraphicFramePr>
          <p:nvPr>
            <p:ph type="chart" idx="1"/>
          </p:nvPr>
        </p:nvGraphicFramePr>
        <p:xfrm>
          <a:off x="203200" y="1143000"/>
          <a:ext cx="86614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7171" name="Text Box 3"/>
          <p:cNvSpPr txBox="1">
            <a:spLocks noChangeArrowheads="1"/>
          </p:cNvSpPr>
          <p:nvPr/>
        </p:nvSpPr>
        <p:spPr bwMode="auto">
          <a:xfrm>
            <a:off x="1050925" y="646113"/>
            <a:ext cx="2682875" cy="366712"/>
          </a:xfrm>
          <a:prstGeom prst="rect">
            <a:avLst/>
          </a:prstGeom>
          <a:noFill/>
          <a:ln w="9525">
            <a:noFill/>
            <a:miter lim="800000"/>
            <a:headEnd/>
            <a:tailEnd/>
          </a:ln>
          <a:effectLst/>
        </p:spPr>
        <p:txBody>
          <a:bodyPr>
            <a:spAutoFit/>
          </a:bodyPr>
          <a:lstStyle/>
          <a:p>
            <a:endParaRPr lang="en-US" dirty="0" smtClean="0">
              <a:solidFill>
                <a:srgbClr val="000000"/>
              </a:solidFill>
            </a:endParaRPr>
          </a:p>
        </p:txBody>
      </p:sp>
      <p:sp>
        <p:nvSpPr>
          <p:cNvPr id="7174" name="Rectangle 6"/>
          <p:cNvSpPr>
            <a:spLocks noGrp="1" noChangeArrowheads="1"/>
          </p:cNvSpPr>
          <p:nvPr>
            <p:ph type="title"/>
          </p:nvPr>
        </p:nvSpPr>
        <p:spPr>
          <a:xfrm>
            <a:off x="228600" y="152400"/>
            <a:ext cx="8610600" cy="685800"/>
          </a:xfrm>
          <a:noFill/>
          <a:ln/>
        </p:spPr>
        <p:txBody>
          <a:bodyPr/>
          <a:lstStyle/>
          <a:p>
            <a:r>
              <a:rPr lang="en-US" sz="3200" b="1" dirty="0">
                <a:solidFill>
                  <a:srgbClr val="FFFF00"/>
                </a:solidFill>
              </a:rPr>
              <a:t>Northeast Missouri </a:t>
            </a:r>
            <a:r>
              <a:rPr lang="en-US" sz="3200" b="1" dirty="0" smtClean="0">
                <a:solidFill>
                  <a:srgbClr val="FFFF00"/>
                </a:solidFill>
              </a:rPr>
              <a:t>CRP Landowners</a:t>
            </a:r>
            <a:endParaRPr lang="en-US" sz="3200" b="1" dirty="0">
              <a:solidFill>
                <a:srgbClr val="FFFF00"/>
              </a:solidFill>
            </a:endParaRPr>
          </a:p>
        </p:txBody>
      </p:sp>
      <p:sp>
        <p:nvSpPr>
          <p:cNvPr id="8" name="Text Box 4"/>
          <p:cNvSpPr txBox="1">
            <a:spLocks noChangeArrowheads="1"/>
          </p:cNvSpPr>
          <p:nvPr/>
        </p:nvSpPr>
        <p:spPr bwMode="auto">
          <a:xfrm>
            <a:off x="2971800" y="6096000"/>
            <a:ext cx="35052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smtClean="0">
                <a:solidFill>
                  <a:srgbClr val="FFFFFF"/>
                </a:solidFill>
                <a:latin typeface="Arial"/>
              </a:rPr>
              <a:t>% IMPORTANCE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graphicFrame>
        <p:nvGraphicFramePr>
          <p:cNvPr id="5" name="Object 2"/>
          <p:cNvGraphicFramePr>
            <a:graphicFrameLocks noChangeAspect="1"/>
          </p:cNvGraphicFramePr>
          <p:nvPr/>
        </p:nvGraphicFramePr>
        <p:xfrm>
          <a:off x="50800" y="914400"/>
          <a:ext cx="94996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4"/>
          <p:cNvSpPr txBox="1">
            <a:spLocks noChangeArrowheads="1"/>
          </p:cNvSpPr>
          <p:nvPr/>
        </p:nvSpPr>
        <p:spPr bwMode="auto">
          <a:xfrm>
            <a:off x="2895600" y="6334780"/>
            <a:ext cx="35052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smtClean="0">
                <a:solidFill>
                  <a:srgbClr val="FFFFFF"/>
                </a:solidFill>
                <a:latin typeface="Arial"/>
              </a:rPr>
              <a:t>% IMPORTANCE</a:t>
            </a:r>
          </a:p>
        </p:txBody>
      </p:sp>
      <p:sp>
        <p:nvSpPr>
          <p:cNvPr id="7" name="Title 6"/>
          <p:cNvSpPr>
            <a:spLocks noGrp="1"/>
          </p:cNvSpPr>
          <p:nvPr>
            <p:ph type="ctrTitle"/>
          </p:nvPr>
        </p:nvSpPr>
        <p:spPr>
          <a:xfrm>
            <a:off x="304800" y="1"/>
            <a:ext cx="8153400" cy="990600"/>
          </a:xfrm>
        </p:spPr>
        <p:txBody>
          <a:bodyPr>
            <a:normAutofit fontScale="90000"/>
          </a:bodyPr>
          <a:lstStyle/>
          <a:p>
            <a:r>
              <a:rPr lang="en-US" sz="3600" b="1" dirty="0" smtClean="0">
                <a:solidFill>
                  <a:schemeClr val="bg1"/>
                </a:solidFill>
              </a:rPr>
              <a:t>West-Central Missouri P Chicken Landowners</a:t>
            </a:r>
            <a:endParaRPr lang="en-US" sz="3600" b="1" dirty="0">
              <a:solidFill>
                <a:schemeClr val="bg1"/>
              </a:solidFill>
            </a:endParaRPr>
          </a:p>
        </p:txBody>
      </p:sp>
      <p:sp>
        <p:nvSpPr>
          <p:cNvPr id="8" name="TextBox 7"/>
          <p:cNvSpPr txBox="1"/>
          <p:nvPr/>
        </p:nvSpPr>
        <p:spPr>
          <a:xfrm>
            <a:off x="4419600" y="1752600"/>
            <a:ext cx="2561920" cy="461665"/>
          </a:xfrm>
          <a:prstGeom prst="rect">
            <a:avLst/>
          </a:prstGeom>
          <a:noFill/>
        </p:spPr>
        <p:txBody>
          <a:bodyPr wrap="square" rtlCol="0">
            <a:spAutoFit/>
          </a:bodyPr>
          <a:lstStyle/>
          <a:p>
            <a:r>
              <a:rPr lang="en-US" sz="2400" b="1" dirty="0" smtClean="0">
                <a:solidFill>
                  <a:schemeClr val="bg1"/>
                </a:solidFill>
              </a:rPr>
              <a:t>Grassland Birds</a:t>
            </a:r>
            <a:endParaRPr 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82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7600" y="609600"/>
            <a:ext cx="4987588" cy="434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2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99" y="609600"/>
            <a:ext cx="17557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2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43" y="4572000"/>
            <a:ext cx="10795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26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5505" y="4842668"/>
            <a:ext cx="1049337"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4455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Trees-plan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9747" name="Picture 3" descr="Grass-bur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429000" cy="2462213"/>
          </a:xfrm>
          <a:prstGeom prst="rect">
            <a:avLst/>
          </a:prstGeom>
          <a:noFill/>
          <a:extLst>
            <a:ext uri="{909E8E84-426E-40DD-AFC4-6F175D3DCCD1}">
              <a14:hiddenFill xmlns:a14="http://schemas.microsoft.com/office/drawing/2010/main">
                <a:solidFill>
                  <a:srgbClr val="FFFFFF"/>
                </a:solidFill>
              </a14:hiddenFill>
            </a:ext>
          </a:extLst>
        </p:spPr>
      </p:pic>
      <p:sp>
        <p:nvSpPr>
          <p:cNvPr id="159748" name="Text Box 4"/>
          <p:cNvSpPr txBox="1">
            <a:spLocks noChangeArrowheads="1"/>
          </p:cNvSpPr>
          <p:nvPr/>
        </p:nvSpPr>
        <p:spPr bwMode="auto">
          <a:xfrm>
            <a:off x="381000" y="3276600"/>
            <a:ext cx="8458200" cy="5191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t>Are you willing to use quail-friendly practices?</a:t>
            </a:r>
          </a:p>
        </p:txBody>
      </p:sp>
      <p:pic>
        <p:nvPicPr>
          <p:cNvPr id="1597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4343400"/>
            <a:ext cx="33528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455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411162"/>
          </a:xfrm>
        </p:spPr>
        <p:txBody>
          <a:bodyPr/>
          <a:lstStyle/>
          <a:p>
            <a:r>
              <a:rPr lang="en-US" sz="2400" b="1" dirty="0" smtClean="0">
                <a:solidFill>
                  <a:srgbClr val="FFFF00"/>
                </a:solidFill>
              </a:rPr>
              <a:t>Acknowledgements</a:t>
            </a:r>
            <a:endParaRPr lang="en-US" sz="2400" b="1" dirty="0">
              <a:solidFill>
                <a:srgbClr val="FFFF00"/>
              </a:solidFill>
            </a:endParaRPr>
          </a:p>
        </p:txBody>
      </p:sp>
      <p:sp>
        <p:nvSpPr>
          <p:cNvPr id="9219" name="Rectangle 3"/>
          <p:cNvSpPr>
            <a:spLocks noGrp="1" noChangeArrowheads="1"/>
          </p:cNvSpPr>
          <p:nvPr>
            <p:ph type="body" idx="1"/>
          </p:nvPr>
        </p:nvSpPr>
        <p:spPr>
          <a:xfrm>
            <a:off x="0" y="914400"/>
            <a:ext cx="9144000" cy="4343400"/>
          </a:xfrm>
        </p:spPr>
        <p:txBody>
          <a:bodyPr/>
          <a:lstStyle/>
          <a:p>
            <a:pPr>
              <a:lnSpc>
                <a:spcPct val="90000"/>
              </a:lnSpc>
            </a:pPr>
            <a:r>
              <a:rPr lang="en-US" sz="2000" b="1" dirty="0">
                <a:solidFill>
                  <a:schemeClr val="bg1"/>
                </a:solidFill>
              </a:rPr>
              <a:t>USDA NRCS/MSU Bobwhite Restoration Project</a:t>
            </a:r>
          </a:p>
          <a:p>
            <a:pPr>
              <a:lnSpc>
                <a:spcPct val="90000"/>
              </a:lnSpc>
            </a:pPr>
            <a:r>
              <a:rPr lang="en-US" sz="2000" b="1" dirty="0" smtClean="0">
                <a:solidFill>
                  <a:schemeClr val="bg1"/>
                </a:solidFill>
              </a:rPr>
              <a:t>Missouri </a:t>
            </a:r>
            <a:r>
              <a:rPr lang="en-US" sz="2000" b="1" dirty="0">
                <a:solidFill>
                  <a:schemeClr val="bg1"/>
                </a:solidFill>
              </a:rPr>
              <a:t>State Council - Quail Unlimited</a:t>
            </a:r>
          </a:p>
          <a:p>
            <a:pPr>
              <a:lnSpc>
                <a:spcPct val="90000"/>
              </a:lnSpc>
            </a:pPr>
            <a:r>
              <a:rPr lang="en-US" sz="2000" b="1" dirty="0">
                <a:solidFill>
                  <a:schemeClr val="bg1"/>
                </a:solidFill>
              </a:rPr>
              <a:t>USDA Missouri FSA and NRCS </a:t>
            </a:r>
          </a:p>
          <a:p>
            <a:pPr>
              <a:lnSpc>
                <a:spcPct val="90000"/>
              </a:lnSpc>
            </a:pPr>
            <a:r>
              <a:rPr lang="en-US" sz="2000" b="1" dirty="0">
                <a:solidFill>
                  <a:schemeClr val="bg1"/>
                </a:solidFill>
              </a:rPr>
              <a:t>NE Missouri RC&amp;D</a:t>
            </a:r>
          </a:p>
          <a:p>
            <a:pPr>
              <a:lnSpc>
                <a:spcPct val="90000"/>
              </a:lnSpc>
            </a:pPr>
            <a:r>
              <a:rPr lang="en-US" sz="2000" b="1" dirty="0">
                <a:solidFill>
                  <a:schemeClr val="bg1"/>
                </a:solidFill>
              </a:rPr>
              <a:t>University of Missouri:  College of Agriculture Food and Natural Resources, Forage Research and Extension Center, Adair and Gentry County Extension Centers and Greenley Research Center</a:t>
            </a:r>
          </a:p>
          <a:p>
            <a:pPr>
              <a:lnSpc>
                <a:spcPct val="90000"/>
              </a:lnSpc>
            </a:pPr>
            <a:r>
              <a:rPr lang="en-US" sz="2000" b="1" dirty="0">
                <a:solidFill>
                  <a:schemeClr val="bg1"/>
                </a:solidFill>
              </a:rPr>
              <a:t>Missouri Department of Conservation</a:t>
            </a:r>
          </a:p>
        </p:txBody>
      </p:sp>
      <p:pic>
        <p:nvPicPr>
          <p:cNvPr id="9220" name="Picture 4" descr="Bobwhite Projec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58" y="5977356"/>
            <a:ext cx="4724400" cy="746125"/>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048000"/>
            <a:ext cx="19812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NewPage2_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070" y="4856309"/>
            <a:ext cx="2125088" cy="901700"/>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2412" y="4742382"/>
            <a:ext cx="2081825" cy="857789"/>
          </a:xfrm>
          <a:prstGeom prst="rect">
            <a:avLst/>
          </a:prstGeom>
          <a:noFill/>
          <a:extLst>
            <a:ext uri="{909E8E84-426E-40DD-AFC4-6F175D3DCCD1}">
              <a14:hiddenFill xmlns:a14="http://schemas.microsoft.com/office/drawing/2010/main">
                <a:solidFill>
                  <a:srgbClr val="FFFFFF"/>
                </a:solidFill>
              </a14:hiddenFill>
            </a:ext>
          </a:extLst>
        </p:spPr>
      </p:pic>
      <p:pic>
        <p:nvPicPr>
          <p:cNvPr id="27545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8657" y="3774995"/>
            <a:ext cx="2139950" cy="71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545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9800" y="5949017"/>
            <a:ext cx="2484437" cy="774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5460"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33800" y="4748359"/>
            <a:ext cx="57912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2411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1794" name="Object 2"/>
          <p:cNvGraphicFramePr>
            <a:graphicFrameLocks noGrp="1" noChangeAspect="1"/>
          </p:cNvGraphicFramePr>
          <p:nvPr>
            <p:ph/>
          </p:nvPr>
        </p:nvGraphicFramePr>
        <p:xfrm>
          <a:off x="7938" y="1371600"/>
          <a:ext cx="9126537" cy="4849813"/>
        </p:xfrm>
        <a:graphic>
          <a:graphicData uri="http://schemas.openxmlformats.org/presentationml/2006/ole">
            <mc:AlternateContent xmlns:mc="http://schemas.openxmlformats.org/markup-compatibility/2006">
              <mc:Choice xmlns:v="urn:schemas-microsoft-com:vml" Requires="v">
                <p:oleObj spid="_x0000_s276502" name="Chart" r:id="rId4" imgW="10039350" imgH="4886325" progId="MSGraph.Chart.8">
                  <p:embed/>
                </p:oleObj>
              </mc:Choice>
              <mc:Fallback>
                <p:oleObj name="Chart" r:id="rId4" imgW="10039350" imgH="4886325" progId="MSGraph.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 y="1371600"/>
                        <a:ext cx="9126537" cy="4849813"/>
                      </a:xfrm>
                      <a:prstGeom prst="rect">
                        <a:avLst/>
                      </a:prstGeom>
                      <a:noFill/>
                      <a:ln>
                        <a:noFill/>
                      </a:ln>
                      <a:effectLst/>
                      <a:extLst>
                        <a:ext uri="{909E8E84-426E-40DD-AFC4-6F175D3DCCD1}">
                          <a14:hiddenFill xmlns:a14="http://schemas.microsoft.com/office/drawing/2010/main">
                            <a:solidFill>
                              <a:srgbClr val="FFD8B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1795" name="Text Box 3"/>
          <p:cNvSpPr txBox="1">
            <a:spLocks noChangeArrowheads="1"/>
          </p:cNvSpPr>
          <p:nvPr/>
        </p:nvSpPr>
        <p:spPr bwMode="auto">
          <a:xfrm>
            <a:off x="304800" y="0"/>
            <a:ext cx="8534400" cy="144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100" b="1" dirty="0">
                <a:solidFill>
                  <a:srgbClr val="CCFFFF"/>
                </a:solidFill>
                <a:latin typeface="Times New Roman" pitchFamily="18" charset="0"/>
              </a:rPr>
              <a:t>  The practices listed below are known to benefit quail. How likely or unlikely is it that you would use each of these practices on you land to benefit quail? </a:t>
            </a:r>
          </a:p>
          <a:p>
            <a:pPr algn="ctr">
              <a:spcBef>
                <a:spcPct val="50000"/>
              </a:spcBef>
            </a:pPr>
            <a:r>
              <a:rPr lang="en-US" sz="1700" b="1" dirty="0">
                <a:solidFill>
                  <a:srgbClr val="CCFFFF"/>
                </a:solidFill>
                <a:latin typeface="Times New Roman" pitchFamily="18" charset="0"/>
              </a:rPr>
              <a:t>Percent “Somewhat Likely” or  “Very Likely” to Implement Practice</a:t>
            </a:r>
          </a:p>
        </p:txBody>
      </p:sp>
      <p:sp>
        <p:nvSpPr>
          <p:cNvPr id="161796" name="Text Box 4"/>
          <p:cNvSpPr txBox="1">
            <a:spLocks noChangeArrowheads="1"/>
          </p:cNvSpPr>
          <p:nvPr/>
        </p:nvSpPr>
        <p:spPr bwMode="auto">
          <a:xfrm>
            <a:off x="5715000" y="6324600"/>
            <a:ext cx="1430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dirty="0">
                <a:solidFill>
                  <a:srgbClr val="CCFFFF"/>
                </a:solidFill>
              </a:rPr>
              <a:t>Percent</a:t>
            </a:r>
          </a:p>
        </p:txBody>
      </p:sp>
    </p:spTree>
    <p:extLst>
      <p:ext uri="{BB962C8B-B14F-4D97-AF65-F5344CB8AC3E}">
        <p14:creationId xmlns:p14="http://schemas.microsoft.com/office/powerpoint/2010/main" val="1063603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79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1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61794" grpId="0"/>
      <p:bldP spid="16179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457200" y="2286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spcBef>
                <a:spcPct val="50000"/>
              </a:spcBef>
              <a:buFontTx/>
              <a:buAutoNum type="arabicPeriod" startAt="12"/>
            </a:pPr>
            <a:r>
              <a:rPr lang="en-US" sz="2400" b="1" dirty="0">
                <a:solidFill>
                  <a:srgbClr val="CCFFFF"/>
                </a:solidFill>
                <a:latin typeface="Times New Roman" pitchFamily="18" charset="0"/>
              </a:rPr>
              <a:t>Would you be interested in joining a quail co-op?</a:t>
            </a:r>
          </a:p>
        </p:txBody>
      </p:sp>
      <p:graphicFrame>
        <p:nvGraphicFramePr>
          <p:cNvPr id="150531" name="Object 3"/>
          <p:cNvGraphicFramePr>
            <a:graphicFrameLocks noGrp="1" noChangeAspect="1"/>
          </p:cNvGraphicFramePr>
          <p:nvPr>
            <p:ph/>
          </p:nvPr>
        </p:nvGraphicFramePr>
        <p:xfrm>
          <a:off x="152400" y="304800"/>
          <a:ext cx="5410200" cy="3851275"/>
        </p:xfrm>
        <a:graphic>
          <a:graphicData uri="http://schemas.openxmlformats.org/presentationml/2006/ole">
            <mc:AlternateContent xmlns:mc="http://schemas.openxmlformats.org/markup-compatibility/2006">
              <mc:Choice xmlns:v="urn:schemas-microsoft-com:vml" Requires="v">
                <p:oleObj spid="_x0000_s279622" name="Chart" r:id="rId4" imgW="8237300" imgH="5867492" progId="MSGraph.Chart.8">
                  <p:embed followColorScheme="full"/>
                </p:oleObj>
              </mc:Choice>
              <mc:Fallback>
                <p:oleObj name="Chart" r:id="rId4" imgW="8237300" imgH="5867492" progId="MSGraph.Chart.8">
                  <p:embed followColorScheme="full"/>
                  <p:pic>
                    <p:nvPicPr>
                      <p:cNvPr id="0" name=""/>
                      <p:cNvPicPr>
                        <a:picLocks noChangeAspect="1" noChangeArrowheads="1"/>
                      </p:cNvPicPr>
                      <p:nvPr/>
                    </p:nvPicPr>
                    <p:blipFill>
                      <a:blip r:embed="rId5"/>
                      <a:srcRect/>
                      <a:stretch>
                        <a:fillRect/>
                      </a:stretch>
                    </p:blipFill>
                    <p:spPr bwMode="auto">
                      <a:xfrm>
                        <a:off x="152400" y="304800"/>
                        <a:ext cx="5410200" cy="3851275"/>
                      </a:xfrm>
                      <a:prstGeom prst="rect">
                        <a:avLst/>
                      </a:prstGeom>
                    </p:spPr>
                  </p:pic>
                </p:oleObj>
              </mc:Fallback>
            </mc:AlternateContent>
          </a:graphicData>
        </a:graphic>
      </p:graphicFrame>
      <p:sp>
        <p:nvSpPr>
          <p:cNvPr id="150532" name="Text Box 4"/>
          <p:cNvSpPr txBox="1">
            <a:spLocks noChangeArrowheads="1"/>
          </p:cNvSpPr>
          <p:nvPr/>
        </p:nvSpPr>
        <p:spPr bwMode="auto">
          <a:xfrm>
            <a:off x="1066800" y="685800"/>
            <a:ext cx="2038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1800" b="1" i="1" dirty="0">
                <a:solidFill>
                  <a:srgbClr val="FF9933"/>
                </a:solidFill>
              </a:rPr>
              <a:t>Full-time farmers</a:t>
            </a:r>
            <a:endParaRPr lang="en-US" sz="1800" b="1" dirty="0">
              <a:solidFill>
                <a:srgbClr val="FF9933"/>
              </a:solidFill>
            </a:endParaRPr>
          </a:p>
          <a:p>
            <a:endParaRPr lang="en-US" sz="1800" dirty="0"/>
          </a:p>
        </p:txBody>
      </p:sp>
      <p:graphicFrame>
        <p:nvGraphicFramePr>
          <p:cNvPr id="150533" name="Object 5"/>
          <p:cNvGraphicFramePr>
            <a:graphicFrameLocks noChangeAspect="1"/>
          </p:cNvGraphicFramePr>
          <p:nvPr/>
        </p:nvGraphicFramePr>
        <p:xfrm>
          <a:off x="5029200" y="457200"/>
          <a:ext cx="5410200" cy="3754438"/>
        </p:xfrm>
        <a:graphic>
          <a:graphicData uri="http://schemas.openxmlformats.org/presentationml/2006/ole">
            <mc:AlternateContent xmlns:mc="http://schemas.openxmlformats.org/markup-compatibility/2006">
              <mc:Choice xmlns:v="urn:schemas-microsoft-com:vml" Requires="v">
                <p:oleObj spid="_x0000_s279623" name="Chart" r:id="rId6" imgW="8259975" imgH="5753040" progId="MSGraph.Chart.8">
                  <p:embed followColorScheme="full"/>
                </p:oleObj>
              </mc:Choice>
              <mc:Fallback>
                <p:oleObj name="Chart" r:id="rId6" imgW="8259975" imgH="5753040" progId="MSGraph.Chart.8">
                  <p:embed followColorScheme="full"/>
                  <p:pic>
                    <p:nvPicPr>
                      <p:cNvPr id="0" name=""/>
                      <p:cNvPicPr>
                        <a:picLocks noChangeAspect="1" noChangeArrowheads="1"/>
                      </p:cNvPicPr>
                      <p:nvPr/>
                    </p:nvPicPr>
                    <p:blipFill>
                      <a:blip r:embed="rId7"/>
                      <a:srcRect/>
                      <a:stretch>
                        <a:fillRect/>
                      </a:stretch>
                    </p:blipFill>
                    <p:spPr bwMode="auto">
                      <a:xfrm>
                        <a:off x="5029200" y="457200"/>
                        <a:ext cx="5410200" cy="375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0534" name="Text Box 6"/>
          <p:cNvSpPr txBox="1">
            <a:spLocks noChangeArrowheads="1"/>
          </p:cNvSpPr>
          <p:nvPr/>
        </p:nvSpPr>
        <p:spPr bwMode="auto">
          <a:xfrm>
            <a:off x="5791200" y="762000"/>
            <a:ext cx="2076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i="1" dirty="0">
                <a:solidFill>
                  <a:srgbClr val="FF9933"/>
                </a:solidFill>
              </a:rPr>
              <a:t>Part-time farmers</a:t>
            </a:r>
          </a:p>
        </p:txBody>
      </p:sp>
      <p:sp>
        <p:nvSpPr>
          <p:cNvPr id="150535" name="Text Box 7"/>
          <p:cNvSpPr txBox="1">
            <a:spLocks noChangeArrowheads="1"/>
          </p:cNvSpPr>
          <p:nvPr/>
        </p:nvSpPr>
        <p:spPr bwMode="auto">
          <a:xfrm>
            <a:off x="457200" y="3657600"/>
            <a:ext cx="3435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1800" b="1" i="1" dirty="0">
                <a:solidFill>
                  <a:srgbClr val="FF9933"/>
                </a:solidFill>
              </a:rPr>
              <a:t>Non-farming farmland owners</a:t>
            </a:r>
            <a:endParaRPr lang="en-US" sz="1800" b="1" dirty="0">
              <a:solidFill>
                <a:srgbClr val="FF9933"/>
              </a:solidFill>
            </a:endParaRPr>
          </a:p>
          <a:p>
            <a:endParaRPr lang="en-US" sz="1800" dirty="0"/>
          </a:p>
        </p:txBody>
      </p:sp>
      <p:graphicFrame>
        <p:nvGraphicFramePr>
          <p:cNvPr id="150536" name="Object 8"/>
          <p:cNvGraphicFramePr>
            <a:graphicFrameLocks noChangeAspect="1"/>
          </p:cNvGraphicFramePr>
          <p:nvPr/>
        </p:nvGraphicFramePr>
        <p:xfrm>
          <a:off x="152400" y="3276600"/>
          <a:ext cx="5486400" cy="3895725"/>
        </p:xfrm>
        <a:graphic>
          <a:graphicData uri="http://schemas.openxmlformats.org/presentationml/2006/ole">
            <mc:AlternateContent xmlns:mc="http://schemas.openxmlformats.org/markup-compatibility/2006">
              <mc:Choice xmlns:v="urn:schemas-microsoft-com:vml" Requires="v">
                <p:oleObj spid="_x0000_s279624" name="Chart" r:id="rId8" imgW="8267749" imgH="5882609" progId="MSGraph.Chart.8">
                  <p:embed followColorScheme="full"/>
                </p:oleObj>
              </mc:Choice>
              <mc:Fallback>
                <p:oleObj name="Chart" r:id="rId8" imgW="8267749" imgH="5882609" progId="MSGraph.Chart.8">
                  <p:embed followColorScheme="full"/>
                  <p:pic>
                    <p:nvPicPr>
                      <p:cNvPr id="0" name=""/>
                      <p:cNvPicPr>
                        <a:picLocks noChangeAspect="1" noChangeArrowheads="1"/>
                      </p:cNvPicPr>
                      <p:nvPr/>
                    </p:nvPicPr>
                    <p:blipFill>
                      <a:blip r:embed="rId9"/>
                      <a:srcRect/>
                      <a:stretch>
                        <a:fillRect/>
                      </a:stretch>
                    </p:blipFill>
                    <p:spPr bwMode="auto">
                      <a:xfrm>
                        <a:off x="152400" y="3276600"/>
                        <a:ext cx="5486400"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0537" name="Text Box 9"/>
          <p:cNvSpPr txBox="1">
            <a:spLocks noChangeArrowheads="1"/>
          </p:cNvSpPr>
          <p:nvPr/>
        </p:nvSpPr>
        <p:spPr bwMode="auto">
          <a:xfrm>
            <a:off x="4876800" y="3657600"/>
            <a:ext cx="3930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i="1" dirty="0">
                <a:solidFill>
                  <a:srgbClr val="FF9933"/>
                </a:solidFill>
              </a:rPr>
              <a:t>Non-farming non-farmland owners</a:t>
            </a:r>
          </a:p>
        </p:txBody>
      </p:sp>
      <p:graphicFrame>
        <p:nvGraphicFramePr>
          <p:cNvPr id="150538" name="Object 10"/>
          <p:cNvGraphicFramePr>
            <a:graphicFrameLocks noChangeAspect="1"/>
          </p:cNvGraphicFramePr>
          <p:nvPr/>
        </p:nvGraphicFramePr>
        <p:xfrm>
          <a:off x="5029200" y="3352800"/>
          <a:ext cx="5375275" cy="3814763"/>
        </p:xfrm>
        <a:graphic>
          <a:graphicData uri="http://schemas.openxmlformats.org/presentationml/2006/ole">
            <mc:AlternateContent xmlns:mc="http://schemas.openxmlformats.org/markup-compatibility/2006">
              <mc:Choice xmlns:v="urn:schemas-microsoft-com:vml" Requires="v">
                <p:oleObj spid="_x0000_s279625" name="Chart" r:id="rId10" imgW="8229525" imgH="5852160" progId="MSGraph.Chart.8">
                  <p:embed followColorScheme="full"/>
                </p:oleObj>
              </mc:Choice>
              <mc:Fallback>
                <p:oleObj name="Chart" r:id="rId10" imgW="8229525" imgH="5852160" progId="MSGraph.Chart.8">
                  <p:embed followColorScheme="full"/>
                  <p:pic>
                    <p:nvPicPr>
                      <p:cNvPr id="0" name=""/>
                      <p:cNvPicPr>
                        <a:picLocks noChangeAspect="1" noChangeArrowheads="1"/>
                      </p:cNvPicPr>
                      <p:nvPr/>
                    </p:nvPicPr>
                    <p:blipFill>
                      <a:blip r:embed="rId11"/>
                      <a:srcRect/>
                      <a:stretch>
                        <a:fillRect/>
                      </a:stretch>
                    </p:blipFill>
                    <p:spPr bwMode="auto">
                      <a:xfrm>
                        <a:off x="5029200" y="3352800"/>
                        <a:ext cx="5375275" cy="381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76436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80590" name="Clip" r:id="rId4" imgW="1270190" imgH="1264044" progId="MS_ClipArt_Gallery.2">
                  <p:embed/>
                </p:oleObj>
              </mc:Choice>
              <mc:Fallback>
                <p:oleObj name="Clip" r:id="rId4" imgW="1270190" imgH="1264044"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1" name="Rectangle 3"/>
          <p:cNvSpPr>
            <a:spLocks noGrp="1" noChangeArrowheads="1"/>
          </p:cNvSpPr>
          <p:nvPr>
            <p:ph type="title"/>
          </p:nvPr>
        </p:nvSpPr>
        <p:spPr>
          <a:xfrm>
            <a:off x="381000" y="2971800"/>
            <a:ext cx="8229600" cy="3581400"/>
          </a:xfrm>
          <a:solidFill>
            <a:srgbClr val="3366FF">
              <a:alpha val="74901"/>
            </a:srgbClr>
          </a:solidFill>
          <a:ln w="76200">
            <a:solidFill>
              <a:srgbClr val="FF0000"/>
            </a:solidFill>
            <a:miter lim="800000"/>
            <a:headEnd/>
            <a:tailEnd/>
          </a:ln>
        </p:spPr>
        <p:txBody>
          <a:bodyPr/>
          <a:lstStyle/>
          <a:p>
            <a:pPr algn="l" eaLnBrk="1" hangingPunct="1"/>
            <a:endParaRPr lang="en-US" sz="100" b="1" dirty="0" smtClean="0">
              <a:solidFill>
                <a:srgbClr val="0066FF"/>
              </a:solidFill>
            </a:endParaRPr>
          </a:p>
        </p:txBody>
      </p:sp>
      <p:sp>
        <p:nvSpPr>
          <p:cNvPr id="27652" name="Text Box 4"/>
          <p:cNvSpPr txBox="1">
            <a:spLocks noChangeArrowheads="1"/>
          </p:cNvSpPr>
          <p:nvPr/>
        </p:nvSpPr>
        <p:spPr bwMode="auto">
          <a:xfrm>
            <a:off x="381000" y="3124200"/>
            <a:ext cx="8305800" cy="328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buFontTx/>
              <a:buChar char="•"/>
            </a:pPr>
            <a:r>
              <a:rPr lang="en-US" sz="2400" i="1" dirty="0">
                <a:solidFill>
                  <a:srgbClr val="FFFF99"/>
                </a:solidFill>
              </a:rPr>
              <a:t>Are landowners interested in quail?</a:t>
            </a:r>
          </a:p>
          <a:p>
            <a:pPr eaLnBrk="1" hangingPunct="1">
              <a:spcBef>
                <a:spcPct val="50000"/>
              </a:spcBef>
              <a:buFontTx/>
              <a:buChar char="•"/>
            </a:pPr>
            <a:r>
              <a:rPr lang="en-US" sz="2400" i="1" dirty="0">
                <a:solidFill>
                  <a:srgbClr val="FFFF99"/>
                </a:solidFill>
              </a:rPr>
              <a:t>Are landowners willing to use quail-friendly practices?</a:t>
            </a:r>
          </a:p>
          <a:p>
            <a:pPr eaLnBrk="1" hangingPunct="1">
              <a:spcBef>
                <a:spcPct val="50000"/>
              </a:spcBef>
              <a:buFontTx/>
              <a:buChar char="•"/>
            </a:pPr>
            <a:r>
              <a:rPr lang="en-US" sz="2400" i="1" dirty="0">
                <a:solidFill>
                  <a:schemeClr val="bg1"/>
                </a:solidFill>
              </a:rPr>
              <a:t>What affects their management decisions?</a:t>
            </a:r>
          </a:p>
          <a:p>
            <a:pPr eaLnBrk="1" hangingPunct="1">
              <a:spcBef>
                <a:spcPct val="50000"/>
              </a:spcBef>
              <a:buFontTx/>
              <a:buChar char="•"/>
            </a:pPr>
            <a:r>
              <a:rPr lang="en-US" sz="2400" i="1" dirty="0">
                <a:solidFill>
                  <a:schemeClr val="bg1"/>
                </a:solidFill>
              </a:rPr>
              <a:t>Are they willing to be part of a co-op?</a:t>
            </a:r>
          </a:p>
          <a:p>
            <a:pPr eaLnBrk="1" hangingPunct="1">
              <a:spcBef>
                <a:spcPct val="50000"/>
              </a:spcBef>
              <a:buFontTx/>
              <a:buChar char="•"/>
            </a:pPr>
            <a:r>
              <a:rPr lang="en-US" sz="2400" i="1" dirty="0">
                <a:solidFill>
                  <a:srgbClr val="FFFF99"/>
                </a:solidFill>
              </a:rPr>
              <a:t>What do they want in a co-op?</a:t>
            </a:r>
          </a:p>
          <a:p>
            <a:pPr eaLnBrk="1" hangingPunct="1">
              <a:spcBef>
                <a:spcPct val="50000"/>
              </a:spcBef>
              <a:buFontTx/>
              <a:buChar char="•"/>
            </a:pPr>
            <a:r>
              <a:rPr lang="en-US" sz="2800" b="1" i="1" dirty="0">
                <a:solidFill>
                  <a:srgbClr val="FFFF00"/>
                </a:solidFill>
              </a:rPr>
              <a:t>What are the reasons for not being in a co-op?</a:t>
            </a:r>
          </a:p>
        </p:txBody>
      </p:sp>
    </p:spTree>
    <p:extLst>
      <p:ext uri="{BB962C8B-B14F-4D97-AF65-F5344CB8AC3E}">
        <p14:creationId xmlns:p14="http://schemas.microsoft.com/office/powerpoint/2010/main" val="2367785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1050925" y="646113"/>
            <a:ext cx="2682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en-US" sz="1800" dirty="0"/>
          </a:p>
        </p:txBody>
      </p:sp>
      <p:sp>
        <p:nvSpPr>
          <p:cNvPr id="28675" name="Text Box 4"/>
          <p:cNvSpPr txBox="1">
            <a:spLocks noChangeArrowheads="1"/>
          </p:cNvSpPr>
          <p:nvPr/>
        </p:nvSpPr>
        <p:spPr bwMode="auto">
          <a:xfrm>
            <a:off x="5791200" y="6491288"/>
            <a:ext cx="129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sz="1800" b="1" dirty="0">
                <a:solidFill>
                  <a:srgbClr val="FFFF00"/>
                </a:solidFill>
                <a:latin typeface="Times New Roman" pitchFamily="18" charset="0"/>
              </a:rPr>
              <a:t>Percent</a:t>
            </a:r>
          </a:p>
        </p:txBody>
      </p:sp>
      <p:sp>
        <p:nvSpPr>
          <p:cNvPr id="28676" name="Text Box 5"/>
          <p:cNvSpPr txBox="1">
            <a:spLocks noChangeArrowheads="1"/>
          </p:cNvSpPr>
          <p:nvPr/>
        </p:nvSpPr>
        <p:spPr bwMode="auto">
          <a:xfrm>
            <a:off x="304800" y="0"/>
            <a:ext cx="86106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800" b="1" dirty="0">
                <a:solidFill>
                  <a:schemeClr val="bg1"/>
                </a:solidFill>
                <a:latin typeface="Times New Roman" pitchFamily="18" charset="0"/>
              </a:rPr>
              <a:t>16.  If you answered no or maybe to question #12, please tell us why you </a:t>
            </a:r>
            <a:r>
              <a:rPr lang="en-US" sz="1800" b="1" i="1" dirty="0">
                <a:solidFill>
                  <a:srgbClr val="FFFF00"/>
                </a:solidFill>
                <a:latin typeface="Times New Roman" pitchFamily="18" charset="0"/>
              </a:rPr>
              <a:t>might not want to consider joining a quail co-op</a:t>
            </a:r>
            <a:r>
              <a:rPr lang="en-US" sz="1800" b="1" dirty="0">
                <a:solidFill>
                  <a:schemeClr val="bg1"/>
                </a:solidFill>
                <a:latin typeface="Times New Roman" pitchFamily="18" charset="0"/>
              </a:rPr>
              <a:t>.  How important or unimportant was each of the following in making your decision?</a:t>
            </a:r>
          </a:p>
          <a:p>
            <a:pPr eaLnBrk="1" hangingPunct="1">
              <a:spcBef>
                <a:spcPct val="50000"/>
              </a:spcBef>
            </a:pPr>
            <a:r>
              <a:rPr lang="en-US" sz="1800" dirty="0">
                <a:solidFill>
                  <a:schemeClr val="bg1"/>
                </a:solidFill>
                <a:latin typeface="Arial Black" pitchFamily="34" charset="0"/>
              </a:rPr>
              <a:t>Percent Responding “Somewhat Important” and “Very Important”</a:t>
            </a:r>
          </a:p>
        </p:txBody>
      </p:sp>
      <p:graphicFrame>
        <p:nvGraphicFramePr>
          <p:cNvPr id="28677" name="Object 6"/>
          <p:cNvGraphicFramePr>
            <a:graphicFrameLocks noGrp="1" noChangeAspect="1"/>
          </p:cNvGraphicFramePr>
          <p:nvPr>
            <p:ph sz="half" idx="2"/>
          </p:nvPr>
        </p:nvGraphicFramePr>
        <p:xfrm>
          <a:off x="11113" y="1755775"/>
          <a:ext cx="9121775" cy="4852988"/>
        </p:xfrm>
        <a:graphic>
          <a:graphicData uri="http://schemas.openxmlformats.org/presentationml/2006/ole">
            <mc:AlternateContent xmlns:mc="http://schemas.openxmlformats.org/markup-compatibility/2006">
              <mc:Choice xmlns:v="urn:schemas-microsoft-com:vml" Requires="v">
                <p:oleObj spid="_x0000_s281614" name="Chart" r:id="rId4" imgW="6393280" imgH="3398572" progId="MSGraph.Chart.8">
                  <p:embed followColorScheme="full"/>
                </p:oleObj>
              </mc:Choice>
              <mc:Fallback>
                <p:oleObj name="Chart" r:id="rId4" imgW="6393280" imgH="3398572" progId="MSGraph.Chart.8">
                  <p:embed followColorScheme="full"/>
                  <p:pic>
                    <p:nvPicPr>
                      <p:cNvPr id="0" name=""/>
                      <p:cNvPicPr>
                        <a:picLocks noGrp="1" noChangeAspect="1" noChangeArrowheads="1"/>
                      </p:cNvPicPr>
                      <p:nvPr/>
                    </p:nvPicPr>
                    <p:blipFill>
                      <a:blip r:embed="rId5"/>
                      <a:srcRect/>
                      <a:stretch>
                        <a:fillRect/>
                      </a:stretch>
                    </p:blipFill>
                    <p:spPr bwMode="auto">
                      <a:xfrm>
                        <a:off x="11113" y="1755775"/>
                        <a:ext cx="9121775" cy="4852988"/>
                      </a:xfrm>
                      <a:prstGeom prst="rect">
                        <a:avLst/>
                      </a:prstGeom>
                      <a:solidFill>
                        <a:srgbClr val="CCFF99">
                          <a:alpha val="63136"/>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1091631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274638"/>
            <a:ext cx="8229600" cy="411162"/>
          </a:xfrm>
        </p:spPr>
        <p:txBody>
          <a:bodyPr>
            <a:normAutofit fontScale="90000"/>
          </a:bodyPr>
          <a:lstStyle/>
          <a:p>
            <a:r>
              <a:rPr lang="en-US" sz="4000" b="1" dirty="0" smtClean="0">
                <a:solidFill>
                  <a:srgbClr val="FFFF00"/>
                </a:solidFill>
              </a:rPr>
              <a:t>Some Attitude Highlights</a:t>
            </a:r>
            <a:endParaRPr lang="en-US" sz="4000" b="1" dirty="0">
              <a:solidFill>
                <a:srgbClr val="FFFF00"/>
              </a:solidFill>
            </a:endParaRPr>
          </a:p>
        </p:txBody>
      </p:sp>
      <p:sp>
        <p:nvSpPr>
          <p:cNvPr id="133123" name="Rectangle 3"/>
          <p:cNvSpPr>
            <a:spLocks noGrp="1" noChangeArrowheads="1"/>
          </p:cNvSpPr>
          <p:nvPr>
            <p:ph type="body" idx="1"/>
          </p:nvPr>
        </p:nvSpPr>
        <p:spPr>
          <a:xfrm>
            <a:off x="228600" y="990600"/>
            <a:ext cx="8915400" cy="5638800"/>
          </a:xfrm>
        </p:spPr>
        <p:txBody>
          <a:bodyPr>
            <a:normAutofit/>
          </a:bodyPr>
          <a:lstStyle/>
          <a:p>
            <a:pPr>
              <a:lnSpc>
                <a:spcPct val="80000"/>
              </a:lnSpc>
              <a:buFontTx/>
              <a:buNone/>
            </a:pPr>
            <a:r>
              <a:rPr lang="en-US" sz="2800" dirty="0" smtClean="0">
                <a:solidFill>
                  <a:srgbClr val="FFFF00"/>
                </a:solidFill>
              </a:rPr>
              <a:t>Although bobwhites are popular, getting landowners to do restoration &amp; management of  </a:t>
            </a:r>
            <a:r>
              <a:rPr lang="en-US" sz="2800" dirty="0">
                <a:solidFill>
                  <a:srgbClr val="FFFF00"/>
                </a:solidFill>
              </a:rPr>
              <a:t>habitat </a:t>
            </a:r>
            <a:r>
              <a:rPr lang="en-US" sz="2800" dirty="0" smtClean="0">
                <a:solidFill>
                  <a:srgbClr val="FFFF00"/>
                </a:solidFill>
              </a:rPr>
              <a:t>is very challenging:</a:t>
            </a:r>
            <a:endParaRPr lang="en-US" sz="2800" dirty="0">
              <a:solidFill>
                <a:srgbClr val="FFFF00"/>
              </a:solidFill>
            </a:endParaRPr>
          </a:p>
          <a:p>
            <a:pPr>
              <a:lnSpc>
                <a:spcPct val="80000"/>
              </a:lnSpc>
              <a:buFontTx/>
              <a:buNone/>
            </a:pPr>
            <a:endParaRPr lang="en-US" sz="2800" dirty="0">
              <a:solidFill>
                <a:srgbClr val="FFFF00"/>
              </a:solidFill>
            </a:endParaRPr>
          </a:p>
          <a:p>
            <a:pPr>
              <a:lnSpc>
                <a:spcPct val="80000"/>
              </a:lnSpc>
            </a:pPr>
            <a:r>
              <a:rPr lang="en-US" sz="2800" dirty="0">
                <a:solidFill>
                  <a:srgbClr val="FFFF00"/>
                </a:solidFill>
              </a:rPr>
              <a:t>Landowners do not necessarily </a:t>
            </a:r>
            <a:r>
              <a:rPr lang="en-US" sz="2800" dirty="0" smtClean="0">
                <a:solidFill>
                  <a:srgbClr val="FFFF00"/>
                </a:solidFill>
              </a:rPr>
              <a:t>like:</a:t>
            </a:r>
            <a:endParaRPr lang="en-US" sz="2800" dirty="0">
              <a:solidFill>
                <a:srgbClr val="FFFF00"/>
              </a:solidFill>
            </a:endParaRPr>
          </a:p>
          <a:p>
            <a:pPr lvl="1">
              <a:lnSpc>
                <a:spcPct val="80000"/>
              </a:lnSpc>
            </a:pPr>
            <a:r>
              <a:rPr lang="en-US" dirty="0">
                <a:solidFill>
                  <a:srgbClr val="FFFF00"/>
                </a:solidFill>
              </a:rPr>
              <a:t>the habitats (e. g., brush, weeds, unmowed grass, wildflowers and native grass), or </a:t>
            </a:r>
          </a:p>
          <a:p>
            <a:pPr lvl="1">
              <a:lnSpc>
                <a:spcPct val="80000"/>
              </a:lnSpc>
            </a:pPr>
            <a:r>
              <a:rPr lang="en-US" dirty="0">
                <a:solidFill>
                  <a:srgbClr val="FFFF00"/>
                </a:solidFill>
              </a:rPr>
              <a:t>the recommended management (e. g., prescribed fire) </a:t>
            </a:r>
          </a:p>
          <a:p>
            <a:pPr lvl="1">
              <a:lnSpc>
                <a:spcPct val="80000"/>
              </a:lnSpc>
            </a:pPr>
            <a:r>
              <a:rPr lang="en-US" dirty="0">
                <a:solidFill>
                  <a:srgbClr val="FFFF00"/>
                </a:solidFill>
              </a:rPr>
              <a:t>to create habitat that attracts outside hunters</a:t>
            </a:r>
          </a:p>
          <a:p>
            <a:pPr>
              <a:lnSpc>
                <a:spcPct val="80000"/>
              </a:lnSpc>
            </a:pPr>
            <a:r>
              <a:rPr lang="en-US" sz="2800" dirty="0">
                <a:solidFill>
                  <a:srgbClr val="FFFF00"/>
                </a:solidFill>
              </a:rPr>
              <a:t>Some landowners don’t have the expertise, equipment, money, or time</a:t>
            </a:r>
          </a:p>
          <a:p>
            <a:pPr>
              <a:lnSpc>
                <a:spcPct val="80000"/>
              </a:lnSpc>
            </a:pPr>
            <a:r>
              <a:rPr lang="en-US" sz="2800" dirty="0">
                <a:solidFill>
                  <a:srgbClr val="FFFF00"/>
                </a:solidFill>
              </a:rPr>
              <a:t>Many dislike contracts, ‘red tape’ and complicated </a:t>
            </a:r>
            <a:r>
              <a:rPr lang="en-US" sz="2800" dirty="0" smtClean="0">
                <a:solidFill>
                  <a:srgbClr val="FFFF00"/>
                </a:solidFill>
              </a:rPr>
              <a:t>programs</a:t>
            </a:r>
            <a:endParaRPr lang="en-US" sz="2800" dirty="0">
              <a:solidFill>
                <a:srgbClr val="FFFF00"/>
              </a:solidFill>
            </a:endParaRPr>
          </a:p>
        </p:txBody>
      </p:sp>
    </p:spTree>
    <p:extLst>
      <p:ext uri="{BB962C8B-B14F-4D97-AF65-F5344CB8AC3E}">
        <p14:creationId xmlns:p14="http://schemas.microsoft.com/office/powerpoint/2010/main" val="2470493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2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2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12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312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31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81000"/>
            <a:ext cx="5943600" cy="1676400"/>
          </a:xfrm>
        </p:spPr>
        <p:txBody>
          <a:bodyPr rtlCol="0">
            <a:normAutofit/>
          </a:bodyPr>
          <a:lstStyle/>
          <a:p>
            <a:pPr fontAlgn="auto">
              <a:spcAft>
                <a:spcPts val="0"/>
              </a:spcAft>
              <a:defRPr/>
            </a:pPr>
            <a:r>
              <a:rPr lang="en-US" sz="3600" b="1" dirty="0" smtClean="0">
                <a:solidFill>
                  <a:srgbClr val="002060"/>
                </a:solidFill>
                <a:latin typeface="Aharoni" pitchFamily="2" charset="-79"/>
                <a:cs typeface="Aharoni" pitchFamily="2" charset="-79"/>
              </a:rPr>
              <a:t>Road Map</a:t>
            </a:r>
            <a:endParaRPr lang="en-US" sz="3600" b="1" dirty="0">
              <a:solidFill>
                <a:srgbClr val="002060"/>
              </a:solidFill>
              <a:latin typeface="Aharoni" pitchFamily="2" charset="-79"/>
              <a:cs typeface="Aharoni" pitchFamily="2" charset="-79"/>
            </a:endParaRPr>
          </a:p>
        </p:txBody>
      </p:sp>
      <p:sp>
        <p:nvSpPr>
          <p:cNvPr id="4099" name="Subtitle 2"/>
          <p:cNvSpPr>
            <a:spLocks noGrp="1"/>
          </p:cNvSpPr>
          <p:nvPr>
            <p:ph type="subTitle" idx="1"/>
          </p:nvPr>
        </p:nvSpPr>
        <p:spPr>
          <a:xfrm>
            <a:off x="-102577" y="3276600"/>
            <a:ext cx="9144000" cy="3352800"/>
          </a:xfrm>
        </p:spPr>
        <p:txBody>
          <a:bodyPr/>
          <a:lstStyle/>
          <a:p>
            <a:pPr algn="l">
              <a:buFont typeface="Arial" pitchFamily="34" charset="0"/>
              <a:buChar char="•"/>
            </a:pPr>
            <a:r>
              <a:rPr lang="en-US" b="1" dirty="0" smtClean="0">
                <a:solidFill>
                  <a:schemeClr val="bg1"/>
                </a:solidFill>
              </a:rPr>
              <a:t> MO quail problem &amp; restoration efforts</a:t>
            </a:r>
          </a:p>
          <a:p>
            <a:pPr algn="l">
              <a:buFont typeface="Arial" pitchFamily="34" charset="0"/>
              <a:buChar char="•"/>
            </a:pPr>
            <a:r>
              <a:rPr lang="en-US" b="1" dirty="0">
                <a:solidFill>
                  <a:schemeClr val="bg1"/>
                </a:solidFill>
              </a:rPr>
              <a:t> </a:t>
            </a:r>
            <a:r>
              <a:rPr lang="en-US" b="1" dirty="0" smtClean="0">
                <a:solidFill>
                  <a:schemeClr val="bg1"/>
                </a:solidFill>
              </a:rPr>
              <a:t>3 Studies of landowner attitudes</a:t>
            </a:r>
          </a:p>
          <a:p>
            <a:pPr algn="l">
              <a:buFont typeface="Arial" pitchFamily="34" charset="0"/>
              <a:buChar char="•"/>
            </a:pPr>
            <a:r>
              <a:rPr lang="en-US" b="1" dirty="0" smtClean="0">
                <a:solidFill>
                  <a:schemeClr val="bg1"/>
                </a:solidFill>
              </a:rPr>
              <a:t> Affinity for quail, but not quail management</a:t>
            </a:r>
            <a:endParaRPr lang="en-US" b="1" dirty="0">
              <a:solidFill>
                <a:schemeClr val="bg1"/>
              </a:solidFill>
            </a:endParaRPr>
          </a:p>
          <a:p>
            <a:pPr algn="l">
              <a:buFont typeface="Arial" pitchFamily="34" charset="0"/>
              <a:buChar char="•"/>
            </a:pPr>
            <a:r>
              <a:rPr lang="en-US" b="1" dirty="0" smtClean="0">
                <a:solidFill>
                  <a:schemeClr val="bg1"/>
                </a:solidFill>
              </a:rPr>
              <a:t> </a:t>
            </a:r>
            <a:r>
              <a:rPr lang="en-US" sz="4000" b="1" dirty="0" smtClean="0">
                <a:solidFill>
                  <a:srgbClr val="FFFF00"/>
                </a:solidFill>
              </a:rPr>
              <a:t>Some solutions</a:t>
            </a:r>
            <a:endParaRPr lang="en-US" sz="4000" b="1" dirty="0">
              <a:solidFill>
                <a:srgbClr val="FFFF00"/>
              </a:solidFill>
            </a:endParaRPr>
          </a:p>
        </p:txBody>
      </p:sp>
      <p:pic>
        <p:nvPicPr>
          <p:cNvPr id="9" name="Picture 4" descr="rockyforkmale"/>
          <p:cNvPicPr>
            <a:picLocks noChangeAspect="1" noChangeArrowheads="1"/>
          </p:cNvPicPr>
          <p:nvPr/>
        </p:nvPicPr>
        <p:blipFill>
          <a:blip r:embed="rId3" cstate="print"/>
          <a:srcRect t="8571" r="9993" b="4286"/>
          <a:stretch>
            <a:fillRect/>
          </a:stretch>
        </p:blipFill>
        <p:spPr bwMode="auto">
          <a:xfrm>
            <a:off x="7010400" y="685800"/>
            <a:ext cx="1600200" cy="2081562"/>
          </a:xfrm>
          <a:prstGeom prst="rect">
            <a:avLst/>
          </a:prstGeom>
          <a:noFill/>
          <a:ln w="9525">
            <a:noFill/>
            <a:miter lim="800000"/>
            <a:headEnd/>
            <a:tailEnd/>
          </a:ln>
          <a:effectLst/>
        </p:spPr>
      </p:pic>
      <p:pic>
        <p:nvPicPr>
          <p:cNvPr id="2693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1937" b="-21937"/>
          <a:stretch/>
        </p:blipFill>
        <p:spPr bwMode="auto">
          <a:xfrm>
            <a:off x="152400" y="152400"/>
            <a:ext cx="2471737" cy="291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377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latin typeface="Aharoni" pitchFamily="2" charset="-79"/>
                <a:cs typeface="Aharoni" pitchFamily="2" charset="-79"/>
              </a:rPr>
              <a:t>SHOW ME THE MONEY!</a:t>
            </a:r>
            <a:endParaRPr lang="en-US" dirty="0"/>
          </a:p>
        </p:txBody>
      </p:sp>
      <p:pic>
        <p:nvPicPr>
          <p:cNvPr id="152578" name="Picture 2"/>
          <p:cNvPicPr>
            <a:picLocks noGrp="1" noChangeAspect="1" noChangeArrowheads="1"/>
          </p:cNvPicPr>
          <p:nvPr>
            <p:ph idx="1"/>
          </p:nvPr>
        </p:nvPicPr>
        <p:blipFill>
          <a:blip r:embed="rId3" cstate="print"/>
          <a:srcRect/>
          <a:stretch>
            <a:fillRect/>
          </a:stretch>
        </p:blipFill>
        <p:spPr bwMode="auto">
          <a:xfrm>
            <a:off x="546957" y="1600200"/>
            <a:ext cx="8050085" cy="4525963"/>
          </a:xfrm>
          <a:prstGeom prst="rect">
            <a:avLst/>
          </a:prstGeom>
          <a:noFill/>
          <a:ln w="9525">
            <a:noFill/>
            <a:miter lim="800000"/>
            <a:headEnd/>
            <a:tailEnd/>
          </a:ln>
        </p:spPr>
      </p:pic>
      <p:pic>
        <p:nvPicPr>
          <p:cNvPr id="5" name="Picture 2" descr="C:\Program Files (x86)\Microsoft Office\MEDIA\CAGCAT10\j0222015.wmf"/>
          <p:cNvPicPr>
            <a:picLocks noChangeAspect="1" noChangeArrowheads="1"/>
          </p:cNvPicPr>
          <p:nvPr/>
        </p:nvPicPr>
        <p:blipFill>
          <a:blip r:embed="rId4" cstate="print"/>
          <a:srcRect/>
          <a:stretch>
            <a:fillRect/>
          </a:stretch>
        </p:blipFill>
        <p:spPr bwMode="auto">
          <a:xfrm>
            <a:off x="0" y="0"/>
            <a:ext cx="1219200" cy="122358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2"/>
          <p:cNvGraphicFramePr>
            <a:graphicFrameLocks noChangeAspect="1"/>
          </p:cNvGraphicFramePr>
          <p:nvPr/>
        </p:nvGraphicFramePr>
        <p:xfrm>
          <a:off x="279400" y="660400"/>
          <a:ext cx="8741980" cy="631260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1600200" y="533400"/>
            <a:ext cx="6019800" cy="1295400"/>
          </a:xfrm>
          <a:solidFill>
            <a:srgbClr val="FF6600"/>
          </a:solidFill>
        </p:spPr>
        <p:txBody>
          <a:bodyPr rtlCol="0">
            <a:normAutofit/>
          </a:bodyPr>
          <a:lstStyle/>
          <a:p>
            <a:pPr fontAlgn="auto">
              <a:spcAft>
                <a:spcPts val="0"/>
              </a:spcAft>
              <a:defRPr/>
            </a:pPr>
            <a:r>
              <a:rPr lang="en-US" sz="3600" b="1" dirty="0" smtClean="0">
                <a:solidFill>
                  <a:srgbClr val="002060"/>
                </a:solidFill>
                <a:latin typeface="Aharoni" pitchFamily="2" charset="-79"/>
                <a:cs typeface="Aharoni" pitchFamily="2" charset="-79"/>
              </a:rPr>
              <a:t>SHOW ME THE MONEY</a:t>
            </a:r>
            <a:endParaRPr lang="en-US" sz="3600" b="1" dirty="0">
              <a:solidFill>
                <a:srgbClr val="002060"/>
              </a:solidFill>
              <a:latin typeface="Aharoni" pitchFamily="2" charset="-79"/>
              <a:cs typeface="Aharoni" pitchFamily="2" charset="-79"/>
            </a:endParaRPr>
          </a:p>
        </p:txBody>
      </p:sp>
      <p:sp>
        <p:nvSpPr>
          <p:cNvPr id="4099" name="Subtitle 2"/>
          <p:cNvSpPr>
            <a:spLocks noGrp="1"/>
          </p:cNvSpPr>
          <p:nvPr>
            <p:ph type="subTitle" idx="1"/>
          </p:nvPr>
        </p:nvSpPr>
        <p:spPr>
          <a:xfrm>
            <a:off x="1828800" y="2286000"/>
            <a:ext cx="5638800" cy="1295400"/>
          </a:xfrm>
          <a:solidFill>
            <a:srgbClr val="33CCFF"/>
          </a:solidFill>
        </p:spPr>
        <p:txBody>
          <a:bodyPr/>
          <a:lstStyle/>
          <a:p>
            <a:pPr algn="l">
              <a:buFont typeface="Arial" pitchFamily="34" charset="0"/>
              <a:buChar char="•"/>
            </a:pPr>
            <a:r>
              <a:rPr lang="en-US" b="1" dirty="0" smtClean="0">
                <a:solidFill>
                  <a:schemeClr val="tx1"/>
                </a:solidFill>
              </a:rPr>
              <a:t>GA Bobwhite Quail Initiative</a:t>
            </a:r>
          </a:p>
          <a:p>
            <a:pPr algn="l">
              <a:buFont typeface="Arial" pitchFamily="34" charset="0"/>
              <a:buChar char="•"/>
            </a:pPr>
            <a:r>
              <a:rPr lang="en-US" b="1" dirty="0" smtClean="0">
                <a:solidFill>
                  <a:schemeClr val="tx1"/>
                </a:solidFill>
              </a:rPr>
              <a:t>MO Scott County QFA</a:t>
            </a:r>
          </a:p>
        </p:txBody>
      </p:sp>
      <p:pic>
        <p:nvPicPr>
          <p:cNvPr id="2050" name="Picture 2" descr="C:\Program Files (x86)\Microsoft Office\MEDIA\CAGCAT10\j0222015.wmf"/>
          <p:cNvPicPr>
            <a:picLocks noChangeAspect="1" noChangeArrowheads="1"/>
          </p:cNvPicPr>
          <p:nvPr/>
        </p:nvPicPr>
        <p:blipFill>
          <a:blip r:embed="rId4" cstate="print"/>
          <a:srcRect/>
          <a:stretch>
            <a:fillRect/>
          </a:stretch>
        </p:blipFill>
        <p:spPr bwMode="auto">
          <a:xfrm>
            <a:off x="0" y="0"/>
            <a:ext cx="1219200" cy="12235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762000"/>
          </a:xfrm>
        </p:spPr>
        <p:txBody>
          <a:bodyPr>
            <a:normAutofit fontScale="90000"/>
          </a:bodyPr>
          <a:lstStyle/>
          <a:p>
            <a:r>
              <a:rPr lang="en-US" sz="3600" dirty="0" smtClean="0">
                <a:solidFill>
                  <a:srgbClr val="FFFF00"/>
                </a:solidFill>
              </a:rPr>
              <a:t>KNOX  COUNTY QUAIL FOCUS </a:t>
            </a:r>
            <a:r>
              <a:rPr lang="en-US" sz="3600" dirty="0" smtClean="0">
                <a:solidFill>
                  <a:srgbClr val="FFFF00"/>
                </a:solidFill>
              </a:rPr>
              <a:t>AREA</a:t>
            </a:r>
            <a:br>
              <a:rPr lang="en-US" sz="3600" dirty="0" smtClean="0">
                <a:solidFill>
                  <a:srgbClr val="FFFF00"/>
                </a:solidFill>
              </a:rPr>
            </a:br>
            <a:r>
              <a:rPr lang="en-US" sz="3600" dirty="0" smtClean="0">
                <a:solidFill>
                  <a:srgbClr val="FFFF00"/>
                </a:solidFill>
              </a:rPr>
              <a:t>A Landowner Cooperative</a:t>
            </a:r>
            <a:endParaRPr lang="en-US" sz="3600" dirty="0">
              <a:solidFill>
                <a:srgbClr val="FFFF00"/>
              </a:solidFill>
            </a:endParaRPr>
          </a:p>
        </p:txBody>
      </p:sp>
      <p:sp>
        <p:nvSpPr>
          <p:cNvPr id="3" name="Subtitle 2"/>
          <p:cNvSpPr>
            <a:spLocks noGrp="1"/>
          </p:cNvSpPr>
          <p:nvPr>
            <p:ph type="subTitle" idx="1"/>
          </p:nvPr>
        </p:nvSpPr>
        <p:spPr>
          <a:xfrm>
            <a:off x="1371600" y="5334000"/>
            <a:ext cx="6400800" cy="1066800"/>
          </a:xfrm>
        </p:spPr>
        <p:txBody>
          <a:bodyPr>
            <a:noAutofit/>
          </a:bodyPr>
          <a:lstStyle/>
          <a:p>
            <a:r>
              <a:rPr lang="en-US" sz="2400" b="1" dirty="0" smtClean="0">
                <a:solidFill>
                  <a:schemeClr val="bg1"/>
                </a:solidFill>
              </a:rPr>
              <a:t>John Pinkowski</a:t>
            </a:r>
          </a:p>
          <a:p>
            <a:r>
              <a:rPr lang="en-US" sz="2400" b="1" dirty="0" smtClean="0">
                <a:solidFill>
                  <a:schemeClr val="bg1"/>
                </a:solidFill>
              </a:rPr>
              <a:t>Private Land Conservationist</a:t>
            </a:r>
          </a:p>
          <a:p>
            <a:r>
              <a:rPr lang="en-US" sz="2400" b="1" dirty="0" smtClean="0">
                <a:solidFill>
                  <a:schemeClr val="bg1"/>
                </a:solidFill>
              </a:rPr>
              <a:t>Missouri Department of Conservation</a:t>
            </a:r>
            <a:endParaRPr lang="en-US" sz="2400" b="1" dirty="0">
              <a:solidFill>
                <a:schemeClr val="bg1"/>
              </a:solidFill>
            </a:endParaRPr>
          </a:p>
        </p:txBody>
      </p:sp>
      <p:pic>
        <p:nvPicPr>
          <p:cNvPr id="4" name="Picture 3" descr="IMG_0112.JPG"/>
          <p:cNvPicPr>
            <a:picLocks noChangeAspect="1"/>
          </p:cNvPicPr>
          <p:nvPr/>
        </p:nvPicPr>
        <p:blipFill>
          <a:blip r:embed="rId3" cstate="print"/>
          <a:stretch>
            <a:fillRect/>
          </a:stretch>
        </p:blipFill>
        <p:spPr>
          <a:xfrm>
            <a:off x="1905000" y="1447800"/>
            <a:ext cx="5029200" cy="3771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315592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QFA</a:t>
            </a:r>
            <a:endParaRPr lang="en-US" dirty="0">
              <a:solidFill>
                <a:schemeClr val="bg1"/>
              </a:solidFill>
            </a:endParaRPr>
          </a:p>
        </p:txBody>
      </p:sp>
      <p:sp>
        <p:nvSpPr>
          <p:cNvPr id="3" name="Content Placeholder 2"/>
          <p:cNvSpPr>
            <a:spLocks noGrp="1"/>
          </p:cNvSpPr>
          <p:nvPr>
            <p:ph idx="1"/>
          </p:nvPr>
        </p:nvSpPr>
        <p:spPr/>
        <p:txBody>
          <a:bodyPr>
            <a:normAutofit fontScale="77500" lnSpcReduction="20000"/>
          </a:bodyPr>
          <a:lstStyle/>
          <a:p>
            <a:r>
              <a:rPr lang="en-US" dirty="0">
                <a:solidFill>
                  <a:schemeClr val="bg1"/>
                </a:solidFill>
              </a:rPr>
              <a:t>My supervisor </a:t>
            </a:r>
            <a:r>
              <a:rPr lang="en-US" dirty="0" smtClean="0">
                <a:solidFill>
                  <a:schemeClr val="bg1"/>
                </a:solidFill>
              </a:rPr>
              <a:t>said </a:t>
            </a:r>
            <a:r>
              <a:rPr lang="en-US" dirty="0">
                <a:solidFill>
                  <a:schemeClr val="bg1"/>
                </a:solidFill>
              </a:rPr>
              <a:t>something profound when we were discussing this whole Quail Focus Area Concept.</a:t>
            </a:r>
          </a:p>
          <a:p>
            <a:endParaRPr lang="en-US" dirty="0">
              <a:solidFill>
                <a:schemeClr val="bg1"/>
              </a:solidFill>
            </a:endParaRPr>
          </a:p>
          <a:p>
            <a:r>
              <a:rPr lang="en-US" dirty="0">
                <a:solidFill>
                  <a:schemeClr val="bg1"/>
                </a:solidFill>
              </a:rPr>
              <a:t>He said “We are getting pretty good </a:t>
            </a:r>
            <a:r>
              <a:rPr lang="en-US" dirty="0" smtClean="0">
                <a:solidFill>
                  <a:schemeClr val="bg1"/>
                </a:solidFill>
              </a:rPr>
              <a:t>at </a:t>
            </a:r>
            <a:r>
              <a:rPr lang="en-US" dirty="0">
                <a:solidFill>
                  <a:schemeClr val="bg1"/>
                </a:solidFill>
              </a:rPr>
              <a:t>knowing how to produce the proper habitat for a given management species.  What we need to learn more about  now is how to get that habitat on the ground on a large enough scale to make a difference.”</a:t>
            </a:r>
          </a:p>
          <a:p>
            <a:endParaRPr lang="en-US" dirty="0">
              <a:solidFill>
                <a:schemeClr val="bg1"/>
              </a:solidFill>
            </a:endParaRPr>
          </a:p>
          <a:p>
            <a:r>
              <a:rPr lang="en-US" dirty="0">
                <a:solidFill>
                  <a:schemeClr val="bg1"/>
                </a:solidFill>
              </a:rPr>
              <a:t>My presentation will focus on how a small group of landowners teamed with the department to try to accomplish that landscape level of management for quail.</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85938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81000"/>
            <a:ext cx="5943600" cy="1676400"/>
          </a:xfrm>
        </p:spPr>
        <p:txBody>
          <a:bodyPr rtlCol="0">
            <a:normAutofit/>
          </a:bodyPr>
          <a:lstStyle/>
          <a:p>
            <a:pPr fontAlgn="auto">
              <a:spcAft>
                <a:spcPts val="0"/>
              </a:spcAft>
              <a:defRPr/>
            </a:pPr>
            <a:r>
              <a:rPr lang="en-US" sz="3600" b="1" dirty="0" smtClean="0">
                <a:solidFill>
                  <a:srgbClr val="002060"/>
                </a:solidFill>
                <a:latin typeface="Aharoni" pitchFamily="2" charset="-79"/>
                <a:cs typeface="Aharoni" pitchFamily="2" charset="-79"/>
              </a:rPr>
              <a:t>Road Map</a:t>
            </a:r>
            <a:endParaRPr lang="en-US" sz="3600" b="1" dirty="0">
              <a:solidFill>
                <a:srgbClr val="002060"/>
              </a:solidFill>
              <a:latin typeface="Aharoni" pitchFamily="2" charset="-79"/>
              <a:cs typeface="Aharoni" pitchFamily="2" charset="-79"/>
            </a:endParaRPr>
          </a:p>
        </p:txBody>
      </p:sp>
      <p:sp>
        <p:nvSpPr>
          <p:cNvPr id="4099" name="Subtitle 2"/>
          <p:cNvSpPr>
            <a:spLocks noGrp="1"/>
          </p:cNvSpPr>
          <p:nvPr>
            <p:ph type="subTitle" idx="1"/>
          </p:nvPr>
        </p:nvSpPr>
        <p:spPr>
          <a:xfrm>
            <a:off x="-102577" y="3276600"/>
            <a:ext cx="9144000" cy="3352800"/>
          </a:xfrm>
        </p:spPr>
        <p:txBody>
          <a:bodyPr/>
          <a:lstStyle/>
          <a:p>
            <a:pPr algn="l">
              <a:buFont typeface="Arial" pitchFamily="34" charset="0"/>
              <a:buChar char="•"/>
            </a:pPr>
            <a:r>
              <a:rPr lang="en-US" b="1" dirty="0" smtClean="0">
                <a:solidFill>
                  <a:schemeClr val="bg1"/>
                </a:solidFill>
              </a:rPr>
              <a:t> MO quail problem &amp; restoration efforts</a:t>
            </a:r>
          </a:p>
          <a:p>
            <a:pPr algn="l">
              <a:buFont typeface="Arial" pitchFamily="34" charset="0"/>
              <a:buChar char="•"/>
            </a:pPr>
            <a:r>
              <a:rPr lang="en-US" b="1" dirty="0">
                <a:solidFill>
                  <a:schemeClr val="bg1"/>
                </a:solidFill>
              </a:rPr>
              <a:t> </a:t>
            </a:r>
            <a:r>
              <a:rPr lang="en-US" b="1" dirty="0" smtClean="0">
                <a:solidFill>
                  <a:schemeClr val="bg1"/>
                </a:solidFill>
              </a:rPr>
              <a:t>3 Studies of landowner attitudes</a:t>
            </a:r>
          </a:p>
          <a:p>
            <a:pPr algn="l">
              <a:buFont typeface="Arial" pitchFamily="34" charset="0"/>
              <a:buChar char="•"/>
            </a:pPr>
            <a:r>
              <a:rPr lang="en-US" b="1" dirty="0" smtClean="0">
                <a:solidFill>
                  <a:schemeClr val="bg1"/>
                </a:solidFill>
              </a:rPr>
              <a:t> Affinity for quail, but not quail management</a:t>
            </a:r>
            <a:endParaRPr lang="en-US" b="1" dirty="0">
              <a:solidFill>
                <a:schemeClr val="bg1"/>
              </a:solidFill>
            </a:endParaRPr>
          </a:p>
          <a:p>
            <a:pPr algn="l">
              <a:buFont typeface="Arial" pitchFamily="34" charset="0"/>
              <a:buChar char="•"/>
            </a:pPr>
            <a:r>
              <a:rPr lang="en-US" b="1" dirty="0" smtClean="0">
                <a:solidFill>
                  <a:schemeClr val="bg1"/>
                </a:solidFill>
              </a:rPr>
              <a:t> Some solutions</a:t>
            </a:r>
            <a:endParaRPr lang="en-US" b="1" dirty="0">
              <a:solidFill>
                <a:schemeClr val="bg1"/>
              </a:solidFill>
            </a:endParaRPr>
          </a:p>
        </p:txBody>
      </p:sp>
      <p:pic>
        <p:nvPicPr>
          <p:cNvPr id="9" name="Picture 4" descr="rockyforkmale"/>
          <p:cNvPicPr>
            <a:picLocks noChangeAspect="1" noChangeArrowheads="1"/>
          </p:cNvPicPr>
          <p:nvPr/>
        </p:nvPicPr>
        <p:blipFill>
          <a:blip r:embed="rId3" cstate="print"/>
          <a:srcRect t="8571" r="9993" b="4286"/>
          <a:stretch>
            <a:fillRect/>
          </a:stretch>
        </p:blipFill>
        <p:spPr bwMode="auto">
          <a:xfrm>
            <a:off x="7010400" y="685800"/>
            <a:ext cx="1600200" cy="2081562"/>
          </a:xfrm>
          <a:prstGeom prst="rect">
            <a:avLst/>
          </a:prstGeom>
          <a:noFill/>
          <a:ln w="9525">
            <a:noFill/>
            <a:miter lim="800000"/>
            <a:headEnd/>
            <a:tailEnd/>
          </a:ln>
          <a:effectLst/>
        </p:spPr>
      </p:pic>
      <p:pic>
        <p:nvPicPr>
          <p:cNvPr id="2693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1937" b="-21937"/>
          <a:stretch/>
        </p:blipFill>
        <p:spPr bwMode="auto">
          <a:xfrm>
            <a:off x="152400" y="152400"/>
            <a:ext cx="2471737" cy="291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51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KEYS TO SUCCESS</a:t>
            </a:r>
            <a:br>
              <a:rPr lang="en-US" dirty="0" smtClean="0">
                <a:solidFill>
                  <a:srgbClr val="FFFF00"/>
                </a:solidFill>
              </a:rPr>
            </a:br>
            <a:r>
              <a:rPr lang="en-US" dirty="0" smtClean="0">
                <a:solidFill>
                  <a:srgbClr val="FFFF00"/>
                </a:solidFill>
              </a:rPr>
              <a:t>J. Pinkowski</a:t>
            </a:r>
            <a:endParaRPr lang="en-US" dirty="0">
              <a:solidFill>
                <a:srgbClr val="FFFF00"/>
              </a:solidFill>
            </a:endParaRPr>
          </a:p>
        </p:txBody>
      </p:sp>
      <p:sp>
        <p:nvSpPr>
          <p:cNvPr id="3" name="Content Placeholder 2"/>
          <p:cNvSpPr>
            <a:spLocks noGrp="1"/>
          </p:cNvSpPr>
          <p:nvPr>
            <p:ph idx="1"/>
          </p:nvPr>
        </p:nvSpPr>
        <p:spPr/>
        <p:txBody>
          <a:bodyPr/>
          <a:lstStyle/>
          <a:p>
            <a:pPr marL="514350" indent="-514350">
              <a:buAutoNum type="arabicPeriod"/>
            </a:pPr>
            <a:r>
              <a:rPr lang="en-US" dirty="0" smtClean="0">
                <a:solidFill>
                  <a:schemeClr val="bg1"/>
                </a:solidFill>
              </a:rPr>
              <a:t>Landowner leadership within a simple organizational structure</a:t>
            </a:r>
          </a:p>
          <a:p>
            <a:pPr marL="914400" lvl="1" indent="-514350">
              <a:buNone/>
            </a:pPr>
            <a:r>
              <a:rPr lang="en-US" dirty="0" smtClean="0">
                <a:solidFill>
                  <a:schemeClr val="bg1"/>
                </a:solidFill>
              </a:rPr>
              <a:t>-	Stakeholders in leadership</a:t>
            </a:r>
          </a:p>
          <a:p>
            <a:pPr marL="514350" indent="-514350">
              <a:buAutoNum type="arabicPeriod"/>
            </a:pPr>
            <a:r>
              <a:rPr lang="en-US" dirty="0" smtClean="0">
                <a:solidFill>
                  <a:schemeClr val="bg1"/>
                </a:solidFill>
              </a:rPr>
              <a:t>Detailed planning</a:t>
            </a:r>
          </a:p>
          <a:p>
            <a:pPr marL="514350" indent="-514350">
              <a:buAutoNum type="arabicPeriod"/>
            </a:pPr>
            <a:r>
              <a:rPr lang="en-US" dirty="0" smtClean="0">
                <a:solidFill>
                  <a:schemeClr val="bg1"/>
                </a:solidFill>
              </a:rPr>
              <a:t>Focus on education</a:t>
            </a:r>
          </a:p>
          <a:p>
            <a:pPr marL="914400" lvl="1" indent="-514350">
              <a:buNone/>
            </a:pPr>
            <a:r>
              <a:rPr lang="en-US" dirty="0" smtClean="0">
                <a:solidFill>
                  <a:schemeClr val="bg1"/>
                </a:solidFill>
              </a:rPr>
              <a:t>-	Landowners are the salespeople</a:t>
            </a:r>
          </a:p>
          <a:p>
            <a:pPr marL="514350" indent="-514350">
              <a:buAutoNum type="arabicPeriod"/>
            </a:pPr>
            <a:r>
              <a:rPr lang="en-US" dirty="0" smtClean="0">
                <a:solidFill>
                  <a:schemeClr val="bg1"/>
                </a:solidFill>
              </a:rPr>
              <a:t>Building a group identity</a:t>
            </a:r>
          </a:p>
          <a:p>
            <a:pPr marL="514350" indent="-514350">
              <a:buAutoNum type="arabicPeriod"/>
            </a:pPr>
            <a:r>
              <a:rPr lang="en-US" dirty="0" smtClean="0">
                <a:solidFill>
                  <a:schemeClr val="bg1"/>
                </a:solidFill>
              </a:rPr>
              <a:t>Measurable results</a:t>
            </a:r>
          </a:p>
          <a:p>
            <a:pPr lvl="2">
              <a:buNone/>
            </a:pPr>
            <a:endParaRPr lang="en-US" dirty="0" smtClean="0">
              <a:solidFill>
                <a:schemeClr val="bg1"/>
              </a:solidFill>
            </a:endParaRPr>
          </a:p>
          <a:p>
            <a:pPr lvl="1"/>
            <a:endParaRPr lang="en-US" dirty="0" smtClean="0">
              <a:solidFill>
                <a:schemeClr val="bg1"/>
              </a:solidFill>
            </a:endParaRPr>
          </a:p>
        </p:txBody>
      </p:sp>
    </p:spTree>
    <p:extLst>
      <p:ext uri="{BB962C8B-B14F-4D97-AF65-F5344CB8AC3E}">
        <p14:creationId xmlns:p14="http://schemas.microsoft.com/office/powerpoint/2010/main" val="371185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CONCLUSION</a:t>
            </a:r>
            <a:br>
              <a:rPr lang="en-US" dirty="0" smtClean="0">
                <a:solidFill>
                  <a:srgbClr val="FFFF00"/>
                </a:solidFill>
              </a:rPr>
            </a:br>
            <a:r>
              <a:rPr lang="en-US" dirty="0" smtClean="0">
                <a:solidFill>
                  <a:srgbClr val="FFFF00"/>
                </a:solidFill>
              </a:rPr>
              <a:t>J. Pinkowski</a:t>
            </a:r>
            <a:endParaRPr lang="en-US" dirty="0">
              <a:solidFill>
                <a:srgbClr val="FFFF00"/>
              </a:solidFill>
            </a:endParaRPr>
          </a:p>
        </p:txBody>
      </p:sp>
      <p:sp>
        <p:nvSpPr>
          <p:cNvPr id="3" name="Content Placeholder 2"/>
          <p:cNvSpPr>
            <a:spLocks noGrp="1"/>
          </p:cNvSpPr>
          <p:nvPr>
            <p:ph idx="1"/>
          </p:nvPr>
        </p:nvSpPr>
        <p:spPr>
          <a:xfrm>
            <a:off x="228600" y="1600200"/>
            <a:ext cx="8763000" cy="4525963"/>
          </a:xfrm>
        </p:spPr>
        <p:txBody>
          <a:bodyPr/>
          <a:lstStyle/>
          <a:p>
            <a:r>
              <a:rPr lang="en-US" dirty="0" smtClean="0">
                <a:solidFill>
                  <a:schemeClr val="bg1"/>
                </a:solidFill>
              </a:rPr>
              <a:t>Quail focus areas can be an effective tool for increasing or maintaining bird </a:t>
            </a:r>
            <a:r>
              <a:rPr lang="en-US" dirty="0" smtClean="0">
                <a:solidFill>
                  <a:schemeClr val="bg1"/>
                </a:solidFill>
              </a:rPr>
              <a:t>numbers</a:t>
            </a:r>
            <a:endParaRPr lang="en-US" dirty="0" smtClean="0">
              <a:solidFill>
                <a:schemeClr val="bg1"/>
              </a:solidFill>
            </a:endParaRPr>
          </a:p>
          <a:p>
            <a:r>
              <a:rPr lang="en-US" dirty="0" smtClean="0">
                <a:solidFill>
                  <a:schemeClr val="bg1"/>
                </a:solidFill>
              </a:rPr>
              <a:t>To be successful, landowners must take ownership of the </a:t>
            </a:r>
            <a:r>
              <a:rPr lang="en-US" dirty="0" smtClean="0">
                <a:solidFill>
                  <a:schemeClr val="bg1"/>
                </a:solidFill>
              </a:rPr>
              <a:t>organization</a:t>
            </a:r>
          </a:p>
          <a:p>
            <a:r>
              <a:rPr lang="en-US" dirty="0">
                <a:solidFill>
                  <a:schemeClr val="bg1"/>
                </a:solidFill>
              </a:rPr>
              <a:t>It takes the right mix of landowners to make a Quail Focus Area </a:t>
            </a:r>
            <a:r>
              <a:rPr lang="en-US" dirty="0" smtClean="0">
                <a:solidFill>
                  <a:schemeClr val="bg1"/>
                </a:solidFill>
              </a:rPr>
              <a:t>work</a:t>
            </a:r>
            <a:endParaRPr lang="en-US" dirty="0" smtClean="0">
              <a:solidFill>
                <a:schemeClr val="bg1"/>
              </a:solidFill>
            </a:endParaRPr>
          </a:p>
          <a:p>
            <a:r>
              <a:rPr lang="en-US" sz="4000" dirty="0" smtClean="0">
                <a:solidFill>
                  <a:srgbClr val="FFFF00"/>
                </a:solidFill>
              </a:rPr>
              <a:t>It is all about establishing relationships</a:t>
            </a: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58236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269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410807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9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627414"/>
            <a:ext cx="344805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85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315098"/>
            <a:ext cx="2895600" cy="337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4572000" y="274638"/>
            <a:ext cx="4114800" cy="1143000"/>
          </a:xfrm>
        </p:spPr>
        <p:txBody>
          <a:bodyPr/>
          <a:lstStyle/>
          <a:p>
            <a:r>
              <a:rPr lang="en-US" dirty="0" smtClean="0">
                <a:solidFill>
                  <a:schemeClr val="bg1"/>
                </a:solidFill>
              </a:rPr>
              <a:t>Working Lands</a:t>
            </a:r>
            <a:endParaRPr lang="en-US" dirty="0">
              <a:solidFill>
                <a:schemeClr val="bg1"/>
              </a:solidFill>
            </a:endParaRPr>
          </a:p>
        </p:txBody>
      </p:sp>
      <p:sp>
        <p:nvSpPr>
          <p:cNvPr id="2" name="TextBox 1"/>
          <p:cNvSpPr txBox="1"/>
          <p:nvPr/>
        </p:nvSpPr>
        <p:spPr>
          <a:xfrm>
            <a:off x="76200" y="5871880"/>
            <a:ext cx="9169370" cy="830997"/>
          </a:xfrm>
          <a:prstGeom prst="rect">
            <a:avLst/>
          </a:prstGeom>
          <a:solidFill>
            <a:schemeClr val="accent1"/>
          </a:solidFill>
        </p:spPr>
        <p:txBody>
          <a:bodyPr wrap="none" rtlCol="0">
            <a:spAutoFit/>
          </a:bodyPr>
          <a:lstStyle/>
          <a:p>
            <a:pPr algn="ctr"/>
            <a:r>
              <a:rPr lang="en-US" sz="2400" b="1" dirty="0" smtClean="0">
                <a:solidFill>
                  <a:srgbClr val="FFFF00"/>
                </a:solidFill>
              </a:rPr>
              <a:t>UNDERSTANDING AND WORKING WITHIN RURAL CULTURE </a:t>
            </a:r>
          </a:p>
          <a:p>
            <a:pPr algn="ctr"/>
            <a:r>
              <a:rPr lang="en-US" sz="2400" b="1" dirty="0" smtClean="0">
                <a:solidFill>
                  <a:srgbClr val="FFFF00"/>
                </a:solidFill>
              </a:rPr>
              <a:t>IS THE KEY TO SUSTAINABLE WILDLIFE CONSERVATION</a:t>
            </a:r>
            <a:endParaRPr lang="en-US" sz="2400" b="1" dirty="0">
              <a:solidFill>
                <a:srgbClr val="FFFF00"/>
              </a:solidFill>
            </a:endParaRPr>
          </a:p>
        </p:txBody>
      </p:sp>
    </p:spTree>
    <p:extLst>
      <p:ext uri="{BB962C8B-B14F-4D97-AF65-F5344CB8AC3E}">
        <p14:creationId xmlns:p14="http://schemas.microsoft.com/office/powerpoint/2010/main" val="3341443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lstStyle/>
          <a:p>
            <a:r>
              <a:rPr lang="en-US" dirty="0" smtClean="0">
                <a:solidFill>
                  <a:schemeClr val="bg1"/>
                </a:solidFill>
              </a:rPr>
              <a:t>Impact of Unmotivated Landowners</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rgbClr val="FFFF00"/>
                </a:solidFill>
              </a:rPr>
              <a:t>MO Statewide Quail Population Trend</a:t>
            </a:r>
            <a:endParaRPr lang="en-US" dirty="0">
              <a:solidFill>
                <a:srgbClr val="FFFF00"/>
              </a:solidFill>
            </a:endParaRPr>
          </a:p>
        </p:txBody>
      </p:sp>
      <p:pic>
        <p:nvPicPr>
          <p:cNvPr id="278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92867"/>
            <a:ext cx="7619999" cy="4474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317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“Working Lands”</a:t>
            </a:r>
            <a:endParaRPr lang="en-US" dirty="0">
              <a:solidFill>
                <a:schemeClr val="bg1"/>
              </a:solidFill>
            </a:endParaRPr>
          </a:p>
        </p:txBody>
      </p:sp>
      <p:pic>
        <p:nvPicPr>
          <p:cNvPr id="274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 y="1524000"/>
            <a:ext cx="3249613" cy="2431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29000" y="1799282"/>
            <a:ext cx="571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571500" indent="-571500" algn="l">
              <a:buFont typeface="Wingdings" pitchFamily="2" charset="2"/>
              <a:buChar char="ü"/>
            </a:pPr>
            <a:r>
              <a:rPr lang="en-US" sz="3200" b="1" dirty="0" smtClean="0">
                <a:solidFill>
                  <a:srgbClr val="FFFF00"/>
                </a:solidFill>
              </a:rPr>
              <a:t>Income from land important</a:t>
            </a:r>
          </a:p>
          <a:p>
            <a:pPr marL="571500" indent="-571500" algn="l">
              <a:buFont typeface="Wingdings" pitchFamily="2" charset="2"/>
              <a:buChar char="ü"/>
            </a:pPr>
            <a:r>
              <a:rPr lang="en-US" sz="3200" b="1" dirty="0" smtClean="0">
                <a:solidFill>
                  <a:srgbClr val="FFFF00"/>
                </a:solidFill>
              </a:rPr>
              <a:t>Discretionary $ limiting</a:t>
            </a:r>
            <a:endParaRPr lang="en-US" sz="3200" b="1" dirty="0">
              <a:solidFill>
                <a:srgbClr val="FFFF00"/>
              </a:solidFill>
            </a:endParaRPr>
          </a:p>
        </p:txBody>
      </p:sp>
      <p:pic>
        <p:nvPicPr>
          <p:cNvPr id="27443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95800"/>
            <a:ext cx="4168167" cy="2388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443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861649"/>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443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996266"/>
            <a:ext cx="4495799" cy="2887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7796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b="1" i="1" dirty="0" smtClean="0">
                <a:solidFill>
                  <a:srgbClr val="FFFF00"/>
                </a:solidFill>
              </a:rPr>
              <a:t>Our</a:t>
            </a:r>
            <a:r>
              <a:rPr lang="en-US" dirty="0" smtClean="0">
                <a:solidFill>
                  <a:srgbClr val="FFFF00"/>
                </a:solidFill>
              </a:rPr>
              <a:t> View of Private Landowners</a:t>
            </a:r>
            <a:endParaRPr lang="en-US" dirty="0">
              <a:solidFill>
                <a:srgbClr val="FFFF00"/>
              </a:solidFill>
            </a:endParaRPr>
          </a:p>
        </p:txBody>
      </p:sp>
      <p:pic>
        <p:nvPicPr>
          <p:cNvPr id="5" name="Picture 2" descr="D:\Documents\Downloads\NickatBradfordfarms_(NXPowerLite).jpg"/>
          <p:cNvPicPr>
            <a:picLocks noChangeAspect="1" noChangeArrowheads="1"/>
          </p:cNvPicPr>
          <p:nvPr/>
        </p:nvPicPr>
        <p:blipFill>
          <a:blip r:embed="rId3" cstate="print"/>
          <a:srcRect/>
          <a:stretch>
            <a:fillRect/>
          </a:stretch>
        </p:blipFill>
        <p:spPr bwMode="auto">
          <a:xfrm>
            <a:off x="4876800" y="4648200"/>
            <a:ext cx="3429000" cy="1737939"/>
          </a:xfrm>
          <a:prstGeom prst="rect">
            <a:avLst/>
          </a:prstGeom>
          <a:noFill/>
        </p:spPr>
      </p:pic>
      <p:pic>
        <p:nvPicPr>
          <p:cNvPr id="7" name="Picture 5" descr="shurvington fire crew"/>
          <p:cNvPicPr>
            <a:picLocks noChangeAspect="1" noChangeArrowheads="1"/>
          </p:cNvPicPr>
          <p:nvPr/>
        </p:nvPicPr>
        <p:blipFill>
          <a:blip r:embed="rId4" cstate="print"/>
          <a:srcRect/>
          <a:stretch>
            <a:fillRect/>
          </a:stretch>
        </p:blipFill>
        <p:spPr bwMode="auto">
          <a:xfrm>
            <a:off x="4724400" y="1447800"/>
            <a:ext cx="3657600" cy="2743200"/>
          </a:xfrm>
          <a:prstGeom prst="rect">
            <a:avLst/>
          </a:prstGeom>
          <a:noFill/>
        </p:spPr>
      </p:pic>
      <p:sp>
        <p:nvSpPr>
          <p:cNvPr id="8" name="Content Placeholder 7"/>
          <p:cNvSpPr>
            <a:spLocks noGrp="1"/>
          </p:cNvSpPr>
          <p:nvPr>
            <p:ph idx="1"/>
          </p:nvPr>
        </p:nvSpPr>
        <p:spPr/>
        <p:txBody>
          <a:bodyPr/>
          <a:lstStyle/>
          <a:p>
            <a:endParaRPr lang="en-US" dirty="0"/>
          </a:p>
        </p:txBody>
      </p:sp>
      <p:pic>
        <p:nvPicPr>
          <p:cNvPr id="9" name="Picture 4" descr="lek trek shots"/>
          <p:cNvPicPr>
            <a:picLocks noChangeAspect="1" noChangeArrowheads="1"/>
          </p:cNvPicPr>
          <p:nvPr/>
        </p:nvPicPr>
        <p:blipFill>
          <a:blip r:embed="rId5" cstate="print"/>
          <a:srcRect/>
          <a:stretch>
            <a:fillRect/>
          </a:stretch>
        </p:blipFill>
        <p:spPr bwMode="auto">
          <a:xfrm>
            <a:off x="457200" y="1447800"/>
            <a:ext cx="3657600" cy="2743200"/>
          </a:xfrm>
          <a:prstGeom prst="rect">
            <a:avLst/>
          </a:prstGeom>
          <a:noFill/>
        </p:spPr>
      </p:pic>
      <p:pic>
        <p:nvPicPr>
          <p:cNvPr id="10" name="Picture 8" descr="hunters vasey2"/>
          <p:cNvPicPr>
            <a:picLocks noChangeAspect="1" noChangeArrowheads="1"/>
          </p:cNvPicPr>
          <p:nvPr/>
        </p:nvPicPr>
        <p:blipFill>
          <a:blip r:embed="rId6" cstate="print"/>
          <a:srcRect/>
          <a:stretch>
            <a:fillRect/>
          </a:stretch>
        </p:blipFill>
        <p:spPr bwMode="auto">
          <a:xfrm>
            <a:off x="838200" y="4250364"/>
            <a:ext cx="2743200" cy="2387009"/>
          </a:xfrm>
          <a:prstGeom prst="rect">
            <a:avLst/>
          </a:prstGeom>
          <a:noFill/>
          <a:ln w="9525">
            <a:noFill/>
            <a:miter lim="800000"/>
            <a:headEnd/>
            <a:tailEnd/>
          </a:ln>
        </p:spPr>
      </p:pic>
    </p:spTree>
    <p:extLst>
      <p:ext uri="{BB962C8B-B14F-4D97-AF65-F5344CB8AC3E}">
        <p14:creationId xmlns:p14="http://schemas.microsoft.com/office/powerpoint/2010/main" val="568055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solidFill>
                  <a:srgbClr val="FFFF00"/>
                </a:solidFill>
              </a:rPr>
              <a:t>Reality</a:t>
            </a:r>
            <a:endParaRPr lang="en-US" b="1" dirty="0">
              <a:solidFill>
                <a:srgbClr val="FFFF00"/>
              </a:solidFill>
            </a:endParaRPr>
          </a:p>
        </p:txBody>
      </p:sp>
      <p:pic>
        <p:nvPicPr>
          <p:cNvPr id="410626" name="Picture 2" descr="D:\Documents\Pictures\hillbilly\appliance.jpg"/>
          <p:cNvPicPr>
            <a:picLocks noChangeAspect="1" noChangeArrowheads="1"/>
          </p:cNvPicPr>
          <p:nvPr/>
        </p:nvPicPr>
        <p:blipFill>
          <a:blip r:embed="rId3" cstate="print"/>
          <a:srcRect/>
          <a:stretch>
            <a:fillRect/>
          </a:stretch>
        </p:blipFill>
        <p:spPr bwMode="auto">
          <a:xfrm>
            <a:off x="304800" y="1752600"/>
            <a:ext cx="4286250" cy="1847850"/>
          </a:xfrm>
          <a:prstGeom prst="rect">
            <a:avLst/>
          </a:prstGeom>
          <a:noFill/>
        </p:spPr>
      </p:pic>
      <p:pic>
        <p:nvPicPr>
          <p:cNvPr id="7" name="Picture 3" descr="CRP004_RJ"/>
          <p:cNvPicPr>
            <a:picLocks noChangeAspect="1" noChangeArrowheads="1"/>
          </p:cNvPicPr>
          <p:nvPr/>
        </p:nvPicPr>
        <p:blipFill>
          <a:blip r:embed="rId4" cstate="print"/>
          <a:srcRect/>
          <a:stretch>
            <a:fillRect/>
          </a:stretch>
        </p:blipFill>
        <p:spPr bwMode="auto">
          <a:xfrm>
            <a:off x="4476665" y="3048000"/>
            <a:ext cx="4667335" cy="3494829"/>
          </a:xfrm>
          <a:prstGeom prst="rect">
            <a:avLst/>
          </a:prstGeom>
          <a:noFill/>
          <a:ln w="9525">
            <a:noFill/>
            <a:miter lim="800000"/>
            <a:headEnd/>
            <a:tailEnd/>
          </a:ln>
        </p:spPr>
      </p:pic>
      <p:pic>
        <p:nvPicPr>
          <p:cNvPr id="4" name="Picture 2" descr="D:\Documents\SLIDES\farming\farmer.jpg"/>
          <p:cNvPicPr>
            <a:picLocks noGrp="1" noChangeAspect="1" noChangeArrowheads="1"/>
          </p:cNvPicPr>
          <p:nvPr>
            <p:ph idx="1"/>
          </p:nvPr>
        </p:nvPicPr>
        <p:blipFill>
          <a:blip r:embed="rId5" cstate="print"/>
          <a:srcRect/>
          <a:stretch>
            <a:fillRect/>
          </a:stretch>
        </p:blipFill>
        <p:spPr bwMode="auto">
          <a:xfrm>
            <a:off x="1295400" y="3352800"/>
            <a:ext cx="3124200" cy="3226745"/>
          </a:xfrm>
          <a:prstGeom prst="rect">
            <a:avLst/>
          </a:prstGeom>
          <a:noFill/>
        </p:spPr>
      </p:pic>
      <p:sp>
        <p:nvSpPr>
          <p:cNvPr id="8" name="AutoShape 4"/>
          <p:cNvSpPr>
            <a:spLocks noChangeArrowheads="1"/>
          </p:cNvSpPr>
          <p:nvPr/>
        </p:nvSpPr>
        <p:spPr bwMode="auto">
          <a:xfrm>
            <a:off x="5410200" y="914400"/>
            <a:ext cx="2286000" cy="3048000"/>
          </a:xfrm>
          <a:prstGeom prst="cloudCallout">
            <a:avLst>
              <a:gd name="adj1" fmla="val 49019"/>
              <a:gd name="adj2" fmla="val 41694"/>
            </a:avLst>
          </a:prstGeom>
          <a:solidFill>
            <a:schemeClr val="accent1"/>
          </a:solidFill>
          <a:ln w="9525">
            <a:solidFill>
              <a:schemeClr val="tx1"/>
            </a:solidFill>
            <a:round/>
            <a:headEnd/>
            <a:tailEnd/>
          </a:ln>
          <a:effectLst/>
        </p:spPr>
        <p:txBody>
          <a:bodyPr/>
          <a:lstStyle/>
          <a:p>
            <a:pPr algn="ctr"/>
            <a:r>
              <a:rPr lang="en-US" sz="2400" b="1" i="1" dirty="0" smtClean="0">
                <a:solidFill>
                  <a:srgbClr val="FFFF00"/>
                </a:solidFill>
              </a:rPr>
              <a:t>You want me to do what for quail??</a:t>
            </a:r>
            <a:endParaRPr lang="en-US" sz="2400" b="1" dirty="0">
              <a:solidFill>
                <a:srgbClr val="FFFF00"/>
              </a:solidFill>
            </a:endParaRPr>
          </a:p>
        </p:txBody>
      </p:sp>
    </p:spTree>
    <p:extLst>
      <p:ext uri="{BB962C8B-B14F-4D97-AF65-F5344CB8AC3E}">
        <p14:creationId xmlns:p14="http://schemas.microsoft.com/office/powerpoint/2010/main" val="96668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endParaRPr lang="en-US" dirty="0"/>
          </a:p>
        </p:txBody>
      </p:sp>
      <p:pic>
        <p:nvPicPr>
          <p:cNvPr id="260099" name="Picture 3" descr="CRP004_RJ"/>
          <p:cNvPicPr>
            <a:picLocks noGrp="1" noChangeAspect="1" noChangeArrowheads="1"/>
          </p:cNvPicPr>
          <p:nvPr>
            <p:ph type="body" idx="1"/>
          </p:nvPr>
        </p:nvPicPr>
        <p:blipFill>
          <a:blip r:embed="rId3" cstate="print"/>
          <a:srcRect/>
          <a:stretch>
            <a:fillRect/>
          </a:stretch>
        </p:blipFill>
        <p:spPr>
          <a:xfrm>
            <a:off x="0" y="0"/>
            <a:ext cx="9144000" cy="6846888"/>
          </a:xfrm>
          <a:noFill/>
          <a:ln/>
        </p:spPr>
      </p:pic>
      <p:pic>
        <p:nvPicPr>
          <p:cNvPr id="260101" name="Picture 5" descr="j0088510"/>
          <p:cNvPicPr>
            <a:picLocks noChangeAspect="1" noChangeArrowheads="1"/>
          </p:cNvPicPr>
          <p:nvPr/>
        </p:nvPicPr>
        <p:blipFill>
          <a:blip r:embed="rId4" cstate="print"/>
          <a:srcRect/>
          <a:stretch>
            <a:fillRect/>
          </a:stretch>
        </p:blipFill>
        <p:spPr bwMode="auto">
          <a:xfrm>
            <a:off x="0" y="0"/>
            <a:ext cx="1970088" cy="2133600"/>
          </a:xfrm>
          <a:prstGeom prst="rect">
            <a:avLst/>
          </a:prstGeom>
          <a:noFill/>
        </p:spPr>
      </p:pic>
      <p:sp>
        <p:nvSpPr>
          <p:cNvPr id="260102" name="AutoShape 6"/>
          <p:cNvSpPr>
            <a:spLocks noChangeArrowheads="1"/>
          </p:cNvSpPr>
          <p:nvPr/>
        </p:nvSpPr>
        <p:spPr bwMode="auto">
          <a:xfrm>
            <a:off x="1905000" y="228600"/>
            <a:ext cx="4495800" cy="2743200"/>
          </a:xfrm>
          <a:prstGeom prst="wedgeRoundRectCallout">
            <a:avLst>
              <a:gd name="adj1" fmla="val -71375"/>
              <a:gd name="adj2" fmla="val -27681"/>
              <a:gd name="adj3" fmla="val 16667"/>
            </a:avLst>
          </a:prstGeom>
          <a:solidFill>
            <a:schemeClr val="bg2"/>
          </a:solidFill>
          <a:ln w="9525" algn="ctr">
            <a:noFill/>
            <a:miter lim="800000"/>
            <a:headEnd/>
            <a:tailEnd/>
          </a:ln>
          <a:effectLst/>
        </p:spPr>
        <p:txBody>
          <a:bodyPr lIns="0" tIns="0" rIns="0" bIns="0"/>
          <a:lstStyle/>
          <a:p>
            <a:pPr algn="ctr" eaLnBrk="0" hangingPunct="0"/>
            <a:r>
              <a:rPr lang="en-US" sz="2800" i="1" dirty="0">
                <a:latin typeface="Arial Black" pitchFamily="34" charset="0"/>
              </a:rPr>
              <a:t>‘CULTURE EATS STRATEGY EVERY TIME.’</a:t>
            </a:r>
          </a:p>
          <a:p>
            <a:pPr algn="ctr" eaLnBrk="0" hangingPunct="0"/>
            <a:endParaRPr lang="en-US" sz="2800" i="1" dirty="0">
              <a:latin typeface="Arial Black" pitchFamily="34" charset="0"/>
            </a:endParaRPr>
          </a:p>
          <a:p>
            <a:pPr algn="ctr" eaLnBrk="0" hangingPunct="0"/>
            <a:r>
              <a:rPr lang="en-US" sz="2400" b="0" dirty="0">
                <a:latin typeface="+mn-lt"/>
              </a:rPr>
              <a:t>Elson Floyd, Univ. </a:t>
            </a:r>
            <a:r>
              <a:rPr lang="en-US" sz="2400" b="0" dirty="0" smtClean="0">
                <a:latin typeface="+mn-lt"/>
              </a:rPr>
              <a:t>Missouri President</a:t>
            </a:r>
            <a:endParaRPr lang="en-US" sz="2400" b="0" dirty="0">
              <a:latin typeface="+mn-lt"/>
            </a:endParaRPr>
          </a:p>
        </p:txBody>
      </p:sp>
    </p:spTree>
    <p:extLst>
      <p:ext uri="{BB962C8B-B14F-4D97-AF65-F5344CB8AC3E}">
        <p14:creationId xmlns:p14="http://schemas.microsoft.com/office/powerpoint/2010/main" val="3367403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Evans Quail Tour 2007 001"/>
          <p:cNvPicPr>
            <a:picLocks noChangeAspect="1" noChangeArrowheads="1"/>
          </p:cNvPicPr>
          <p:nvPr/>
        </p:nvPicPr>
        <p:blipFill>
          <a:blip r:embed="rId3" cstate="print"/>
          <a:srcRect/>
          <a:stretch>
            <a:fillRect/>
          </a:stretch>
        </p:blipFill>
        <p:spPr>
          <a:xfrm>
            <a:off x="1" y="0"/>
            <a:ext cx="9144000" cy="6858000"/>
          </a:xfrm>
          <a:prstGeom prst="rect">
            <a:avLst/>
          </a:prstGeom>
          <a:noFill/>
        </p:spPr>
      </p:pic>
      <p:sp>
        <p:nvSpPr>
          <p:cNvPr id="3" name="Content Placeholder 2"/>
          <p:cNvSpPr>
            <a:spLocks noGrp="1"/>
          </p:cNvSpPr>
          <p:nvPr>
            <p:ph idx="1"/>
          </p:nvPr>
        </p:nvSpPr>
        <p:spPr>
          <a:xfrm>
            <a:off x="0" y="1143000"/>
            <a:ext cx="9144000" cy="5486400"/>
          </a:xfrm>
          <a:solidFill>
            <a:schemeClr val="bg2">
              <a:alpha val="67000"/>
            </a:schemeClr>
          </a:solidFill>
        </p:spPr>
        <p:txBody>
          <a:bodyPr/>
          <a:lstStyle/>
          <a:p>
            <a:pPr>
              <a:buNone/>
            </a:pPr>
            <a:r>
              <a:rPr lang="en-US" sz="2800" b="1" dirty="0" smtClean="0"/>
              <a:t>Concept 10: Human values are diverse and dynamic and significantly shape conservation efforts.</a:t>
            </a:r>
            <a:endParaRPr lang="en-US" sz="2800" dirty="0" smtClean="0"/>
          </a:p>
          <a:p>
            <a:r>
              <a:rPr lang="en-US" sz="2800" dirty="0" smtClean="0"/>
              <a:t>Conservation biology is part of a multifaceted and interdisciplinary social-ecological system…</a:t>
            </a:r>
          </a:p>
          <a:p>
            <a:r>
              <a:rPr lang="en-US" sz="2800" b="1" dirty="0" smtClean="0"/>
              <a:t>Solutions to conservation problems require integrated and holistic management, and are multidisciplinary, taking into account social, political, and economic contexts</a:t>
            </a:r>
            <a:r>
              <a:rPr lang="en-US" sz="2800" dirty="0" smtClean="0"/>
              <a:t>…</a:t>
            </a:r>
          </a:p>
          <a:p>
            <a:endParaRPr lang="en-US" sz="2800" dirty="0" smtClean="0"/>
          </a:p>
          <a:p>
            <a:pPr>
              <a:buNone/>
            </a:pPr>
            <a:r>
              <a:rPr lang="en-US" sz="2800" dirty="0" smtClean="0"/>
              <a:t>Lindenmayer &amp; Hunter.  2010. Some Guiding Concepts for Conservation Biology. </a:t>
            </a:r>
            <a:r>
              <a:rPr lang="en-US" sz="2800" i="1" dirty="0" smtClean="0"/>
              <a:t>Conservation</a:t>
            </a:r>
            <a:r>
              <a:rPr lang="en-US" sz="2800" dirty="0" smtClean="0"/>
              <a:t> </a:t>
            </a:r>
            <a:r>
              <a:rPr lang="en-US" sz="2800" i="1" dirty="0" smtClean="0"/>
              <a:t>Biology</a:t>
            </a:r>
            <a:r>
              <a:rPr lang="en-US" sz="2800" dirty="0" smtClean="0"/>
              <a:t>.</a:t>
            </a:r>
          </a:p>
          <a:p>
            <a:pPr>
              <a:buFont typeface="Wingdings" pitchFamily="2" charset="2"/>
              <a:buChar char="§"/>
            </a:pPr>
            <a:endParaRPr lang="en-US" sz="2800" dirty="0" smtClean="0"/>
          </a:p>
        </p:txBody>
      </p:sp>
      <p:sp>
        <p:nvSpPr>
          <p:cNvPr id="6" name="Title 5"/>
          <p:cNvSpPr>
            <a:spLocks noGrp="1"/>
          </p:cNvSpPr>
          <p:nvPr>
            <p:ph type="title"/>
          </p:nvPr>
        </p:nvSpPr>
        <p:spPr>
          <a:xfrm>
            <a:off x="457200" y="228600"/>
            <a:ext cx="8229600" cy="685800"/>
          </a:xfrm>
          <a:solidFill>
            <a:srgbClr val="FFC000"/>
          </a:solidFill>
        </p:spPr>
        <p:txBody>
          <a:bodyPr/>
          <a:lstStyle/>
          <a:p>
            <a:r>
              <a:rPr lang="en-US" dirty="0" smtClean="0"/>
              <a:t>“</a:t>
            </a:r>
            <a:r>
              <a:rPr lang="en-US" b="1" dirty="0" smtClean="0"/>
              <a:t>Human values shape our efforts.”</a:t>
            </a:r>
            <a:endParaRPr lang="en-US" dirty="0"/>
          </a:p>
        </p:txBody>
      </p:sp>
    </p:spTree>
    <p:extLst>
      <p:ext uri="{BB962C8B-B14F-4D97-AF65-F5344CB8AC3E}">
        <p14:creationId xmlns:p14="http://schemas.microsoft.com/office/powerpoint/2010/main" val="110899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Temp--Dail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 Master 2">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p--Dail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Slide Master 2">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Temp--Dail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14B6CBD1238A44A01CFB00299E8417" ma:contentTypeVersion="0" ma:contentTypeDescription="Create a new document." ma:contentTypeScope="" ma:versionID="6cec03a45135842321bb40604d71da5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AE426F-796C-46DA-9723-BA651C3FD52D}"/>
</file>

<file path=customXml/itemProps2.xml><?xml version="1.0" encoding="utf-8"?>
<ds:datastoreItem xmlns:ds="http://schemas.openxmlformats.org/officeDocument/2006/customXml" ds:itemID="{2EE1E292-AFFC-4E9B-9AE1-9C60040DF492}"/>
</file>

<file path=customXml/itemProps3.xml><?xml version="1.0" encoding="utf-8"?>
<ds:datastoreItem xmlns:ds="http://schemas.openxmlformats.org/officeDocument/2006/customXml" ds:itemID="{FF45CEA8-1E15-430A-9B9C-D4C6EC90489A}"/>
</file>

<file path=docProps/app.xml><?xml version="1.0" encoding="utf-8"?>
<Properties xmlns="http://schemas.openxmlformats.org/officeDocument/2006/extended-properties" xmlns:vt="http://schemas.openxmlformats.org/officeDocument/2006/docPropsVTypes">
  <Template>Temp--Dailey</Template>
  <TotalTime>6669</TotalTime>
  <Words>2828</Words>
  <Application>Microsoft Office PowerPoint</Application>
  <PresentationFormat>On-screen Show (4:3)</PresentationFormat>
  <Paragraphs>252</Paragraphs>
  <Slides>32</Slides>
  <Notes>23</Notes>
  <HiddenSlides>0</HiddenSlides>
  <MMClips>0</MMClips>
  <ScaleCrop>false</ScaleCrop>
  <HeadingPairs>
    <vt:vector size="6" baseType="variant">
      <vt:variant>
        <vt:lpstr>Theme</vt:lpstr>
      </vt:variant>
      <vt:variant>
        <vt:i4>8</vt:i4>
      </vt:variant>
      <vt:variant>
        <vt:lpstr>Embedded OLE Servers</vt:lpstr>
      </vt:variant>
      <vt:variant>
        <vt:i4>2</vt:i4>
      </vt:variant>
      <vt:variant>
        <vt:lpstr>Slide Titles</vt:lpstr>
      </vt:variant>
      <vt:variant>
        <vt:i4>32</vt:i4>
      </vt:variant>
    </vt:vector>
  </HeadingPairs>
  <TitlesOfParts>
    <vt:vector size="42" baseType="lpstr">
      <vt:lpstr>Temp--Dailey</vt:lpstr>
      <vt:lpstr>Slide Master 2</vt:lpstr>
      <vt:lpstr>1_Temp--Dailey</vt:lpstr>
      <vt:lpstr>1_Default Design</vt:lpstr>
      <vt:lpstr>Office Theme</vt:lpstr>
      <vt:lpstr>1_Slide Master 2</vt:lpstr>
      <vt:lpstr>Default Design</vt:lpstr>
      <vt:lpstr>2_Temp--Dailey</vt:lpstr>
      <vt:lpstr>Clip</vt:lpstr>
      <vt:lpstr>Chart</vt:lpstr>
      <vt:lpstr>Tom Dailey, Ron Reitz, Heather Scroggins, Tom Treiman and Nigel Hoilett  Quail VII, January 2012</vt:lpstr>
      <vt:lpstr>Acknowledgements</vt:lpstr>
      <vt:lpstr>Road Map</vt:lpstr>
      <vt:lpstr>Impact of Unmotivated Landowners</vt:lpstr>
      <vt:lpstr>“Working Lands”</vt:lpstr>
      <vt:lpstr>Our View of Private Landowners</vt:lpstr>
      <vt:lpstr>Reality</vt:lpstr>
      <vt:lpstr>PowerPoint Presentation</vt:lpstr>
      <vt:lpstr>“Human values shape our efforts.”</vt:lpstr>
      <vt:lpstr>The Surveys</vt:lpstr>
      <vt:lpstr>PowerPoint Presentation</vt:lpstr>
      <vt:lpstr>Use of human dimensions information as a tool for selecting large-scale quail restoration areas in Missouri       http://www.cfr.msstate.edu/nbci/index.asp</vt:lpstr>
      <vt:lpstr>PowerPoint Presentation</vt:lpstr>
      <vt:lpstr>PowerPoint Presentation</vt:lpstr>
      <vt:lpstr>PowerPoint Presentation</vt:lpstr>
      <vt:lpstr>Northeast Missouri CRP Landowners</vt:lpstr>
      <vt:lpstr>West-Central Missouri P Chicken Landowners</vt:lpstr>
      <vt:lpstr>PowerPoint Presentation</vt:lpstr>
      <vt:lpstr>PowerPoint Presentation</vt:lpstr>
      <vt:lpstr>PowerPoint Presentation</vt:lpstr>
      <vt:lpstr>PowerPoint Presentation</vt:lpstr>
      <vt:lpstr>PowerPoint Presentation</vt:lpstr>
      <vt:lpstr>PowerPoint Presentation</vt:lpstr>
      <vt:lpstr>Some Attitude Highlights</vt:lpstr>
      <vt:lpstr>Road Map</vt:lpstr>
      <vt:lpstr>SHOW ME THE MONEY!</vt:lpstr>
      <vt:lpstr>SHOW ME THE MONEY</vt:lpstr>
      <vt:lpstr>KNOX  COUNTY QUAIL FOCUS AREA A Landowner Cooperative</vt:lpstr>
      <vt:lpstr>QFA</vt:lpstr>
      <vt:lpstr>KEYS TO SUCCESS J. Pinkowski</vt:lpstr>
      <vt:lpstr>CONCLUSION J. Pinkowski</vt:lpstr>
      <vt:lpstr>Working Lands</vt:lpstr>
    </vt:vector>
  </TitlesOfParts>
  <Company>univmo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dailey</dc:creator>
  <cp:lastModifiedBy>User</cp:lastModifiedBy>
  <cp:revision>537</cp:revision>
  <dcterms:created xsi:type="dcterms:W3CDTF">2009-10-05T00:23:46Z</dcterms:created>
  <dcterms:modified xsi:type="dcterms:W3CDTF">2012-05-25T18:09:04Z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0x0101000814B6CBD1238A44A01CFB00299E8417</vt:lpwstr>
  </property>
</Properties>
</file>